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3"/>
  </p:notesMasterIdLst>
  <p:handoutMasterIdLst>
    <p:handoutMasterId r:id="rId94"/>
  </p:handoutMasterIdLst>
  <p:sldIdLst>
    <p:sldId id="747" r:id="rId2"/>
    <p:sldId id="748" r:id="rId3"/>
    <p:sldId id="749" r:id="rId4"/>
    <p:sldId id="750" r:id="rId5"/>
    <p:sldId id="751" r:id="rId6"/>
    <p:sldId id="752" r:id="rId7"/>
    <p:sldId id="753" r:id="rId8"/>
    <p:sldId id="754" r:id="rId9"/>
    <p:sldId id="755" r:id="rId10"/>
    <p:sldId id="756" r:id="rId11"/>
    <p:sldId id="757" r:id="rId12"/>
    <p:sldId id="758" r:id="rId13"/>
    <p:sldId id="759" r:id="rId14"/>
    <p:sldId id="760" r:id="rId15"/>
    <p:sldId id="761" r:id="rId16"/>
    <p:sldId id="762" r:id="rId17"/>
    <p:sldId id="763" r:id="rId18"/>
    <p:sldId id="764" r:id="rId19"/>
    <p:sldId id="765" r:id="rId20"/>
    <p:sldId id="766" r:id="rId21"/>
    <p:sldId id="767" r:id="rId22"/>
    <p:sldId id="768" r:id="rId23"/>
    <p:sldId id="769" r:id="rId24"/>
    <p:sldId id="770" r:id="rId25"/>
    <p:sldId id="771" r:id="rId26"/>
    <p:sldId id="772" r:id="rId27"/>
    <p:sldId id="773" r:id="rId28"/>
    <p:sldId id="774" r:id="rId29"/>
    <p:sldId id="775" r:id="rId30"/>
    <p:sldId id="776" r:id="rId31"/>
    <p:sldId id="777" r:id="rId32"/>
    <p:sldId id="778" r:id="rId33"/>
    <p:sldId id="779" r:id="rId34"/>
    <p:sldId id="780" r:id="rId35"/>
    <p:sldId id="781" r:id="rId36"/>
    <p:sldId id="782" r:id="rId37"/>
    <p:sldId id="783" r:id="rId38"/>
    <p:sldId id="784" r:id="rId39"/>
    <p:sldId id="785" r:id="rId40"/>
    <p:sldId id="786" r:id="rId41"/>
    <p:sldId id="787" r:id="rId42"/>
    <p:sldId id="788" r:id="rId43"/>
    <p:sldId id="789" r:id="rId44"/>
    <p:sldId id="790" r:id="rId45"/>
    <p:sldId id="791" r:id="rId46"/>
    <p:sldId id="792" r:id="rId47"/>
    <p:sldId id="793" r:id="rId48"/>
    <p:sldId id="794" r:id="rId49"/>
    <p:sldId id="795" r:id="rId50"/>
    <p:sldId id="796" r:id="rId51"/>
    <p:sldId id="797" r:id="rId52"/>
    <p:sldId id="798" r:id="rId53"/>
    <p:sldId id="799" r:id="rId54"/>
    <p:sldId id="800" r:id="rId55"/>
    <p:sldId id="801" r:id="rId56"/>
    <p:sldId id="802" r:id="rId57"/>
    <p:sldId id="803" r:id="rId58"/>
    <p:sldId id="804" r:id="rId59"/>
    <p:sldId id="805" r:id="rId60"/>
    <p:sldId id="806" r:id="rId61"/>
    <p:sldId id="807" r:id="rId62"/>
    <p:sldId id="808" r:id="rId63"/>
    <p:sldId id="809" r:id="rId64"/>
    <p:sldId id="810" r:id="rId65"/>
    <p:sldId id="811" r:id="rId66"/>
    <p:sldId id="812" r:id="rId67"/>
    <p:sldId id="813" r:id="rId68"/>
    <p:sldId id="814" r:id="rId69"/>
    <p:sldId id="815" r:id="rId70"/>
    <p:sldId id="816" r:id="rId71"/>
    <p:sldId id="817" r:id="rId72"/>
    <p:sldId id="818" r:id="rId73"/>
    <p:sldId id="819" r:id="rId74"/>
    <p:sldId id="820" r:id="rId75"/>
    <p:sldId id="821" r:id="rId76"/>
    <p:sldId id="822" r:id="rId77"/>
    <p:sldId id="823" r:id="rId78"/>
    <p:sldId id="824" r:id="rId79"/>
    <p:sldId id="825" r:id="rId80"/>
    <p:sldId id="826" r:id="rId81"/>
    <p:sldId id="827" r:id="rId82"/>
    <p:sldId id="828" r:id="rId83"/>
    <p:sldId id="829" r:id="rId84"/>
    <p:sldId id="830" r:id="rId85"/>
    <p:sldId id="831" r:id="rId86"/>
    <p:sldId id="832" r:id="rId87"/>
    <p:sldId id="833" r:id="rId88"/>
    <p:sldId id="834" r:id="rId89"/>
    <p:sldId id="835" r:id="rId90"/>
    <p:sldId id="836" r:id="rId91"/>
    <p:sldId id="837" r:id="rId92"/>
  </p:sldIdLst>
  <p:sldSz cx="9906000" cy="6858000" type="A4"/>
  <p:notesSz cx="9296400" cy="7010400"/>
  <p:defaultTextStyle>
    <a:defPPr>
      <a:defRPr lang="en-US"/>
    </a:defPPr>
    <a:lvl1pPr algn="l" rtl="0" fontAlgn="base">
      <a:spcBef>
        <a:spcPct val="0"/>
      </a:spcBef>
      <a:spcAft>
        <a:spcPct val="0"/>
      </a:spcAft>
      <a:defRPr sz="2400" kern="1200">
        <a:solidFill>
          <a:schemeClr val="tx2"/>
        </a:solidFill>
        <a:latin typeface="Arial" charset="0"/>
        <a:ea typeface="+mn-ea"/>
        <a:cs typeface="+mn-cs"/>
      </a:defRPr>
    </a:lvl1pPr>
    <a:lvl2pPr marL="457200" algn="l" rtl="0" fontAlgn="base">
      <a:spcBef>
        <a:spcPct val="0"/>
      </a:spcBef>
      <a:spcAft>
        <a:spcPct val="0"/>
      </a:spcAft>
      <a:defRPr sz="2400" kern="1200">
        <a:solidFill>
          <a:schemeClr val="tx2"/>
        </a:solidFill>
        <a:latin typeface="Arial" charset="0"/>
        <a:ea typeface="+mn-ea"/>
        <a:cs typeface="+mn-cs"/>
      </a:defRPr>
    </a:lvl2pPr>
    <a:lvl3pPr marL="914400" algn="l" rtl="0" fontAlgn="base">
      <a:spcBef>
        <a:spcPct val="0"/>
      </a:spcBef>
      <a:spcAft>
        <a:spcPct val="0"/>
      </a:spcAft>
      <a:defRPr sz="2400" kern="1200">
        <a:solidFill>
          <a:schemeClr val="tx2"/>
        </a:solidFill>
        <a:latin typeface="Arial" charset="0"/>
        <a:ea typeface="+mn-ea"/>
        <a:cs typeface="+mn-cs"/>
      </a:defRPr>
    </a:lvl3pPr>
    <a:lvl4pPr marL="1371600" algn="l" rtl="0" fontAlgn="base">
      <a:spcBef>
        <a:spcPct val="0"/>
      </a:spcBef>
      <a:spcAft>
        <a:spcPct val="0"/>
      </a:spcAft>
      <a:defRPr sz="2400" kern="1200">
        <a:solidFill>
          <a:schemeClr val="tx2"/>
        </a:solidFill>
        <a:latin typeface="Arial" charset="0"/>
        <a:ea typeface="+mn-ea"/>
        <a:cs typeface="+mn-cs"/>
      </a:defRPr>
    </a:lvl4pPr>
    <a:lvl5pPr marL="1828800" algn="l" rtl="0" fontAlgn="base">
      <a:spcBef>
        <a:spcPct val="0"/>
      </a:spcBef>
      <a:spcAft>
        <a:spcPct val="0"/>
      </a:spcAft>
      <a:defRPr sz="2400" kern="1200">
        <a:solidFill>
          <a:schemeClr val="tx2"/>
        </a:solidFill>
        <a:latin typeface="Arial" charset="0"/>
        <a:ea typeface="+mn-ea"/>
        <a:cs typeface="+mn-cs"/>
      </a:defRPr>
    </a:lvl5pPr>
    <a:lvl6pPr marL="2286000" algn="l" defTabSz="914400" rtl="0" eaLnBrk="1" latinLnBrk="0" hangingPunct="1">
      <a:defRPr sz="2400" kern="1200">
        <a:solidFill>
          <a:schemeClr val="tx2"/>
        </a:solidFill>
        <a:latin typeface="Arial" charset="0"/>
        <a:ea typeface="+mn-ea"/>
        <a:cs typeface="+mn-cs"/>
      </a:defRPr>
    </a:lvl6pPr>
    <a:lvl7pPr marL="2743200" algn="l" defTabSz="914400" rtl="0" eaLnBrk="1" latinLnBrk="0" hangingPunct="1">
      <a:defRPr sz="2400" kern="1200">
        <a:solidFill>
          <a:schemeClr val="tx2"/>
        </a:solidFill>
        <a:latin typeface="Arial" charset="0"/>
        <a:ea typeface="+mn-ea"/>
        <a:cs typeface="+mn-cs"/>
      </a:defRPr>
    </a:lvl7pPr>
    <a:lvl8pPr marL="3200400" algn="l" defTabSz="914400" rtl="0" eaLnBrk="1" latinLnBrk="0" hangingPunct="1">
      <a:defRPr sz="2400" kern="1200">
        <a:solidFill>
          <a:schemeClr val="tx2"/>
        </a:solidFill>
        <a:latin typeface="Arial" charset="0"/>
        <a:ea typeface="+mn-ea"/>
        <a:cs typeface="+mn-cs"/>
      </a:defRPr>
    </a:lvl8pPr>
    <a:lvl9pPr marL="3657600" algn="l" defTabSz="914400" rtl="0" eaLnBrk="1" latinLnBrk="0" hangingPunct="1">
      <a:defRPr sz="2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66CC"/>
    <a:srgbClr val="CCCCFF"/>
    <a:srgbClr val="A0A8BE"/>
    <a:srgbClr val="790015"/>
    <a:srgbClr val="1400D5"/>
    <a:srgbClr val="2A14FF"/>
    <a:srgbClr val="0F009C"/>
    <a:srgbClr val="0B00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18" autoAdjust="0"/>
    <p:restoredTop sz="94563" autoAdjust="0"/>
  </p:normalViewPr>
  <p:slideViewPr>
    <p:cSldViewPr>
      <p:cViewPr>
        <p:scale>
          <a:sx n="100" d="100"/>
          <a:sy n="100" d="100"/>
        </p:scale>
        <p:origin x="-276" y="6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1680" y="300"/>
      </p:cViewPr>
      <p:guideLst>
        <p:guide orient="horz" pos="1543"/>
        <p:guide pos="438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l" eaLnBrk="0" hangingPunct="0">
              <a:lnSpc>
                <a:spcPct val="100000"/>
              </a:lnSpc>
              <a:spcBef>
                <a:spcPct val="0"/>
              </a:spcBef>
              <a:buClrTx/>
              <a:buSzTx/>
              <a:buFontTx/>
              <a:buNone/>
              <a:defRPr sz="1000" i="1">
                <a:solidFill>
                  <a:schemeClr val="tx1"/>
                </a:solidFill>
                <a:latin typeface="Arial" pitchFamily="34" charset="0"/>
              </a:defRPr>
            </a:lvl1pPr>
          </a:lstStyle>
          <a:p>
            <a:pPr>
              <a:defRPr/>
            </a:pPr>
            <a:endParaRPr lang="en-US"/>
          </a:p>
        </p:txBody>
      </p:sp>
      <p:sp>
        <p:nvSpPr>
          <p:cNvPr id="3075" name="Rectangle 3"/>
          <p:cNvSpPr>
            <a:spLocks noGrp="1" noChangeArrowheads="1"/>
          </p:cNvSpPr>
          <p:nvPr>
            <p:ph type="dt" sz="quarter" idx="1"/>
          </p:nvPr>
        </p:nvSpPr>
        <p:spPr bwMode="auto">
          <a:xfrm>
            <a:off x="5267325"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r" eaLnBrk="0" hangingPunct="0">
              <a:lnSpc>
                <a:spcPct val="100000"/>
              </a:lnSpc>
              <a:spcBef>
                <a:spcPct val="0"/>
              </a:spcBef>
              <a:buClrTx/>
              <a:buSzTx/>
              <a:buFontTx/>
              <a:buNone/>
              <a:defRPr sz="1000" i="1">
                <a:solidFill>
                  <a:schemeClr val="tx1"/>
                </a:solidFill>
                <a:latin typeface="Arial" pitchFamily="34" charset="0"/>
              </a:defRPr>
            </a:lvl1pPr>
          </a:lstStyle>
          <a:p>
            <a:pPr>
              <a:defRPr/>
            </a:pPr>
            <a:endParaRPr lang="en-US"/>
          </a:p>
        </p:txBody>
      </p:sp>
      <p:sp>
        <p:nvSpPr>
          <p:cNvPr id="3076" name="Rectangle 4"/>
          <p:cNvSpPr>
            <a:spLocks noGrp="1" noChangeArrowheads="1"/>
          </p:cNvSpPr>
          <p:nvPr>
            <p:ph type="ftr" sz="quarter" idx="2"/>
          </p:nvPr>
        </p:nvSpPr>
        <p:spPr bwMode="auto">
          <a:xfrm>
            <a:off x="0"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l" eaLnBrk="0" hangingPunct="0">
              <a:lnSpc>
                <a:spcPct val="100000"/>
              </a:lnSpc>
              <a:spcBef>
                <a:spcPct val="0"/>
              </a:spcBef>
              <a:buClrTx/>
              <a:buSzTx/>
              <a:buFontTx/>
              <a:buNone/>
              <a:defRPr sz="1000" i="1">
                <a:solidFill>
                  <a:schemeClr val="tx1"/>
                </a:solidFill>
                <a:latin typeface="Arial" pitchFamily="34" charset="0"/>
              </a:defRPr>
            </a:lvl1pPr>
          </a:lstStyle>
          <a:p>
            <a:pPr>
              <a:defRPr/>
            </a:pPr>
            <a:endParaRPr lang="en-US"/>
          </a:p>
        </p:txBody>
      </p:sp>
      <p:sp>
        <p:nvSpPr>
          <p:cNvPr id="3077" name="Rectangle 5"/>
          <p:cNvSpPr>
            <a:spLocks noGrp="1" noChangeArrowheads="1"/>
          </p:cNvSpPr>
          <p:nvPr>
            <p:ph type="sldNum" sz="quarter" idx="3"/>
          </p:nvPr>
        </p:nvSpPr>
        <p:spPr bwMode="auto">
          <a:xfrm>
            <a:off x="5267325"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r" eaLnBrk="0" hangingPunct="0">
              <a:lnSpc>
                <a:spcPct val="100000"/>
              </a:lnSpc>
              <a:spcBef>
                <a:spcPct val="0"/>
              </a:spcBef>
              <a:buClrTx/>
              <a:buSzTx/>
              <a:buFontTx/>
              <a:buNone/>
              <a:defRPr sz="1000" i="1">
                <a:solidFill>
                  <a:schemeClr val="tx1"/>
                </a:solidFill>
                <a:latin typeface="Arial" pitchFamily="34" charset="0"/>
              </a:defRPr>
            </a:lvl1pPr>
          </a:lstStyle>
          <a:p>
            <a:pPr>
              <a:defRPr/>
            </a:pPr>
            <a:fld id="{B5666D4F-9BF6-4500-862B-E70E48E8A495}"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l"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5267325"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r"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l"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5267325"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r"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fld id="{45C4BDEA-DCF4-4486-87FB-4B4F30B518D1}" type="slidenum">
              <a:rPr lang="en-US"/>
              <a:pPr>
                <a:defRPr/>
              </a:pPr>
              <a:t>‹nr.›</a:t>
            </a:fld>
            <a:endParaRPr lang="en-US"/>
          </a:p>
        </p:txBody>
      </p:sp>
      <p:sp>
        <p:nvSpPr>
          <p:cNvPr id="126982" name="Rectangle 6"/>
          <p:cNvSpPr>
            <a:spLocks noChangeArrowheads="1"/>
          </p:cNvSpPr>
          <p:nvPr/>
        </p:nvSpPr>
        <p:spPr bwMode="auto">
          <a:xfrm>
            <a:off x="4265613" y="6678613"/>
            <a:ext cx="765175" cy="257175"/>
          </a:xfrm>
          <a:prstGeom prst="rect">
            <a:avLst/>
          </a:prstGeom>
          <a:noFill/>
          <a:ln>
            <a:noFill/>
          </a:ln>
          <a:effectLst/>
          <a:extLst/>
        </p:spPr>
        <p:txBody>
          <a:bodyPr wrap="none" lIns="87313" tIns="44450" rIns="87313" bIns="44450">
            <a:spAutoFit/>
          </a:bodyPr>
          <a:lstStyle/>
          <a:p>
            <a:pPr algn="ctr" defTabSz="868363" eaLnBrk="0" hangingPunct="0">
              <a:lnSpc>
                <a:spcPct val="90000"/>
              </a:lnSpc>
              <a:defRPr/>
            </a:pPr>
            <a:r>
              <a:rPr lang="en-US" sz="1200">
                <a:solidFill>
                  <a:schemeClr val="tx1"/>
                </a:solidFill>
                <a:latin typeface="Arial" pitchFamily="34" charset="0"/>
              </a:rPr>
              <a:t>Page </a:t>
            </a:r>
            <a:fld id="{FEDB634D-D540-4154-9332-C4C57EA230EB}" type="slidenum">
              <a:rPr lang="en-US" sz="1200">
                <a:solidFill>
                  <a:schemeClr val="tx1"/>
                </a:solidFill>
                <a:latin typeface="Arial" pitchFamily="34" charset="0"/>
              </a:rPr>
              <a:pPr algn="ctr" defTabSz="868363" eaLnBrk="0" hangingPunct="0">
                <a:lnSpc>
                  <a:spcPct val="90000"/>
                </a:lnSpc>
                <a:defRPr/>
              </a:pPr>
              <a:t>‹nr.›</a:t>
            </a:fld>
            <a:endParaRPr lang="en-US" sz="1200">
              <a:solidFill>
                <a:schemeClr val="tx1"/>
              </a:solidFill>
              <a:latin typeface="Arial" pitchFamily="34" charset="0"/>
            </a:endParaRPr>
          </a:p>
        </p:txBody>
      </p:sp>
      <p:sp>
        <p:nvSpPr>
          <p:cNvPr id="13319" name="Rectangle 7"/>
          <p:cNvSpPr>
            <a:spLocks noGrp="1" noRot="1" noChangeAspect="1" noChangeArrowheads="1" noTextEdit="1"/>
          </p:cNvSpPr>
          <p:nvPr>
            <p:ph type="sldImg" idx="2"/>
          </p:nvPr>
        </p:nvSpPr>
        <p:spPr bwMode="auto">
          <a:xfrm>
            <a:off x="2886075" y="620713"/>
            <a:ext cx="3524250" cy="2441575"/>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1238250" y="3332163"/>
            <a:ext cx="6819900" cy="2951162"/>
          </a:xfrm>
          <a:prstGeom prst="rect">
            <a:avLst/>
          </a:prstGeom>
          <a:noFill/>
          <a:ln>
            <a:noFill/>
          </a:ln>
          <a:effectLst/>
          <a:extLst/>
        </p:spPr>
        <p:txBody>
          <a:bodyPr vert="horz" wrap="square" lIns="92075" tIns="46038" rIns="92075" bIns="46038"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E34CF10-00DC-444C-976E-FE64EB1AE34D}" type="slidenum">
              <a:rPr lang="en-US" sz="1000" i="1">
                <a:solidFill>
                  <a:schemeClr val="tx1"/>
                </a:solidFill>
                <a:latin typeface="Times New Roman" pitchFamily="18" charset="0"/>
              </a:rPr>
              <a:pPr algn="r" defTabSz="762000" eaLnBrk="0" hangingPunct="0"/>
              <a:t>1</a:t>
            </a:fld>
            <a:endParaRPr lang="en-US" sz="1000" i="1">
              <a:solidFill>
                <a:schemeClr val="tx1"/>
              </a:solidFill>
              <a:latin typeface="Times New Roman" pitchFamily="18" charset="0"/>
            </a:endParaRPr>
          </a:p>
        </p:txBody>
      </p:sp>
      <p:sp>
        <p:nvSpPr>
          <p:cNvPr id="145411" name="Rectangle 2"/>
          <p:cNvSpPr>
            <a:spLocks noGrp="1" noRot="1" noChangeAspect="1" noChangeArrowheads="1" noTextEdit="1"/>
          </p:cNvSpPr>
          <p:nvPr>
            <p:ph type="sldImg"/>
          </p:nvPr>
        </p:nvSpPr>
        <p:spPr>
          <a:xfrm>
            <a:off x="2884488" y="617538"/>
            <a:ext cx="3529012" cy="2443162"/>
          </a:xfrm>
          <a:ln cap="flat"/>
        </p:spPr>
      </p:sp>
      <p:sp>
        <p:nvSpPr>
          <p:cNvPr id="145412" name="Rectangle 3"/>
          <p:cNvSpPr>
            <a:spLocks noGrp="1" noChangeArrowheads="1"/>
          </p:cNvSpPr>
          <p:nvPr>
            <p:ph type="body" idx="1"/>
          </p:nvPr>
        </p:nvSpPr>
        <p:spPr>
          <a:xfrm>
            <a:off x="1239838" y="3332163"/>
            <a:ext cx="6816725" cy="2951162"/>
          </a:xfrm>
          <a:noFill/>
        </p:spPr>
        <p:txBody>
          <a:bodyPr/>
          <a:lstStyle/>
          <a:p>
            <a:r>
              <a:rPr lang="nl-NL" smtClean="0">
                <a:latin typeface="Arial" charset="0"/>
              </a:rPr>
              <a:t>Welcome at this PLCopen presentation.</a:t>
            </a:r>
          </a:p>
          <a:p>
            <a:r>
              <a:rPr lang="nl-NL" smtClean="0">
                <a:latin typeface="Arial" charset="0"/>
              </a:rPr>
              <a:t>This presentation, as part of a group of presentations, is focussed to the Logic based on IEC 61131-3</a:t>
            </a:r>
          </a:p>
          <a:p>
            <a:r>
              <a:rPr lang="nl-NL" smtClean="0">
                <a:latin typeface="Arial" charset="0"/>
              </a:rPr>
              <a:t>You can use and adopt these presentations for your own usage as long as you refer to PLCopen.</a:t>
            </a:r>
          </a:p>
          <a:p>
            <a:r>
              <a:rPr lang="nl-NL" smtClean="0">
                <a:latin typeface="Arial" charset="0"/>
              </a:rPr>
              <a:t>Check www.PLCopen.org for the other presentations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8E178BA6-C370-4706-ABDB-7C57A99E856C}" type="slidenum">
              <a:rPr lang="en-US" altLang="en-US" sz="1000" i="1">
                <a:solidFill>
                  <a:schemeClr val="tx1"/>
                </a:solidFill>
                <a:latin typeface="Times New Roman" pitchFamily="18" charset="0"/>
              </a:rPr>
              <a:pPr algn="r" defTabSz="762000" eaLnBrk="0" hangingPunct="0"/>
              <a:t>10</a:t>
            </a:fld>
            <a:endParaRPr lang="en-US" altLang="en-US" sz="1000" i="1">
              <a:solidFill>
                <a:schemeClr val="tx1"/>
              </a:solidFill>
              <a:latin typeface="Times New Roman" pitchFamily="18" charset="0"/>
            </a:endParaRPr>
          </a:p>
        </p:txBody>
      </p:sp>
      <p:sp>
        <p:nvSpPr>
          <p:cNvPr id="163843" name="Rectangle 2"/>
          <p:cNvSpPr>
            <a:spLocks noGrp="1" noRot="1" noChangeAspect="1" noChangeArrowheads="1" noTextEdit="1"/>
          </p:cNvSpPr>
          <p:nvPr>
            <p:ph type="sldImg"/>
          </p:nvPr>
        </p:nvSpPr>
        <p:spPr>
          <a:xfrm>
            <a:off x="2882900" y="619125"/>
            <a:ext cx="3530600" cy="2443163"/>
          </a:xfrm>
          <a:ln cap="flat"/>
        </p:spPr>
      </p:sp>
      <p:sp>
        <p:nvSpPr>
          <p:cNvPr id="163844"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There are a lot of ways to look to this part 3 of IEC 1131.</a:t>
            </a:r>
          </a:p>
          <a:p>
            <a:r>
              <a:rPr lang="en-US" altLang="en-US" smtClean="0">
                <a:latin typeface="Arial" charset="0"/>
              </a:rPr>
              <a:t>The one we use here is very simple: the standard consists of two main blocks: </a:t>
            </a:r>
          </a:p>
          <a:p>
            <a:endParaRPr lang="en-US" altLang="en-US" smtClean="0">
              <a:latin typeface="Arial" charset="0"/>
            </a:endParaRPr>
          </a:p>
          <a:p>
            <a:pPr>
              <a:buFontTx/>
              <a:buChar char="•"/>
            </a:pPr>
            <a:r>
              <a:rPr lang="en-US" altLang="en-US" smtClean="0">
                <a:latin typeface="Arial" charset="0"/>
              </a:rPr>
              <a:t> the Common Elements, valid throughout the specification</a:t>
            </a:r>
          </a:p>
          <a:p>
            <a:endParaRPr lang="en-US" altLang="en-US" smtClean="0">
              <a:latin typeface="Arial" charset="0"/>
            </a:endParaRPr>
          </a:p>
          <a:p>
            <a:pPr>
              <a:buFontTx/>
              <a:buChar char="•"/>
            </a:pPr>
            <a:r>
              <a:rPr lang="en-US" altLang="en-US" smtClean="0">
                <a:latin typeface="Arial" charset="0"/>
              </a:rPr>
              <a:t> and the Programming Languages</a:t>
            </a:r>
          </a:p>
          <a:p>
            <a:endParaRPr lang="en-US" altLang="en-US" smtClean="0">
              <a:latin typeface="Arial" charset="0"/>
            </a:endParaRPr>
          </a:p>
          <a:p>
            <a:r>
              <a:rPr lang="en-US" altLang="en-US" smtClean="0">
                <a:latin typeface="Arial" charset="0"/>
              </a:rPr>
              <a:t>Let us take a closer look to the common elements…….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B99AF1A-80E3-4B8D-B1B9-9F2DC85BA3EE}" type="slidenum">
              <a:rPr lang="en-US" altLang="en-US" sz="1000" i="1">
                <a:solidFill>
                  <a:schemeClr val="tx1"/>
                </a:solidFill>
                <a:latin typeface="Times New Roman" pitchFamily="18" charset="0"/>
              </a:rPr>
              <a:pPr algn="r" defTabSz="762000" eaLnBrk="0" hangingPunct="0"/>
              <a:t>11</a:t>
            </a:fld>
            <a:endParaRPr lang="en-US" altLang="en-US" sz="1000" i="1">
              <a:solidFill>
                <a:schemeClr val="tx1"/>
              </a:solidFill>
              <a:latin typeface="Times New Roman" pitchFamily="18" charset="0"/>
            </a:endParaRPr>
          </a:p>
        </p:txBody>
      </p:sp>
      <p:sp>
        <p:nvSpPr>
          <p:cNvPr id="165891" name="Rectangle 2"/>
          <p:cNvSpPr>
            <a:spLocks noGrp="1" noRot="1" noChangeAspect="1" noChangeArrowheads="1" noTextEdit="1"/>
          </p:cNvSpPr>
          <p:nvPr>
            <p:ph type="sldImg"/>
          </p:nvPr>
        </p:nvSpPr>
        <p:spPr>
          <a:xfrm>
            <a:off x="2886075" y="622300"/>
            <a:ext cx="3524250" cy="2439988"/>
          </a:xfrm>
          <a:ln cap="flat"/>
        </p:spPr>
      </p:sp>
      <p:sp>
        <p:nvSpPr>
          <p:cNvPr id="165892" name="Rectangle 3"/>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The first to mention are Datatypes and Variables</a:t>
            </a:r>
          </a:p>
          <a:p>
            <a:pPr defTabSz="904875"/>
            <a:endParaRPr lang="en-US" altLang="en-US" smtClean="0">
              <a:latin typeface="Arial" charset="0"/>
            </a:endParaRPr>
          </a:p>
          <a:p>
            <a:pPr defTabSz="904875"/>
            <a:r>
              <a:rPr lang="en-US" altLang="en-US" smtClean="0">
                <a:latin typeface="Arial" charset="0"/>
              </a:rPr>
              <a:t>Historically, one looked to real memory locations. So what is the example here? 16 bits of digital </a:t>
            </a:r>
            <a:r>
              <a:rPr lang="nl-NL" altLang="en-US" smtClean="0">
                <a:latin typeface="Arial" charset="0"/>
              </a:rPr>
              <a:t>input</a:t>
            </a:r>
            <a:r>
              <a:rPr lang="en-US" altLang="en-US" smtClean="0">
                <a:latin typeface="Arial" charset="0"/>
              </a:rPr>
              <a:t>? Or output? Or 2 characters, or an integer.</a:t>
            </a:r>
          </a:p>
          <a:p>
            <a:pPr defTabSz="904875"/>
            <a:r>
              <a:rPr lang="en-US" altLang="en-US" smtClean="0">
                <a:latin typeface="Arial" charset="0"/>
              </a:rPr>
              <a:t>You do not know, and so you can make errors</a:t>
            </a:r>
          </a:p>
          <a:p>
            <a:pPr defTabSz="904875"/>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AE0BEC8A-D9C9-4613-BDDA-0D962146CA05}" type="slidenum">
              <a:rPr lang="en-US" altLang="en-US" sz="1000" i="1">
                <a:solidFill>
                  <a:schemeClr val="tx1"/>
                </a:solidFill>
                <a:latin typeface="Times New Roman" pitchFamily="18" charset="0"/>
              </a:rPr>
              <a:pPr algn="r" defTabSz="762000" eaLnBrk="0" hangingPunct="0"/>
              <a:t>12</a:t>
            </a:fld>
            <a:endParaRPr lang="en-US" altLang="en-US" sz="1000" i="1">
              <a:solidFill>
                <a:schemeClr val="tx1"/>
              </a:solidFill>
              <a:latin typeface="Times New Roman" pitchFamily="18" charset="0"/>
            </a:endParaRPr>
          </a:p>
        </p:txBody>
      </p:sp>
      <p:sp>
        <p:nvSpPr>
          <p:cNvPr id="167939" name="Rectangle 2"/>
          <p:cNvSpPr>
            <a:spLocks noGrp="1" noRot="1" noChangeAspect="1" noChangeArrowheads="1" noTextEdit="1"/>
          </p:cNvSpPr>
          <p:nvPr>
            <p:ph type="sldImg"/>
          </p:nvPr>
        </p:nvSpPr>
        <p:spPr>
          <a:xfrm>
            <a:off x="2886075" y="622300"/>
            <a:ext cx="3524250" cy="2439988"/>
          </a:xfrm>
          <a:ln cap="flat"/>
        </p:spPr>
      </p:sp>
      <p:sp>
        <p:nvSpPr>
          <p:cNvPr id="167940" name="Rectangle 3"/>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Within IEC 61131-3, one uses variables with sensible names. In addition one tells what we deal with. In this example we use the variable name Temperature_Sensor_1, because that is a clear name, and we couple this to a datatype integer. Now we know we do not get back a string, telling us the temperature in text, but we get a number back.</a:t>
            </a:r>
          </a:p>
          <a:p>
            <a:pPr defTabSz="904875"/>
            <a:endParaRPr lang="en-US" altLang="en-US" smtClean="0">
              <a:latin typeface="Arial" charset="0"/>
            </a:endParaRPr>
          </a:p>
          <a:p>
            <a:pPr defTabSz="904875"/>
            <a:r>
              <a:rPr lang="en-US" altLang="en-US" smtClean="0">
                <a:latin typeface="Arial" charset="0"/>
              </a:rPr>
              <a:t>For the rest of the program we now use the name: this is much more readable and understandable.</a:t>
            </a:r>
          </a:p>
          <a:p>
            <a:pPr defTabSz="904875"/>
            <a:endParaRPr lang="en-US" altLang="en-US" smtClean="0">
              <a:latin typeface="Arial" charset="0"/>
            </a:endParaRPr>
          </a:p>
          <a:p>
            <a:pPr defTabSz="904875"/>
            <a:r>
              <a:rPr lang="en-US" altLang="en-US" smtClean="0">
                <a:latin typeface="Arial" charset="0"/>
              </a:rPr>
              <a:t>Why this datatyping? </a:t>
            </a:r>
          </a:p>
          <a:p>
            <a:pPr defTabSz="904875"/>
            <a:r>
              <a:rPr lang="en-US" altLang="en-US" smtClean="0">
                <a:latin typeface="Arial" charset="0"/>
              </a:rPr>
              <a:t>Well, IEC 1131-3 is designed to help you to find errors as early as possible in the programming phase. </a:t>
            </a:r>
          </a:p>
          <a:p>
            <a:pPr defTabSz="904875"/>
            <a:r>
              <a:rPr lang="en-US" altLang="en-US" smtClean="0">
                <a:latin typeface="Arial" charset="0"/>
              </a:rPr>
              <a:t>As you all know, that is the fastest and cheapest way. </a:t>
            </a:r>
          </a:p>
          <a:p>
            <a:pPr defTabSz="904875"/>
            <a:r>
              <a:rPr lang="en-US" altLang="en-US" smtClean="0">
                <a:latin typeface="Arial" charset="0"/>
              </a:rPr>
              <a:t>Now you know if the data is a string, a date, and integer or 16</a:t>
            </a:r>
            <a:r>
              <a:rPr lang="nl-NL" altLang="en-US" smtClean="0">
                <a:latin typeface="Arial" charset="0"/>
              </a:rPr>
              <a:t> </a:t>
            </a:r>
            <a:r>
              <a:rPr lang="en-US" altLang="en-US" smtClean="0">
                <a:latin typeface="Arial" charset="0"/>
              </a:rPr>
              <a:t>bits of Boolean input.</a:t>
            </a:r>
            <a:r>
              <a:rPr lang="nl-NL" altLang="en-US" smtClean="0">
                <a:latin typeface="Arial" charset="0"/>
              </a:rPr>
              <a:t> </a:t>
            </a:r>
            <a:r>
              <a:rPr lang="en-US" altLang="en-US" smtClean="0">
                <a:latin typeface="Arial" charset="0"/>
              </a:rPr>
              <a:t>There is no confusion about this anymore, and there is</a:t>
            </a:r>
          </a:p>
          <a:p>
            <a:pPr defTabSz="904875"/>
            <a:r>
              <a:rPr lang="en-US" altLang="en-US" smtClean="0">
                <a:latin typeface="Arial" charset="0"/>
              </a:rPr>
              <a:t>no conflict between different people using the textual representation (that means, the name of the variable)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3D381EE6-06FD-4D03-95BE-B5C966E553A8}" type="slidenum">
              <a:rPr lang="en-US" altLang="en-US" sz="1000" i="1">
                <a:solidFill>
                  <a:schemeClr val="tx1"/>
                </a:solidFill>
                <a:latin typeface="Times New Roman" pitchFamily="18" charset="0"/>
              </a:rPr>
              <a:pPr algn="r" defTabSz="762000" eaLnBrk="0" hangingPunct="0"/>
              <a:t>13</a:t>
            </a:fld>
            <a:endParaRPr lang="en-US" altLang="en-US" sz="1000" i="1">
              <a:solidFill>
                <a:schemeClr val="tx1"/>
              </a:solidFill>
              <a:latin typeface="Times New Roman" pitchFamily="18" charset="0"/>
            </a:endParaRPr>
          </a:p>
        </p:txBody>
      </p:sp>
      <p:sp>
        <p:nvSpPr>
          <p:cNvPr id="169987" name="Rectangle 2"/>
          <p:cNvSpPr>
            <a:spLocks noGrp="1" noRot="1" noChangeAspect="1" noChangeArrowheads="1" noTextEdit="1"/>
          </p:cNvSpPr>
          <p:nvPr>
            <p:ph type="sldImg"/>
          </p:nvPr>
        </p:nvSpPr>
        <p:spPr>
          <a:xfrm>
            <a:off x="2886075" y="622300"/>
            <a:ext cx="3524250" cy="2439988"/>
          </a:xfrm>
          <a:ln cap="flat"/>
        </p:spPr>
      </p:sp>
      <p:sp>
        <p:nvSpPr>
          <p:cNvPr id="169988" name="Rectangle 3"/>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Back to the common elements</a:t>
            </a:r>
          </a:p>
          <a:p>
            <a:pPr defTabSz="904875"/>
            <a:r>
              <a:rPr lang="en-US" altLang="en-US" smtClean="0">
                <a:latin typeface="Arial" charset="0"/>
              </a:rPr>
              <a:t>For this following part , we look at the Software Model</a:t>
            </a:r>
            <a:r>
              <a:rPr lang="nl-NL" altLang="en-US" smtClean="0">
                <a:latin typeface="Arial" charset="0"/>
              </a:rPr>
              <a:t> as </a:t>
            </a:r>
            <a:r>
              <a:rPr lang="en-US" altLang="en-US" smtClean="0">
                <a:latin typeface="Arial" charset="0"/>
              </a:rPr>
              <a:t>defined</a:t>
            </a:r>
            <a:r>
              <a:rPr lang="nl-NL" altLang="en-US" smtClean="0">
                <a:latin typeface="Arial" charset="0"/>
              </a:rPr>
              <a:t> in this standard….</a:t>
            </a:r>
            <a:endParaRPr lang="en-US" altLang="en-US" smtClean="0">
              <a:latin typeface="Arial" charset="0"/>
            </a:endParaRPr>
          </a:p>
          <a:p>
            <a:pPr defTabSz="904875"/>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7FBFC03E-1B5D-4428-BC72-7E400562ACBF}" type="slidenum">
              <a:rPr lang="en-US" altLang="en-US" sz="1000" i="1">
                <a:solidFill>
                  <a:schemeClr val="tx1"/>
                </a:solidFill>
                <a:latin typeface="Times New Roman" pitchFamily="18" charset="0"/>
              </a:rPr>
              <a:pPr algn="r" defTabSz="762000" eaLnBrk="0" hangingPunct="0"/>
              <a:t>14</a:t>
            </a:fld>
            <a:endParaRPr lang="en-US" altLang="en-US" sz="1000" i="1">
              <a:solidFill>
                <a:schemeClr val="tx1"/>
              </a:solidFill>
              <a:latin typeface="Times New Roman" pitchFamily="18" charset="0"/>
            </a:endParaRPr>
          </a:p>
        </p:txBody>
      </p:sp>
      <p:sp>
        <p:nvSpPr>
          <p:cNvPr id="172035" name="Rectangle 2"/>
          <p:cNvSpPr>
            <a:spLocks noGrp="1" noRot="1" noChangeAspect="1" noChangeArrowheads="1" noTextEdit="1"/>
          </p:cNvSpPr>
          <p:nvPr>
            <p:ph type="sldImg"/>
          </p:nvPr>
        </p:nvSpPr>
        <p:spPr>
          <a:xfrm>
            <a:off x="2873375" y="611188"/>
            <a:ext cx="3549650" cy="2457450"/>
          </a:xfrm>
          <a:ln cap="flat"/>
        </p:spPr>
      </p:sp>
      <p:sp>
        <p:nvSpPr>
          <p:cNvPr id="172036" name="Rectangle 3"/>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At the highest level, the entire </a:t>
            </a:r>
            <a:r>
              <a:rPr lang="nl-NL" altLang="en-US" smtClean="0">
                <a:latin typeface="Arial" charset="0"/>
              </a:rPr>
              <a:t>system</a:t>
            </a:r>
            <a:r>
              <a:rPr lang="en-US" altLang="en-US" smtClean="0">
                <a:latin typeface="Arial" charset="0"/>
              </a:rPr>
              <a:t> required to solve a particular control problem is called  a </a:t>
            </a:r>
            <a:r>
              <a:rPr lang="en-US" altLang="en-US" i="1" smtClean="0">
                <a:solidFill>
                  <a:schemeClr val="tx2"/>
                </a:solidFill>
                <a:latin typeface="Arial" charset="0"/>
              </a:rPr>
              <a:t>Configuration.</a:t>
            </a:r>
          </a:p>
          <a:p>
            <a:pPr defTabSz="904875"/>
            <a:endParaRPr lang="en-US" altLang="en-US" i="1" smtClean="0">
              <a:solidFill>
                <a:schemeClr val="tx2"/>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B1A18CF5-5BBE-4648-AC6D-6D989254A171}" type="slidenum">
              <a:rPr lang="en-US" altLang="en-US" sz="1000" i="1">
                <a:solidFill>
                  <a:schemeClr val="tx1"/>
                </a:solidFill>
                <a:latin typeface="Times New Roman" pitchFamily="18" charset="0"/>
              </a:rPr>
              <a:pPr algn="r" defTabSz="762000" eaLnBrk="0" hangingPunct="0"/>
              <a:t>15</a:t>
            </a:fld>
            <a:endParaRPr lang="en-US" altLang="en-US" sz="1000" i="1">
              <a:solidFill>
                <a:schemeClr val="tx1"/>
              </a:solidFill>
              <a:latin typeface="Times New Roman" pitchFamily="18" charset="0"/>
            </a:endParaRPr>
          </a:p>
        </p:txBody>
      </p:sp>
      <p:sp>
        <p:nvSpPr>
          <p:cNvPr id="174083" name="Rectangle 2"/>
          <p:cNvSpPr>
            <a:spLocks noGrp="1" noRot="1" noChangeAspect="1" noChangeArrowheads="1" noTextEdit="1"/>
          </p:cNvSpPr>
          <p:nvPr>
            <p:ph type="sldImg"/>
          </p:nvPr>
        </p:nvSpPr>
        <p:spPr>
          <a:xfrm>
            <a:off x="2873375" y="611188"/>
            <a:ext cx="3549650" cy="2457450"/>
          </a:xfrm>
          <a:ln cap="flat"/>
        </p:spPr>
      </p:sp>
      <p:sp>
        <p:nvSpPr>
          <p:cNvPr id="174084" name="Rectangle 3"/>
          <p:cNvSpPr>
            <a:spLocks noGrp="1" noChangeArrowheads="1"/>
          </p:cNvSpPr>
          <p:nvPr>
            <p:ph type="body" idx="1"/>
          </p:nvPr>
        </p:nvSpPr>
        <p:spPr>
          <a:xfrm>
            <a:off x="1239838" y="3332163"/>
            <a:ext cx="6816725" cy="2951162"/>
          </a:xfrm>
          <a:noFill/>
        </p:spPr>
        <p:txBody>
          <a:bodyPr/>
          <a:lstStyle/>
          <a:p>
            <a:pPr defTabSz="904875">
              <a:spcBef>
                <a:spcPct val="30000"/>
              </a:spcBef>
            </a:pPr>
            <a:r>
              <a:rPr lang="en-US" altLang="en-US" smtClean="0">
                <a:solidFill>
                  <a:schemeClr val="tx2"/>
                </a:solidFill>
                <a:latin typeface="Arial" charset="0"/>
              </a:rPr>
              <a:t>Within a configuration, one or more</a:t>
            </a:r>
            <a:r>
              <a:rPr lang="en-US" altLang="en-US" i="1" smtClean="0">
                <a:solidFill>
                  <a:schemeClr val="tx2"/>
                </a:solidFill>
                <a:latin typeface="Arial" charset="0"/>
              </a:rPr>
              <a:t> Resources</a:t>
            </a:r>
            <a:r>
              <a:rPr lang="en-US" altLang="en-US" smtClean="0">
                <a:solidFill>
                  <a:schemeClr val="tx2"/>
                </a:solidFill>
                <a:latin typeface="Arial" charset="0"/>
              </a:rPr>
              <a:t> can be defined. </a:t>
            </a:r>
          </a:p>
          <a:p>
            <a:pPr defTabSz="904875">
              <a:spcBef>
                <a:spcPct val="30000"/>
              </a:spcBef>
            </a:pPr>
            <a:r>
              <a:rPr lang="en-US" altLang="en-US" smtClean="0">
                <a:solidFill>
                  <a:schemeClr val="tx2"/>
                </a:solidFill>
                <a:latin typeface="Arial" charset="0"/>
              </a:rPr>
              <a:t>A resource is like a CPU in your system</a:t>
            </a:r>
            <a:r>
              <a:rPr lang="nl-NL" altLang="en-US" smtClean="0">
                <a:solidFill>
                  <a:schemeClr val="tx2"/>
                </a:solidFill>
                <a:latin typeface="Arial" charset="0"/>
              </a:rPr>
              <a:t>, providing processor power</a:t>
            </a:r>
            <a:r>
              <a:rPr lang="en-US" altLang="en-US" smtClean="0">
                <a:solidFill>
                  <a:schemeClr val="tx2"/>
                </a:solidFill>
                <a:latin typeface="Arial" charset="0"/>
              </a:rPr>
              <a:t>.</a:t>
            </a:r>
          </a:p>
          <a:p>
            <a:pPr defTabSz="904875">
              <a:spcBef>
                <a:spcPct val="30000"/>
              </a:spcBef>
            </a:pPr>
            <a:endParaRPr lang="en-US" altLang="en-US" smtClean="0">
              <a:solidFill>
                <a:schemeClr val="tx2"/>
              </a:solidFill>
              <a:latin typeface="Arial" charset="0"/>
            </a:endParaRPr>
          </a:p>
          <a:p>
            <a:pPr defTabSz="904875"/>
            <a:endParaRPr lang="en-US" altLang="en-US" smtClean="0">
              <a:solidFill>
                <a:schemeClr val="tx2"/>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B748D133-DCA1-42CC-B21F-8AC720DA2B31}" type="slidenum">
              <a:rPr lang="en-US" altLang="en-US" sz="1000" i="1">
                <a:solidFill>
                  <a:schemeClr val="tx1"/>
                </a:solidFill>
                <a:latin typeface="Times New Roman" pitchFamily="18" charset="0"/>
              </a:rPr>
              <a:pPr algn="r" defTabSz="762000" eaLnBrk="0" hangingPunct="0"/>
              <a:t>16</a:t>
            </a:fld>
            <a:endParaRPr lang="en-US" altLang="en-US" sz="1000" i="1">
              <a:solidFill>
                <a:schemeClr val="tx1"/>
              </a:solidFill>
              <a:latin typeface="Times New Roman" pitchFamily="18" charset="0"/>
            </a:endParaRPr>
          </a:p>
        </p:txBody>
      </p:sp>
      <p:sp>
        <p:nvSpPr>
          <p:cNvPr id="176131" name="Rectangle 2"/>
          <p:cNvSpPr>
            <a:spLocks noGrp="1" noRot="1" noChangeAspect="1" noChangeArrowheads="1" noTextEdit="1"/>
          </p:cNvSpPr>
          <p:nvPr>
            <p:ph type="sldImg"/>
          </p:nvPr>
        </p:nvSpPr>
        <p:spPr>
          <a:xfrm>
            <a:off x="2886075" y="622300"/>
            <a:ext cx="3524250" cy="2439988"/>
          </a:xfrm>
          <a:ln cap="flat"/>
        </p:spPr>
      </p:sp>
      <p:sp>
        <p:nvSpPr>
          <p:cNvPr id="176132" name="Rectangle 3"/>
          <p:cNvSpPr>
            <a:spLocks noGrp="1" noChangeArrowheads="1"/>
          </p:cNvSpPr>
          <p:nvPr>
            <p:ph type="body" idx="1"/>
          </p:nvPr>
        </p:nvSpPr>
        <p:spPr>
          <a:xfrm>
            <a:off x="1239838" y="3332163"/>
            <a:ext cx="6816725" cy="2951162"/>
          </a:xfrm>
          <a:noFill/>
        </p:spPr>
        <p:txBody>
          <a:bodyPr/>
          <a:lstStyle/>
          <a:p>
            <a:pPr defTabSz="904875"/>
            <a:r>
              <a:rPr lang="en-US" altLang="en-US" smtClean="0">
                <a:solidFill>
                  <a:schemeClr val="tx2"/>
                </a:solidFill>
                <a:latin typeface="Arial" charset="0"/>
              </a:rPr>
              <a:t>A resource include one or more</a:t>
            </a:r>
            <a:r>
              <a:rPr lang="en-US" altLang="en-US" i="1" smtClean="0">
                <a:solidFill>
                  <a:schemeClr val="tx2"/>
                </a:solidFill>
                <a:latin typeface="Arial" charset="0"/>
              </a:rPr>
              <a:t> Tasks .</a:t>
            </a:r>
            <a:endParaRPr lang="en-US" altLang="en-US" smtClean="0">
              <a:solidFill>
                <a:schemeClr val="tx2"/>
              </a:solidFill>
              <a:latin typeface="Arial" charset="0"/>
            </a:endParaRPr>
          </a:p>
          <a:p>
            <a:pPr defTabSz="904875">
              <a:spcBef>
                <a:spcPct val="30000"/>
              </a:spcBef>
            </a:pPr>
            <a:r>
              <a:rPr lang="en-US" altLang="en-US" smtClean="0">
                <a:solidFill>
                  <a:schemeClr val="tx2"/>
                </a:solidFill>
                <a:latin typeface="Arial" charset="0"/>
              </a:rPr>
              <a:t>Tasks control the execution of different parts of programs…..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0228038D-8DD6-4A0E-9473-8F7B24A5CD1E}" type="slidenum">
              <a:rPr lang="en-US" altLang="en-US" sz="1000" i="1">
                <a:solidFill>
                  <a:schemeClr val="tx1"/>
                </a:solidFill>
                <a:latin typeface="Times New Roman" pitchFamily="18" charset="0"/>
              </a:rPr>
              <a:pPr algn="r" defTabSz="762000" eaLnBrk="0" hangingPunct="0"/>
              <a:t>17</a:t>
            </a:fld>
            <a:endParaRPr lang="en-US" altLang="en-US" sz="1000" i="1">
              <a:solidFill>
                <a:schemeClr val="tx1"/>
              </a:solidFill>
              <a:latin typeface="Times New Roman" pitchFamily="18" charset="0"/>
            </a:endParaRPr>
          </a:p>
        </p:txBody>
      </p:sp>
      <p:sp>
        <p:nvSpPr>
          <p:cNvPr id="178179" name="Rectangle 2"/>
          <p:cNvSpPr>
            <a:spLocks noGrp="1" noRot="1" noChangeAspect="1" noChangeArrowheads="1" noTextEdit="1"/>
          </p:cNvSpPr>
          <p:nvPr>
            <p:ph type="sldImg"/>
          </p:nvPr>
        </p:nvSpPr>
        <p:spPr>
          <a:xfrm>
            <a:off x="2873375" y="611188"/>
            <a:ext cx="3549650" cy="2457450"/>
          </a:xfrm>
          <a:ln cap="flat"/>
        </p:spPr>
      </p:sp>
      <p:sp>
        <p:nvSpPr>
          <p:cNvPr id="178180" name="Rectangle 3"/>
          <p:cNvSpPr>
            <a:spLocks noGrp="1" noChangeArrowheads="1"/>
          </p:cNvSpPr>
          <p:nvPr>
            <p:ph type="body" idx="1"/>
          </p:nvPr>
        </p:nvSpPr>
        <p:spPr>
          <a:xfrm>
            <a:off x="1239838" y="3332163"/>
            <a:ext cx="6816725" cy="2951162"/>
          </a:xfrm>
          <a:noFill/>
        </p:spPr>
        <p:txBody>
          <a:bodyPr/>
          <a:lstStyle/>
          <a:p>
            <a:pPr defTabSz="904875">
              <a:spcBef>
                <a:spcPct val="30000"/>
              </a:spcBef>
            </a:pPr>
            <a:r>
              <a:rPr lang="en-US" altLang="en-US" i="1" smtClean="0">
                <a:solidFill>
                  <a:schemeClr val="tx2"/>
                </a:solidFill>
                <a:latin typeface="Arial" charset="0"/>
              </a:rPr>
              <a:t>Programs</a:t>
            </a:r>
            <a:r>
              <a:rPr lang="en-US" altLang="en-US" smtClean="0">
                <a:solidFill>
                  <a:schemeClr val="tx2"/>
                </a:solidFill>
                <a:latin typeface="Arial" charset="0"/>
              </a:rPr>
              <a:t> can be written in any of the IEC languages</a:t>
            </a:r>
            <a:r>
              <a:rPr lang="nl-NL" altLang="en-US" smtClean="0">
                <a:solidFill>
                  <a:schemeClr val="tx2"/>
                </a:solidFill>
                <a:latin typeface="Arial" charset="0"/>
              </a:rPr>
              <a:t>….</a:t>
            </a:r>
            <a:endParaRPr lang="en-US" altLang="en-US" smtClean="0">
              <a:solidFill>
                <a:schemeClr val="tx2"/>
              </a:solidFill>
              <a:latin typeface="Arial" charset="0"/>
            </a:endParaRPr>
          </a:p>
          <a:p>
            <a:pPr defTabSz="904875">
              <a:spcBef>
                <a:spcPct val="30000"/>
              </a:spcBef>
            </a:pPr>
            <a:endParaRPr lang="en-US" altLang="en-US" smtClean="0">
              <a:solidFill>
                <a:schemeClr val="tx2"/>
              </a:solidFill>
              <a:latin typeface="Arial" charset="0"/>
            </a:endParaRPr>
          </a:p>
          <a:p>
            <a:pPr defTabSz="904875"/>
            <a:endParaRPr lang="en-US" altLang="en-US" smtClean="0">
              <a:solidFill>
                <a:schemeClr val="tx2"/>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56989DA-7684-498C-9FDA-19092C928AF3}" type="slidenum">
              <a:rPr lang="en-US" altLang="en-US" sz="1000" i="1">
                <a:solidFill>
                  <a:schemeClr val="tx1"/>
                </a:solidFill>
                <a:latin typeface="Times New Roman" pitchFamily="18" charset="0"/>
              </a:rPr>
              <a:pPr algn="r" defTabSz="762000" eaLnBrk="0" hangingPunct="0"/>
              <a:t>18</a:t>
            </a:fld>
            <a:endParaRPr lang="en-US" altLang="en-US" sz="1000" i="1">
              <a:solidFill>
                <a:schemeClr val="tx1"/>
              </a:solidFill>
              <a:latin typeface="Times New Roman" pitchFamily="18" charset="0"/>
            </a:endParaRPr>
          </a:p>
        </p:txBody>
      </p:sp>
      <p:sp>
        <p:nvSpPr>
          <p:cNvPr id="180227" name="Rectangle 2"/>
          <p:cNvSpPr>
            <a:spLocks noGrp="1" noRot="1" noChangeAspect="1" noChangeArrowheads="1" noTextEdit="1"/>
          </p:cNvSpPr>
          <p:nvPr>
            <p:ph type="sldImg"/>
          </p:nvPr>
        </p:nvSpPr>
        <p:spPr>
          <a:xfrm>
            <a:off x="2882900" y="619125"/>
            <a:ext cx="3530600" cy="2443163"/>
          </a:xfrm>
          <a:ln cap="flat"/>
        </p:spPr>
      </p:sp>
      <p:sp>
        <p:nvSpPr>
          <p:cNvPr id="180228" name="Rectangle 3"/>
          <p:cNvSpPr>
            <a:spLocks noGrp="1" noChangeArrowheads="1"/>
          </p:cNvSpPr>
          <p:nvPr>
            <p:ph type="body" idx="1"/>
          </p:nvPr>
        </p:nvSpPr>
        <p:spPr>
          <a:xfrm>
            <a:off x="1239838" y="3332163"/>
            <a:ext cx="6816725" cy="2951162"/>
          </a:xfrm>
          <a:noFill/>
        </p:spPr>
        <p:txBody>
          <a:bodyPr/>
          <a:lstStyle/>
          <a:p>
            <a:pPr>
              <a:spcBef>
                <a:spcPct val="30000"/>
              </a:spcBef>
            </a:pPr>
            <a:r>
              <a:rPr lang="en-US" altLang="en-US" smtClean="0">
                <a:solidFill>
                  <a:schemeClr val="tx2"/>
                </a:solidFill>
                <a:latin typeface="Arial" charset="0"/>
              </a:rPr>
              <a:t> and</a:t>
            </a:r>
            <a:r>
              <a:rPr lang="nl-NL" altLang="en-US" smtClean="0">
                <a:solidFill>
                  <a:schemeClr val="tx2"/>
                </a:solidFill>
                <a:latin typeface="Arial" charset="0"/>
              </a:rPr>
              <a:t> in the end call </a:t>
            </a:r>
            <a:r>
              <a:rPr lang="en-US" altLang="en-US" smtClean="0">
                <a:solidFill>
                  <a:schemeClr val="tx2"/>
                </a:solidFill>
                <a:latin typeface="Arial" charset="0"/>
              </a:rPr>
              <a:t>function blocks.</a:t>
            </a:r>
          </a:p>
          <a:p>
            <a:pPr>
              <a:spcBef>
                <a:spcPct val="30000"/>
              </a:spcBef>
            </a:pPr>
            <a:endParaRPr lang="en-US" altLang="en-US" smtClean="0">
              <a:solidFill>
                <a:schemeClr val="tx2"/>
              </a:solidFill>
              <a:latin typeface="Arial" charset="0"/>
            </a:endParaRPr>
          </a:p>
          <a:p>
            <a:r>
              <a:rPr lang="en-US" altLang="en-US" smtClean="0">
                <a:latin typeface="Arial" charset="0"/>
              </a:rPr>
              <a:t>Let us compare this to a conventional PLC……….</a:t>
            </a:r>
          </a:p>
          <a:p>
            <a:pPr>
              <a:spcBef>
                <a:spcPct val="30000"/>
              </a:spcBef>
            </a:pPr>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E2E5C70-FCBA-44A5-B65F-6A4193FB63A1}" type="slidenum">
              <a:rPr lang="en-US" altLang="en-US" sz="1000" i="1">
                <a:solidFill>
                  <a:schemeClr val="tx1"/>
                </a:solidFill>
                <a:latin typeface="Times New Roman" pitchFamily="18" charset="0"/>
              </a:rPr>
              <a:pPr algn="r" defTabSz="762000" eaLnBrk="0" hangingPunct="0"/>
              <a:t>19</a:t>
            </a:fld>
            <a:endParaRPr lang="en-US" altLang="en-US" sz="1000" i="1">
              <a:solidFill>
                <a:schemeClr val="tx1"/>
              </a:solidFill>
              <a:latin typeface="Times New Roman" pitchFamily="18" charset="0"/>
            </a:endParaRPr>
          </a:p>
        </p:txBody>
      </p:sp>
      <p:sp>
        <p:nvSpPr>
          <p:cNvPr id="182275" name="Rectangle 2"/>
          <p:cNvSpPr>
            <a:spLocks noGrp="1" noRot="1" noChangeAspect="1" noChangeArrowheads="1" noTextEdit="1"/>
          </p:cNvSpPr>
          <p:nvPr>
            <p:ph type="sldImg"/>
          </p:nvPr>
        </p:nvSpPr>
        <p:spPr>
          <a:xfrm>
            <a:off x="2882900" y="619125"/>
            <a:ext cx="3530600" cy="2443163"/>
          </a:xfrm>
          <a:ln cap="flat"/>
        </p:spPr>
      </p:sp>
      <p:sp>
        <p:nvSpPr>
          <p:cNvPr id="182276"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As shown here in red, a conventional PLC consists of one resource, running one task, controlling one program</a:t>
            </a:r>
          </a:p>
          <a:p>
            <a:endParaRPr lang="en-US" altLang="en-US" smtClean="0">
              <a:latin typeface="Arial" charset="0"/>
            </a:endParaRPr>
          </a:p>
          <a:p>
            <a:r>
              <a:rPr lang="en-US" altLang="en-US" smtClean="0">
                <a:latin typeface="Arial" charset="0"/>
              </a:rPr>
              <a:t>As you can easily see, IEC 61131-3 can go well beyond conventional PLCs.</a:t>
            </a:r>
          </a:p>
          <a:p>
            <a:r>
              <a:rPr lang="en-US" altLang="en-US" smtClean="0">
                <a:latin typeface="Arial" charset="0"/>
              </a:rPr>
              <a:t>It can provide you with a state-of-the-art multitasking, real-time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3365824E-D8D4-44FE-9BE1-1CD982D9FDFD}" type="slidenum">
              <a:rPr lang="en-US" altLang="en-US" sz="1000" i="1">
                <a:solidFill>
                  <a:schemeClr val="tx1"/>
                </a:solidFill>
                <a:latin typeface="Times New Roman" pitchFamily="18" charset="0"/>
              </a:rPr>
              <a:pPr algn="r" defTabSz="762000" eaLnBrk="0" hangingPunct="0"/>
              <a:t>2</a:t>
            </a:fld>
            <a:endParaRPr lang="en-US" altLang="en-US" sz="1000" i="1">
              <a:solidFill>
                <a:schemeClr val="tx1"/>
              </a:solidFill>
              <a:latin typeface="Times New Roman" pitchFamily="18" charset="0"/>
            </a:endParaRPr>
          </a:p>
        </p:txBody>
      </p:sp>
      <p:sp>
        <p:nvSpPr>
          <p:cNvPr id="147459" name="Rectangle 2"/>
          <p:cNvSpPr>
            <a:spLocks noGrp="1" noRot="1" noChangeAspect="1" noChangeArrowheads="1" noTextEdit="1"/>
          </p:cNvSpPr>
          <p:nvPr>
            <p:ph type="sldImg"/>
          </p:nvPr>
        </p:nvSpPr>
        <p:spPr>
          <a:xfrm>
            <a:off x="2882900" y="619125"/>
            <a:ext cx="3530600" cy="2443163"/>
          </a:xfrm>
          <a:ln cap="flat"/>
        </p:spPr>
      </p:sp>
      <p:sp>
        <p:nvSpPr>
          <p:cNvPr id="147460"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Actually this presentation is not about standards. </a:t>
            </a:r>
          </a:p>
          <a:p>
            <a:r>
              <a:rPr lang="en-US" altLang="en-US" smtClean="0">
                <a:latin typeface="Arial" charset="0"/>
              </a:rPr>
              <a:t>It is about the way people look to control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F9EAF7A-53CD-4B31-8EA2-73F156E29582}" type="slidenum">
              <a:rPr lang="en-US" altLang="en-US" sz="1000" i="1">
                <a:solidFill>
                  <a:schemeClr val="tx1"/>
                </a:solidFill>
                <a:latin typeface="Times New Roman" pitchFamily="18" charset="0"/>
              </a:rPr>
              <a:pPr algn="r" defTabSz="762000" eaLnBrk="0" hangingPunct="0"/>
              <a:t>20</a:t>
            </a:fld>
            <a:endParaRPr lang="en-US" altLang="en-US" sz="1000" i="1">
              <a:solidFill>
                <a:schemeClr val="tx1"/>
              </a:solidFill>
              <a:latin typeface="Times New Roman" pitchFamily="18" charset="0"/>
            </a:endParaRPr>
          </a:p>
        </p:txBody>
      </p:sp>
      <p:sp>
        <p:nvSpPr>
          <p:cNvPr id="184323" name="Rectangle 2"/>
          <p:cNvSpPr>
            <a:spLocks noGrp="1" noRot="1" noChangeAspect="1" noChangeArrowheads="1" noTextEdit="1"/>
          </p:cNvSpPr>
          <p:nvPr>
            <p:ph type="sldImg"/>
          </p:nvPr>
        </p:nvSpPr>
        <p:spPr>
          <a:xfrm>
            <a:off x="2882900" y="619125"/>
            <a:ext cx="3530600" cy="2443163"/>
          </a:xfrm>
          <a:ln cap="flat"/>
        </p:spPr>
      </p:sp>
      <p:sp>
        <p:nvSpPr>
          <p:cNvPr id="184324"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The conventional PLC reads the input, does some calculations and sets the output. Then it read again the inputs, does some calculations, and sets again the outputs….and again and again.</a:t>
            </a:r>
          </a:p>
          <a:p>
            <a:r>
              <a:rPr lang="en-US" altLang="en-US" smtClean="0">
                <a:latin typeface="Arial" charset="0"/>
              </a:rPr>
              <a:t>It does not matter that there are inputs who do not change during this time.</a:t>
            </a:r>
          </a:p>
          <a:p>
            <a:endParaRPr lang="en-US" altLang="en-US" smtClean="0">
              <a:latin typeface="Arial" charset="0"/>
            </a:endParaRPr>
          </a:p>
          <a:p>
            <a:r>
              <a:rPr lang="en-US" altLang="en-US" smtClean="0">
                <a:latin typeface="Arial" charset="0"/>
              </a:rPr>
              <a:t>In IEC 61131-3 tasks, you split up the program in several pieces. And coupled to the needs, you run the tasks on a time basis like every millisecond or minute, or even on event basis: something changes and needs attention.</a:t>
            </a:r>
            <a:endParaRPr lang="nl-NL" altLang="en-US" smtClean="0">
              <a:latin typeface="Arial" charset="0"/>
            </a:endParaRPr>
          </a:p>
          <a:p>
            <a:endParaRPr lang="en-US" altLang="en-US" smtClean="0">
              <a:latin typeface="Arial" charset="0"/>
            </a:endParaRPr>
          </a:p>
          <a:p>
            <a:r>
              <a:rPr lang="en-US" altLang="en-US" smtClean="0">
                <a:latin typeface="Arial" charset="0"/>
              </a:rPr>
              <a:t>This task management also makes IEC 61131 applicable to a much broader area as just PLCs. It can be used in a broad range of application area’s, without having to learn additional programming languages.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BDC07838-F45E-4E53-87CF-DFD2ED572A66}" type="slidenum">
              <a:rPr lang="en-US" altLang="en-US" sz="1000" i="1">
                <a:solidFill>
                  <a:schemeClr val="tx1"/>
                </a:solidFill>
                <a:latin typeface="Times New Roman" pitchFamily="18" charset="0"/>
              </a:rPr>
              <a:pPr algn="r" defTabSz="762000" eaLnBrk="0" hangingPunct="0"/>
              <a:t>21</a:t>
            </a:fld>
            <a:endParaRPr lang="en-US" altLang="en-US" sz="1000" i="1">
              <a:solidFill>
                <a:schemeClr val="tx1"/>
              </a:solidFill>
              <a:latin typeface="Times New Roman" pitchFamily="18" charset="0"/>
            </a:endParaRPr>
          </a:p>
        </p:txBody>
      </p:sp>
      <p:sp>
        <p:nvSpPr>
          <p:cNvPr id="186371" name="Rectangle 2"/>
          <p:cNvSpPr>
            <a:spLocks noGrp="1" noRot="1" noChangeAspect="1" noChangeArrowheads="1" noTextEdit="1"/>
          </p:cNvSpPr>
          <p:nvPr>
            <p:ph type="sldImg"/>
          </p:nvPr>
        </p:nvSpPr>
        <p:spPr>
          <a:xfrm>
            <a:off x="2882900" y="619125"/>
            <a:ext cx="3530600" cy="2443163"/>
          </a:xfrm>
          <a:ln cap="flat"/>
        </p:spPr>
      </p:sp>
      <p:sp>
        <p:nvSpPr>
          <p:cNvPr id="186372"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IEC 61131-3 is used in PLCs, Distributed Control Systems, and even initiated products like SoftLogic / PC-based control.</a:t>
            </a:r>
          </a:p>
          <a:p>
            <a:endParaRPr lang="en-US" altLang="en-US" smtClean="0">
              <a:latin typeface="Arial" charset="0"/>
            </a:endParaRPr>
          </a:p>
          <a:p>
            <a:r>
              <a:rPr lang="en-US" altLang="en-US" smtClean="0">
                <a:latin typeface="Arial" charset="0"/>
              </a:rPr>
              <a:t>The same basis is used in all these different environments, making your knowledge and experience usable in all these areas.</a:t>
            </a:r>
          </a:p>
          <a:p>
            <a:endParaRPr lang="en-US" altLang="en-US" smtClean="0">
              <a:latin typeface="Arial" charset="0"/>
            </a:endParaRPr>
          </a:p>
          <a:p>
            <a:r>
              <a:rPr lang="en-US" altLang="en-US" smtClean="0">
                <a:latin typeface="Arial" charset="0"/>
              </a:rPr>
              <a:t>Let us look at one in particular…</a:t>
            </a:r>
          </a:p>
          <a:p>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3B58605B-F3D8-46EC-9A37-625A70C2064C}" type="slidenum">
              <a:rPr lang="en-US" altLang="en-US" sz="1000" i="1">
                <a:solidFill>
                  <a:schemeClr val="tx1"/>
                </a:solidFill>
                <a:latin typeface="Times New Roman" pitchFamily="18" charset="0"/>
              </a:rPr>
              <a:pPr algn="r" defTabSz="762000" eaLnBrk="0" hangingPunct="0"/>
              <a:t>22</a:t>
            </a:fld>
            <a:endParaRPr lang="en-US" altLang="en-US" sz="1000" i="1">
              <a:solidFill>
                <a:schemeClr val="tx1"/>
              </a:solidFill>
              <a:latin typeface="Times New Roman" pitchFamily="18" charset="0"/>
            </a:endParaRPr>
          </a:p>
        </p:txBody>
      </p:sp>
      <p:sp>
        <p:nvSpPr>
          <p:cNvPr id="188419" name="Rectangle 2"/>
          <p:cNvSpPr>
            <a:spLocks noGrp="1" noRot="1" noChangeAspect="1" noChangeArrowheads="1" noTextEdit="1"/>
          </p:cNvSpPr>
          <p:nvPr>
            <p:ph type="sldImg"/>
          </p:nvPr>
        </p:nvSpPr>
        <p:spPr>
          <a:xfrm>
            <a:off x="2882900" y="619125"/>
            <a:ext cx="3530600" cy="2443163"/>
          </a:xfrm>
          <a:ln/>
        </p:spPr>
      </p:sp>
      <p:sp>
        <p:nvSpPr>
          <p:cNvPr id="188420"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 PC based control – here represented as an intelligent operator panel, including Windows CE as operating system. Since this is a multi-tasking operating system, one easily can add tasks like IEC 61131-3 tasks, and combine these with SCADA and HMI tasks and communication tasks, for instance via the OPC standard (OLE for process control)</a:t>
            </a:r>
            <a:endParaRPr lang="en-GB"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F5938CE4-A727-46D9-BDF3-D4A208730D6E}" type="slidenum">
              <a:rPr lang="en-US" altLang="en-US" sz="1000" i="1">
                <a:solidFill>
                  <a:schemeClr val="tx1"/>
                </a:solidFill>
                <a:latin typeface="Times New Roman" pitchFamily="18" charset="0"/>
              </a:rPr>
              <a:pPr algn="r" defTabSz="762000" eaLnBrk="0" hangingPunct="0"/>
              <a:t>23</a:t>
            </a:fld>
            <a:endParaRPr lang="en-US" altLang="en-US" sz="1000" i="1">
              <a:solidFill>
                <a:schemeClr val="tx1"/>
              </a:solidFill>
              <a:latin typeface="Times New Roman" pitchFamily="18" charset="0"/>
            </a:endParaRPr>
          </a:p>
        </p:txBody>
      </p:sp>
      <p:sp>
        <p:nvSpPr>
          <p:cNvPr id="190467" name="Rectangle 2"/>
          <p:cNvSpPr>
            <a:spLocks noGrp="1" noRot="1" noChangeAspect="1" noChangeArrowheads="1" noTextEdit="1"/>
          </p:cNvSpPr>
          <p:nvPr>
            <p:ph type="sldImg"/>
          </p:nvPr>
        </p:nvSpPr>
        <p:spPr>
          <a:xfrm>
            <a:off x="2886075" y="622300"/>
            <a:ext cx="3524250" cy="2439988"/>
          </a:xfrm>
          <a:ln cap="flat"/>
        </p:spPr>
      </p:sp>
      <p:sp>
        <p:nvSpPr>
          <p:cNvPr id="190468" name="Rectangle 3"/>
          <p:cNvSpPr>
            <a:spLocks noGrp="1" noChangeArrowheads="1"/>
          </p:cNvSpPr>
          <p:nvPr>
            <p:ph type="body" idx="1"/>
          </p:nvPr>
        </p:nvSpPr>
        <p:spPr>
          <a:xfrm>
            <a:off x="1239838" y="3332163"/>
            <a:ext cx="6816725" cy="2951162"/>
          </a:xfrm>
          <a:noFill/>
        </p:spPr>
        <p:txBody>
          <a:bodyPr/>
          <a:lstStyle/>
          <a:p>
            <a:pPr defTabSz="904875">
              <a:spcBef>
                <a:spcPct val="30000"/>
              </a:spcBef>
            </a:pPr>
            <a:r>
              <a:rPr lang="en-US" altLang="en-US" smtClean="0">
                <a:solidFill>
                  <a:schemeClr val="tx2"/>
                </a:solidFill>
                <a:latin typeface="Arial" charset="0"/>
              </a:rPr>
              <a:t>Within the common elements,  the Functions, Function Blocks and Programs are called Program Organization Units.</a:t>
            </a:r>
          </a:p>
          <a:p>
            <a:pPr defTabSz="904875">
              <a:spcBef>
                <a:spcPct val="30000"/>
              </a:spcBef>
            </a:pPr>
            <a:endParaRPr lang="en-US" altLang="en-US" smtClean="0">
              <a:solidFill>
                <a:schemeClr val="tx2"/>
              </a:solidFill>
              <a:latin typeface="Arial" charset="0"/>
            </a:endParaRPr>
          </a:p>
          <a:p>
            <a:pPr defTabSz="904875">
              <a:spcBef>
                <a:spcPct val="30000"/>
              </a:spcBef>
            </a:pPr>
            <a:r>
              <a:rPr lang="en-US" altLang="en-US" smtClean="0">
                <a:solidFill>
                  <a:schemeClr val="tx2"/>
                </a:solidFill>
                <a:latin typeface="Arial" charset="0"/>
              </a:rPr>
              <a:t>They provide you </a:t>
            </a:r>
            <a:r>
              <a:rPr lang="nl-NL" altLang="en-US" smtClean="0">
                <a:solidFill>
                  <a:schemeClr val="tx2"/>
                </a:solidFill>
                <a:latin typeface="Arial" charset="0"/>
              </a:rPr>
              <a:t>with </a:t>
            </a:r>
            <a:r>
              <a:rPr lang="en-US" altLang="en-US" smtClean="0">
                <a:solidFill>
                  <a:schemeClr val="tx2"/>
                </a:solidFill>
                <a:latin typeface="Arial" charset="0"/>
              </a:rPr>
              <a:t>reusab</a:t>
            </a:r>
            <a:r>
              <a:rPr lang="nl-NL" altLang="en-US" smtClean="0">
                <a:solidFill>
                  <a:schemeClr val="tx2"/>
                </a:solidFill>
                <a:latin typeface="Arial" charset="0"/>
              </a:rPr>
              <a:t>le code,</a:t>
            </a:r>
            <a:r>
              <a:rPr lang="en-US" altLang="en-US" smtClean="0">
                <a:solidFill>
                  <a:schemeClr val="tx2"/>
                </a:solidFill>
                <a:latin typeface="Arial" charset="0"/>
              </a:rPr>
              <a:t> from macro level to micro level.</a:t>
            </a:r>
          </a:p>
          <a:p>
            <a:pPr defTabSz="904875"/>
            <a:endParaRPr lang="en-US" altLang="en-US" smtClean="0">
              <a:latin typeface="Arial" charset="0"/>
            </a:endParaRPr>
          </a:p>
          <a:p>
            <a:pPr defTabSz="904875"/>
            <a:r>
              <a:rPr lang="en-US" altLang="en-US" smtClean="0">
                <a:latin typeface="Arial" charset="0"/>
              </a:rPr>
              <a:t>Let us have a closer look at  them,.</a:t>
            </a:r>
          </a:p>
          <a:p>
            <a:pPr defTabSz="904875"/>
            <a:r>
              <a:rPr lang="en-US" altLang="en-US" smtClean="0">
                <a:latin typeface="Arial" charset="0"/>
              </a:rPr>
              <a:t>First the functions…...</a:t>
            </a:r>
          </a:p>
          <a:p>
            <a:pPr defTabSz="904875">
              <a:spcBef>
                <a:spcPct val="30000"/>
              </a:spcBef>
            </a:pPr>
            <a:endParaRPr lang="en-US" altLang="en-US" smtClean="0">
              <a:solidFill>
                <a:schemeClr val="tx2"/>
              </a:solidFill>
              <a:latin typeface="Arial" charset="0"/>
            </a:endParaRPr>
          </a:p>
          <a:p>
            <a:pPr defTabSz="904875">
              <a:spcBef>
                <a:spcPct val="30000"/>
              </a:spcBef>
            </a:pPr>
            <a:endParaRPr lang="en-US" altLang="en-US" smtClean="0">
              <a:solidFill>
                <a:schemeClr val="tx2"/>
              </a:solidFill>
              <a:latin typeface="Arial" charset="0"/>
            </a:endParaRPr>
          </a:p>
          <a:p>
            <a:pPr defTabSz="904875"/>
            <a:endParaRPr lang="en-US" altLang="en-US" smtClean="0">
              <a:latin typeface="Arial" charset="0"/>
            </a:endParaRPr>
          </a:p>
          <a:p>
            <a:pPr defTabSz="904875"/>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39DC620D-3E54-4FDC-9B86-F0C6C34A9F12}" type="slidenum">
              <a:rPr lang="en-US" altLang="en-US" sz="1000" i="1">
                <a:solidFill>
                  <a:schemeClr val="tx1"/>
                </a:solidFill>
                <a:latin typeface="Times New Roman" pitchFamily="18" charset="0"/>
              </a:rPr>
              <a:pPr algn="r" defTabSz="762000" eaLnBrk="0" hangingPunct="0"/>
              <a:t>24</a:t>
            </a:fld>
            <a:endParaRPr lang="en-US" altLang="en-US" sz="1000" i="1">
              <a:solidFill>
                <a:schemeClr val="tx1"/>
              </a:solidFill>
              <a:latin typeface="Times New Roman" pitchFamily="18" charset="0"/>
            </a:endParaRPr>
          </a:p>
        </p:txBody>
      </p:sp>
      <p:sp>
        <p:nvSpPr>
          <p:cNvPr id="192515" name="Rectangle 2"/>
          <p:cNvSpPr>
            <a:spLocks noGrp="1" noRot="1" noChangeAspect="1" noChangeArrowheads="1" noTextEdit="1"/>
          </p:cNvSpPr>
          <p:nvPr>
            <p:ph type="sldImg"/>
          </p:nvPr>
        </p:nvSpPr>
        <p:spPr>
          <a:xfrm>
            <a:off x="2886075" y="622300"/>
            <a:ext cx="3524250" cy="2439988"/>
          </a:xfrm>
          <a:ln cap="flat"/>
        </p:spPr>
      </p:sp>
      <p:sp>
        <p:nvSpPr>
          <p:cNvPr id="192516" name="Rectangle 3"/>
          <p:cNvSpPr>
            <a:spLocks noGrp="1" noChangeArrowheads="1"/>
          </p:cNvSpPr>
          <p:nvPr>
            <p:ph type="body" idx="1"/>
          </p:nvPr>
        </p:nvSpPr>
        <p:spPr>
          <a:xfrm>
            <a:off x="1239838" y="3332163"/>
            <a:ext cx="6816725" cy="2951162"/>
          </a:xfrm>
          <a:noFill/>
        </p:spPr>
        <p:txBody>
          <a:bodyPr/>
          <a:lstStyle/>
          <a:p>
            <a:pPr defTabSz="228600"/>
            <a:r>
              <a:rPr lang="en-US" altLang="en-US" smtClean="0">
                <a:latin typeface="Arial" charset="0"/>
              </a:rPr>
              <a:t>We all  know functions like Add, Square root, SINus, COSinus, Greater Than,  etc.,  </a:t>
            </a:r>
          </a:p>
          <a:p>
            <a:pPr defTabSz="228600"/>
            <a:r>
              <a:rPr lang="en-US" altLang="en-US" smtClean="0">
                <a:latin typeface="Arial" charset="0"/>
              </a:rPr>
              <a:t>IEC has a enormous set of these defined.</a:t>
            </a:r>
          </a:p>
          <a:p>
            <a:pPr defTabSz="228600"/>
            <a:endParaRPr lang="en-US" altLang="en-US" smtClean="0">
              <a:latin typeface="Arial" charset="0"/>
            </a:endParaRPr>
          </a:p>
          <a:p>
            <a:pPr defTabSz="228600"/>
            <a:r>
              <a:rPr lang="en-US" altLang="en-US" smtClean="0">
                <a:latin typeface="Arial" charset="0"/>
              </a:rPr>
              <a:t>You also can create your own functions like this simple_function </a:t>
            </a:r>
          </a:p>
          <a:p>
            <a:pPr defTabSz="228600"/>
            <a:r>
              <a:rPr lang="en-US" altLang="en-US" smtClean="0">
                <a:latin typeface="Arial" charset="0"/>
              </a:rPr>
              <a:t>Once defined, you can use it over and over again…..</a:t>
            </a:r>
          </a:p>
          <a:p>
            <a:pPr defTabSz="228600"/>
            <a:r>
              <a:rPr lang="en-US" altLang="en-US" smtClean="0">
                <a:latin typeface="Arial" charset="0"/>
              </a:rPr>
              <a:t>The same is valid for Function Blocks…..</a:t>
            </a:r>
          </a:p>
          <a:p>
            <a:pPr defTabSz="228600"/>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D9EC5649-FB31-4FD9-867F-8A8C894DD759}" type="slidenum">
              <a:rPr lang="en-US" altLang="en-US" sz="1000" i="1">
                <a:solidFill>
                  <a:schemeClr val="tx1"/>
                </a:solidFill>
                <a:latin typeface="Times New Roman" pitchFamily="18" charset="0"/>
              </a:rPr>
              <a:pPr algn="r" defTabSz="762000" eaLnBrk="0" hangingPunct="0"/>
              <a:t>25</a:t>
            </a:fld>
            <a:endParaRPr lang="en-US" altLang="en-US" sz="1000" i="1">
              <a:solidFill>
                <a:schemeClr val="tx1"/>
              </a:solidFill>
              <a:latin typeface="Times New Roman" pitchFamily="18" charset="0"/>
            </a:endParaRPr>
          </a:p>
        </p:txBody>
      </p:sp>
      <p:sp>
        <p:nvSpPr>
          <p:cNvPr id="194563" name="Rectangle 2"/>
          <p:cNvSpPr>
            <a:spLocks noGrp="1" noRot="1" noChangeAspect="1" noChangeArrowheads="1" noTextEdit="1"/>
          </p:cNvSpPr>
          <p:nvPr>
            <p:ph type="sldImg"/>
          </p:nvPr>
        </p:nvSpPr>
        <p:spPr>
          <a:xfrm>
            <a:off x="2886075" y="622300"/>
            <a:ext cx="3524250" cy="2439988"/>
          </a:xfrm>
          <a:ln cap="flat"/>
        </p:spPr>
      </p:sp>
      <p:sp>
        <p:nvSpPr>
          <p:cNvPr id="194564" name="Rectangle 3"/>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They are like the software equivalent of Integrated Circuits, ICs.</a:t>
            </a:r>
          </a:p>
          <a:p>
            <a:pPr defTabSz="904875">
              <a:spcBef>
                <a:spcPct val="30000"/>
              </a:spcBef>
            </a:pPr>
            <a:r>
              <a:rPr lang="en-US" altLang="en-US" smtClean="0">
                <a:solidFill>
                  <a:schemeClr val="tx2"/>
                </a:solidFill>
                <a:latin typeface="Arial" charset="0"/>
              </a:rPr>
              <a:t>Like black boxes that represent  a specialized control  function</a:t>
            </a:r>
          </a:p>
          <a:p>
            <a:pPr defTabSz="904875">
              <a:spcBef>
                <a:spcPct val="30000"/>
              </a:spcBef>
            </a:pPr>
            <a:endParaRPr lang="en-US" altLang="en-US" smtClean="0">
              <a:solidFill>
                <a:schemeClr val="tx2"/>
              </a:solidFill>
              <a:latin typeface="Arial" charset="0"/>
            </a:endParaRPr>
          </a:p>
          <a:p>
            <a:pPr defTabSz="904875">
              <a:spcBef>
                <a:spcPct val="30000"/>
              </a:spcBef>
            </a:pPr>
            <a:r>
              <a:rPr lang="en-US" altLang="en-US" smtClean="0">
                <a:solidFill>
                  <a:schemeClr val="tx2"/>
                </a:solidFill>
                <a:latin typeface="Arial" charset="0"/>
              </a:rPr>
              <a:t>You have standard defined function blocks, like timers, counters and triggers….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466C64CC-793E-47F6-8871-2C14AAC0AED5}" type="slidenum">
              <a:rPr lang="en-US" altLang="en-US" sz="1000" i="1">
                <a:solidFill>
                  <a:schemeClr val="tx1"/>
                </a:solidFill>
                <a:latin typeface="Times New Roman" pitchFamily="18" charset="0"/>
              </a:rPr>
              <a:pPr algn="r" defTabSz="762000" eaLnBrk="0" hangingPunct="0"/>
              <a:t>26</a:t>
            </a:fld>
            <a:endParaRPr lang="en-US" altLang="en-US" sz="1000" i="1">
              <a:solidFill>
                <a:schemeClr val="tx1"/>
              </a:solidFill>
              <a:latin typeface="Times New Roman" pitchFamily="18" charset="0"/>
            </a:endParaRPr>
          </a:p>
        </p:txBody>
      </p:sp>
      <p:sp>
        <p:nvSpPr>
          <p:cNvPr id="196611" name="Rectangle 2"/>
          <p:cNvSpPr>
            <a:spLocks noGrp="1" noRot="1" noChangeAspect="1" noChangeArrowheads="1" noTextEdit="1"/>
          </p:cNvSpPr>
          <p:nvPr>
            <p:ph type="sldImg"/>
          </p:nvPr>
        </p:nvSpPr>
        <p:spPr>
          <a:xfrm>
            <a:off x="2886075" y="622300"/>
            <a:ext cx="3524250" cy="2439988"/>
          </a:xfrm>
          <a:ln cap="flat"/>
        </p:spPr>
      </p:sp>
      <p:sp>
        <p:nvSpPr>
          <p:cNvPr id="196612" name="Rectangle 3"/>
          <p:cNvSpPr>
            <a:spLocks noGrp="1" noChangeArrowheads="1"/>
          </p:cNvSpPr>
          <p:nvPr>
            <p:ph type="body" idx="1"/>
          </p:nvPr>
        </p:nvSpPr>
        <p:spPr>
          <a:xfrm>
            <a:off x="1239838" y="3332163"/>
            <a:ext cx="6816725" cy="2951162"/>
          </a:xfrm>
          <a:noFill/>
        </p:spPr>
        <p:txBody>
          <a:bodyPr/>
          <a:lstStyle/>
          <a:p>
            <a:pPr defTabSz="904875">
              <a:spcBef>
                <a:spcPct val="30000"/>
              </a:spcBef>
            </a:pPr>
            <a:r>
              <a:rPr lang="en-US" altLang="en-US" smtClean="0">
                <a:solidFill>
                  <a:schemeClr val="tx2"/>
                </a:solidFill>
                <a:latin typeface="Arial" charset="0"/>
              </a:rPr>
              <a:t>..and each supplier can add their own library of blocks, as long as they comply to the defined structure</a:t>
            </a:r>
          </a:p>
          <a:p>
            <a:pPr defTabSz="904875">
              <a:spcBef>
                <a:spcPct val="30000"/>
              </a:spcBef>
            </a:pPr>
            <a:endParaRPr lang="en-US" altLang="en-US" smtClean="0">
              <a:solidFill>
                <a:schemeClr val="tx2"/>
              </a:solidFill>
              <a:latin typeface="Arial" charset="0"/>
            </a:endParaRPr>
          </a:p>
          <a:p>
            <a:pPr defTabSz="904875">
              <a:spcBef>
                <a:spcPct val="30000"/>
              </a:spcBef>
            </a:pPr>
            <a:r>
              <a:rPr lang="en-US" altLang="en-US" smtClean="0">
                <a:solidFill>
                  <a:schemeClr val="tx2"/>
                </a:solidFill>
                <a:latin typeface="Arial" charset="0"/>
              </a:rPr>
              <a:t>A </a:t>
            </a:r>
            <a:r>
              <a:rPr lang="nl-NL" altLang="en-US" smtClean="0">
                <a:solidFill>
                  <a:schemeClr val="tx2"/>
                </a:solidFill>
                <a:latin typeface="Arial" charset="0"/>
              </a:rPr>
              <a:t>particular </a:t>
            </a:r>
            <a:r>
              <a:rPr lang="en-US" altLang="en-US" smtClean="0">
                <a:solidFill>
                  <a:schemeClr val="tx2"/>
                </a:solidFill>
                <a:latin typeface="Arial" charset="0"/>
              </a:rPr>
              <a:t>temperature control loop, or PID, is an excellent example of such a Function Block.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8A21EF3D-489A-44C8-8F8E-B3F122AF25BF}" type="slidenum">
              <a:rPr lang="en-US" altLang="en-US" sz="1000" i="1">
                <a:solidFill>
                  <a:schemeClr val="tx1"/>
                </a:solidFill>
                <a:latin typeface="Times New Roman" pitchFamily="18" charset="0"/>
              </a:rPr>
              <a:pPr algn="r" defTabSz="762000" eaLnBrk="0" hangingPunct="0"/>
              <a:t>27</a:t>
            </a:fld>
            <a:endParaRPr lang="en-US" altLang="en-US" sz="1000" i="1">
              <a:solidFill>
                <a:schemeClr val="tx1"/>
              </a:solidFill>
              <a:latin typeface="Times New Roman" pitchFamily="18" charset="0"/>
            </a:endParaRPr>
          </a:p>
        </p:txBody>
      </p:sp>
      <p:sp>
        <p:nvSpPr>
          <p:cNvPr id="198659" name="Rectangle 2"/>
          <p:cNvSpPr>
            <a:spLocks noGrp="1" noRot="1" noChangeAspect="1" noChangeArrowheads="1" noTextEdit="1"/>
          </p:cNvSpPr>
          <p:nvPr>
            <p:ph type="sldImg"/>
          </p:nvPr>
        </p:nvSpPr>
        <p:spPr>
          <a:xfrm>
            <a:off x="2886075" y="622300"/>
            <a:ext cx="3524250" cy="2439988"/>
          </a:xfrm>
          <a:ln cap="flat"/>
        </p:spPr>
      </p:sp>
      <p:sp>
        <p:nvSpPr>
          <p:cNvPr id="198660" name="Rectangle 3"/>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 And you can add your own library of Function Blocks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023540FA-7060-4AED-A74B-92F140BB1FCF}" type="slidenum">
              <a:rPr lang="en-US" altLang="en-US" sz="1000" i="1">
                <a:solidFill>
                  <a:schemeClr val="tx1"/>
                </a:solidFill>
                <a:latin typeface="Times New Roman" pitchFamily="18" charset="0"/>
              </a:rPr>
              <a:pPr algn="r" defTabSz="762000" eaLnBrk="0" hangingPunct="0"/>
              <a:t>28</a:t>
            </a:fld>
            <a:endParaRPr lang="en-US" altLang="en-US" sz="1000" i="1">
              <a:solidFill>
                <a:schemeClr val="tx1"/>
              </a:solidFill>
              <a:latin typeface="Times New Roman" pitchFamily="18" charset="0"/>
            </a:endParaRPr>
          </a:p>
        </p:txBody>
      </p:sp>
      <p:sp>
        <p:nvSpPr>
          <p:cNvPr id="200707" name="Rectangle 2"/>
          <p:cNvSpPr>
            <a:spLocks noGrp="1" noRot="1" noChangeAspect="1" noChangeArrowheads="1" noTextEdit="1"/>
          </p:cNvSpPr>
          <p:nvPr>
            <p:ph type="sldImg"/>
          </p:nvPr>
        </p:nvSpPr>
        <p:spPr>
          <a:xfrm>
            <a:off x="2886075" y="622300"/>
            <a:ext cx="3524250" cy="2439988"/>
          </a:xfrm>
          <a:ln cap="flat"/>
        </p:spPr>
      </p:sp>
      <p:sp>
        <p:nvSpPr>
          <p:cNvPr id="200708" name="Rectangle 3"/>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No matter which Function Block, they are </a:t>
            </a:r>
            <a:r>
              <a:rPr lang="en-US" altLang="en-US" smtClean="0">
                <a:solidFill>
                  <a:schemeClr val="tx2"/>
                </a:solidFill>
                <a:latin typeface="Arial" charset="0"/>
              </a:rPr>
              <a:t>highly re-usable :</a:t>
            </a:r>
            <a:r>
              <a:rPr lang="nl-NL" altLang="en-US" smtClean="0">
                <a:solidFill>
                  <a:schemeClr val="tx2"/>
                </a:solidFill>
                <a:latin typeface="Arial" charset="0"/>
              </a:rPr>
              <a:t> </a:t>
            </a:r>
            <a:r>
              <a:rPr lang="en-US" altLang="en-US" smtClean="0">
                <a:solidFill>
                  <a:schemeClr val="tx2"/>
                </a:solidFill>
                <a:latin typeface="Arial" charset="0"/>
              </a:rPr>
              <a:t>in the same program, different programs or even different projects.</a:t>
            </a:r>
          </a:p>
          <a:p>
            <a:pPr defTabSz="904875"/>
            <a:endParaRPr lang="en-US" altLang="en-US" smtClean="0">
              <a:solidFill>
                <a:schemeClr val="tx2"/>
              </a:solidFill>
              <a:latin typeface="Arial" charset="0"/>
            </a:endParaRPr>
          </a:p>
          <a:p>
            <a:pPr defTabSz="904875"/>
            <a:r>
              <a:rPr lang="en-US" altLang="en-US" smtClean="0">
                <a:solidFill>
                  <a:schemeClr val="tx2"/>
                </a:solidFill>
                <a:latin typeface="Arial" charset="0"/>
              </a:rPr>
              <a:t>You can use  them with any of the IEC programming languages,</a:t>
            </a:r>
            <a:r>
              <a:rPr lang="nl-NL" altLang="en-US" smtClean="0">
                <a:solidFill>
                  <a:schemeClr val="tx2"/>
                </a:solidFill>
                <a:latin typeface="Arial" charset="0"/>
              </a:rPr>
              <a:t> </a:t>
            </a:r>
            <a:r>
              <a:rPr lang="en-US" altLang="en-US" smtClean="0">
                <a:solidFill>
                  <a:schemeClr val="tx2"/>
                </a:solidFill>
                <a:latin typeface="Arial" charset="0"/>
              </a:rPr>
              <a:t>giving you a clear separation between different levels of programmers, or maintenance people.</a:t>
            </a:r>
          </a:p>
          <a:p>
            <a:pPr defTabSz="904875">
              <a:spcBef>
                <a:spcPct val="30000"/>
              </a:spcBef>
            </a:pPr>
            <a:endParaRPr lang="en-US" altLang="en-US" smtClean="0">
              <a:solidFill>
                <a:schemeClr val="tx2"/>
              </a:solidFill>
              <a:latin typeface="Arial" charset="0"/>
            </a:endParaRPr>
          </a:p>
          <a:p>
            <a:pPr defTabSz="904875"/>
            <a:r>
              <a:rPr lang="en-US" altLang="en-US" smtClean="0">
                <a:solidFill>
                  <a:schemeClr val="tx2"/>
                </a:solidFill>
                <a:latin typeface="Arial" charset="0"/>
              </a:rPr>
              <a:t>Their re-usability increases your efficiency, and reduces  the number of errors.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658BF2C3-34F2-499C-A652-4870EBA917F0}" type="slidenum">
              <a:rPr lang="en-US" altLang="en-US" sz="1000" i="1">
                <a:solidFill>
                  <a:schemeClr val="tx1"/>
                </a:solidFill>
                <a:latin typeface="Times New Roman" pitchFamily="18" charset="0"/>
              </a:rPr>
              <a:pPr algn="r" defTabSz="762000" eaLnBrk="0" hangingPunct="0"/>
              <a:t>29</a:t>
            </a:fld>
            <a:endParaRPr lang="en-US" altLang="en-US" sz="1000" i="1">
              <a:solidFill>
                <a:schemeClr val="tx1"/>
              </a:solidFill>
              <a:latin typeface="Times New Roman" pitchFamily="18" charset="0"/>
            </a:endParaRPr>
          </a:p>
        </p:txBody>
      </p:sp>
      <p:sp>
        <p:nvSpPr>
          <p:cNvPr id="202755" name="Rectangle 2"/>
          <p:cNvSpPr>
            <a:spLocks noGrp="1" noRot="1" noChangeAspect="1" noChangeArrowheads="1" noTextEdit="1"/>
          </p:cNvSpPr>
          <p:nvPr>
            <p:ph type="sldImg"/>
          </p:nvPr>
        </p:nvSpPr>
        <p:spPr>
          <a:xfrm>
            <a:off x="2882900" y="619125"/>
            <a:ext cx="3530600" cy="2443163"/>
          </a:xfrm>
          <a:ln cap="flat"/>
        </p:spPr>
      </p:sp>
      <p:sp>
        <p:nvSpPr>
          <p:cNvPr id="202756"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Let’s look at an example.</a:t>
            </a:r>
          </a:p>
          <a:p>
            <a:r>
              <a:rPr lang="en-US" altLang="en-US" smtClean="0">
                <a:latin typeface="Arial" charset="0"/>
              </a:rPr>
              <a:t>Here shown is a function block in the programming language</a:t>
            </a:r>
            <a:r>
              <a:rPr lang="nl-NL" altLang="en-US" smtClean="0">
                <a:latin typeface="Arial" charset="0"/>
              </a:rPr>
              <a:t> </a:t>
            </a:r>
            <a:r>
              <a:rPr lang="en-US" altLang="en-US" smtClean="0">
                <a:latin typeface="Arial" charset="0"/>
              </a:rPr>
              <a:t>Function Block Diagram</a:t>
            </a:r>
          </a:p>
          <a:p>
            <a:r>
              <a:rPr lang="en-US" altLang="en-US" smtClean="0">
                <a:latin typeface="Arial" charset="0"/>
              </a:rPr>
              <a:t>The FB has the name Hysterisis</a:t>
            </a:r>
          </a:p>
          <a:p>
            <a:r>
              <a:rPr lang="en-US" altLang="en-US" smtClean="0">
                <a:latin typeface="Arial" charset="0"/>
              </a:rPr>
              <a:t>It has three inputs, named XIN1, XIN2 and EPS, on the left</a:t>
            </a:r>
          </a:p>
          <a:p>
            <a:r>
              <a:rPr lang="en-US" altLang="en-US" smtClean="0">
                <a:latin typeface="Arial" charset="0"/>
              </a:rPr>
              <a:t>They are all of datatype REAL. These names are not very usable, so please in praxis use names that really tell you something….</a:t>
            </a:r>
          </a:p>
          <a:p>
            <a:endParaRPr lang="en-US" altLang="en-US" smtClean="0">
              <a:latin typeface="Arial" charset="0"/>
            </a:endParaRPr>
          </a:p>
          <a:p>
            <a:r>
              <a:rPr lang="en-US" altLang="en-US" smtClean="0">
                <a:latin typeface="Arial" charset="0"/>
              </a:rPr>
              <a:t>It has one output (on the right  hand side), called Q, of</a:t>
            </a:r>
            <a:r>
              <a:rPr lang="nl-NL" altLang="en-US" smtClean="0">
                <a:latin typeface="Arial" charset="0"/>
              </a:rPr>
              <a:t> </a:t>
            </a:r>
            <a:r>
              <a:rPr lang="en-US" altLang="en-US" smtClean="0">
                <a:latin typeface="Arial" charset="0"/>
              </a:rPr>
              <a:t>type BOOL</a:t>
            </a:r>
          </a:p>
          <a:p>
            <a:r>
              <a:rPr lang="en-US" altLang="en-US" smtClean="0">
                <a:latin typeface="Arial" charset="0"/>
              </a:rPr>
              <a:t>Internally, the FB contains body code…..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F814EC4-45A4-43EA-9486-82FABC4FEAAA}" type="slidenum">
              <a:rPr lang="en-US" altLang="en-US" sz="1000" i="1">
                <a:solidFill>
                  <a:schemeClr val="tx1"/>
                </a:solidFill>
                <a:latin typeface="Times New Roman" pitchFamily="18" charset="0"/>
              </a:rPr>
              <a:pPr algn="r" defTabSz="762000" eaLnBrk="0" hangingPunct="0"/>
              <a:t>3</a:t>
            </a:fld>
            <a:endParaRPr lang="en-US" altLang="en-US" sz="1000" i="1">
              <a:solidFill>
                <a:schemeClr val="tx1"/>
              </a:solidFill>
              <a:latin typeface="Times New Roman" pitchFamily="18" charset="0"/>
            </a:endParaRPr>
          </a:p>
        </p:txBody>
      </p:sp>
      <p:sp>
        <p:nvSpPr>
          <p:cNvPr id="149507" name="Rectangle 2"/>
          <p:cNvSpPr>
            <a:spLocks noGrp="1" noRot="1" noChangeAspect="1" noChangeArrowheads="1" noTextEdit="1"/>
          </p:cNvSpPr>
          <p:nvPr>
            <p:ph type="sldImg"/>
          </p:nvPr>
        </p:nvSpPr>
        <p:spPr>
          <a:xfrm>
            <a:off x="2882900" y="619125"/>
            <a:ext cx="3530600" cy="2443163"/>
          </a:xfrm>
          <a:ln cap="flat"/>
        </p:spPr>
      </p:sp>
      <p:sp>
        <p:nvSpPr>
          <p:cNvPr id="149508"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If the situation above looks like your reality………………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8EDD36C2-2F15-471B-B8E6-272D140BE812}" type="slidenum">
              <a:rPr lang="en-US" altLang="en-US" sz="1000" i="1">
                <a:solidFill>
                  <a:schemeClr val="tx1"/>
                </a:solidFill>
                <a:latin typeface="Times New Roman" pitchFamily="18" charset="0"/>
              </a:rPr>
              <a:pPr algn="r" defTabSz="762000" eaLnBrk="0" hangingPunct="0"/>
              <a:t>30</a:t>
            </a:fld>
            <a:endParaRPr lang="en-US" altLang="en-US" sz="1000" i="1">
              <a:solidFill>
                <a:schemeClr val="tx1"/>
              </a:solidFill>
              <a:latin typeface="Times New Roman" pitchFamily="18" charset="0"/>
            </a:endParaRPr>
          </a:p>
        </p:txBody>
      </p:sp>
      <p:sp>
        <p:nvSpPr>
          <p:cNvPr id="204803" name="Rectangle 2"/>
          <p:cNvSpPr>
            <a:spLocks noGrp="1" noRot="1" noChangeAspect="1" noChangeArrowheads="1" noTextEdit="1"/>
          </p:cNvSpPr>
          <p:nvPr>
            <p:ph type="sldImg"/>
          </p:nvPr>
        </p:nvSpPr>
        <p:spPr>
          <a:xfrm>
            <a:off x="2882900" y="619125"/>
            <a:ext cx="3530600" cy="2443163"/>
          </a:xfrm>
          <a:ln cap="flat"/>
        </p:spPr>
      </p:sp>
      <p:sp>
        <p:nvSpPr>
          <p:cNvPr id="204804"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In this example, the body code is written in the language</a:t>
            </a:r>
            <a:r>
              <a:rPr lang="nl-NL" altLang="en-US" smtClean="0">
                <a:latin typeface="Arial" charset="0"/>
              </a:rPr>
              <a:t> </a:t>
            </a:r>
            <a:r>
              <a:rPr lang="en-US" altLang="en-US" smtClean="0">
                <a:latin typeface="Arial" charset="0"/>
              </a:rPr>
              <a:t>Structured Text</a:t>
            </a:r>
          </a:p>
          <a:p>
            <a:r>
              <a:rPr lang="en-US" altLang="en-US" smtClean="0">
                <a:latin typeface="Arial" charset="0"/>
              </a:rPr>
              <a:t>It uses the inputs,does some calculation, and sets the outputs.</a:t>
            </a:r>
          </a:p>
          <a:p>
            <a:r>
              <a:rPr lang="en-US" altLang="en-US" smtClean="0">
                <a:latin typeface="Arial" charset="0"/>
              </a:rPr>
              <a:t>The first part deals with the data structure, the second half with the algorithm</a:t>
            </a:r>
          </a:p>
          <a:p>
            <a:endParaRPr lang="en-US" altLang="en-US" smtClean="0">
              <a:latin typeface="Arial" charset="0"/>
            </a:endParaRPr>
          </a:p>
          <a:p>
            <a:r>
              <a:rPr lang="en-US" altLang="en-US" smtClean="0">
                <a:latin typeface="Arial" charset="0"/>
              </a:rPr>
              <a:t>In this case it does not use additional data. But it could.</a:t>
            </a:r>
            <a:r>
              <a:rPr lang="nl-NL" altLang="en-US" smtClean="0">
                <a:latin typeface="Arial" charset="0"/>
              </a:rPr>
              <a:t> </a:t>
            </a:r>
            <a:r>
              <a:rPr lang="en-US" altLang="en-US" smtClean="0">
                <a:latin typeface="Arial" charset="0"/>
              </a:rPr>
              <a:t>No matter which name was used for this local data</a:t>
            </a:r>
            <a:r>
              <a:rPr lang="nl-NL" altLang="en-US" smtClean="0">
                <a:latin typeface="Arial" charset="0"/>
              </a:rPr>
              <a:t> </a:t>
            </a:r>
            <a:r>
              <a:rPr lang="en-US" altLang="en-US" smtClean="0">
                <a:latin typeface="Arial" charset="0"/>
              </a:rPr>
              <a:t>inside the body, there would be no conflict with its name:</a:t>
            </a:r>
            <a:r>
              <a:rPr lang="nl-NL" altLang="en-US" smtClean="0">
                <a:latin typeface="Arial" charset="0"/>
              </a:rPr>
              <a:t> </a:t>
            </a:r>
            <a:r>
              <a:rPr lang="en-US" altLang="en-US" smtClean="0">
                <a:latin typeface="Arial" charset="0"/>
              </a:rPr>
              <a:t>one could use this name on different places, without conflict,</a:t>
            </a:r>
          </a:p>
          <a:p>
            <a:endParaRPr lang="en-US" altLang="en-US" smtClean="0">
              <a:latin typeface="Arial" charset="0"/>
            </a:endParaRPr>
          </a:p>
          <a:p>
            <a:r>
              <a:rPr lang="en-US" altLang="en-US" smtClean="0">
                <a:latin typeface="Arial" charset="0"/>
              </a:rPr>
              <a:t>This example of data encapsulation takes away a big source of errors.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7A675E1-DEDB-454F-8F57-6B4F5B820D42}" type="slidenum">
              <a:rPr lang="en-US" altLang="en-US" sz="1000" i="1">
                <a:solidFill>
                  <a:schemeClr val="tx1"/>
                </a:solidFill>
                <a:latin typeface="Times New Roman" pitchFamily="18" charset="0"/>
              </a:rPr>
              <a:pPr algn="r" defTabSz="762000" eaLnBrk="0" hangingPunct="0"/>
              <a:t>31</a:t>
            </a:fld>
            <a:endParaRPr lang="en-US" altLang="en-US" sz="1000" i="1">
              <a:solidFill>
                <a:schemeClr val="tx1"/>
              </a:solidFill>
              <a:latin typeface="Times New Roman" pitchFamily="18" charset="0"/>
            </a:endParaRPr>
          </a:p>
        </p:txBody>
      </p:sp>
      <p:sp>
        <p:nvSpPr>
          <p:cNvPr id="206851" name="Rectangle 2"/>
          <p:cNvSpPr>
            <a:spLocks noGrp="1" noRot="1" noChangeAspect="1" noChangeArrowheads="1" noTextEdit="1"/>
          </p:cNvSpPr>
          <p:nvPr>
            <p:ph type="sldImg"/>
          </p:nvPr>
        </p:nvSpPr>
        <p:spPr>
          <a:xfrm>
            <a:off x="2886075" y="622300"/>
            <a:ext cx="3524250" cy="2439988"/>
          </a:xfrm>
          <a:ln cap="flat"/>
        </p:spPr>
      </p:sp>
      <p:sp>
        <p:nvSpPr>
          <p:cNvPr id="206852" name="Rectangle 3"/>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With these Functions and Function Blocks , you can look at a program as a network of these basic building blocks.</a:t>
            </a:r>
          </a:p>
          <a:p>
            <a:pPr defTabSz="904875"/>
            <a:endParaRPr lang="en-US" altLang="en-US" smtClean="0">
              <a:latin typeface="Arial" charset="0"/>
            </a:endParaRPr>
          </a:p>
          <a:p>
            <a:pPr defTabSz="904875"/>
            <a:r>
              <a:rPr lang="en-US" altLang="en-US" smtClean="0">
                <a:latin typeface="Arial" charset="0"/>
              </a:rPr>
              <a:t>In this way complex programs can be broken down into function blocks,</a:t>
            </a:r>
            <a:r>
              <a:rPr lang="nl-NL" altLang="en-US" smtClean="0">
                <a:latin typeface="Arial" charset="0"/>
              </a:rPr>
              <a:t> </a:t>
            </a:r>
          </a:p>
          <a:p>
            <a:pPr defTabSz="904875"/>
            <a:r>
              <a:rPr lang="en-US" altLang="en-US" smtClean="0">
                <a:latin typeface="Arial" charset="0"/>
              </a:rPr>
              <a:t>which again can be broken down into smaller function blocks.</a:t>
            </a:r>
          </a:p>
          <a:p>
            <a:pPr defTabSz="904875"/>
            <a:endParaRPr lang="en-US" altLang="en-US" smtClean="0">
              <a:latin typeface="Arial" charset="0"/>
            </a:endParaRPr>
          </a:p>
          <a:p>
            <a:pPr defTabSz="904875"/>
            <a:r>
              <a:rPr lang="en-US" altLang="en-US" smtClean="0">
                <a:latin typeface="Arial" charset="0"/>
              </a:rPr>
              <a:t>This decomposition helps you  increasing your efficiency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1A27840-B1FC-407C-ACB4-9743A8F9494A}" type="slidenum">
              <a:rPr lang="en-US" altLang="en-US" sz="1000" i="1">
                <a:solidFill>
                  <a:schemeClr val="tx1"/>
                </a:solidFill>
                <a:latin typeface="Times New Roman" pitchFamily="18" charset="0"/>
              </a:rPr>
              <a:pPr algn="r" defTabSz="762000" eaLnBrk="0" hangingPunct="0"/>
              <a:t>32</a:t>
            </a:fld>
            <a:endParaRPr lang="en-US" altLang="en-US" sz="1000" i="1">
              <a:solidFill>
                <a:schemeClr val="tx1"/>
              </a:solidFill>
              <a:latin typeface="Times New Roman" pitchFamily="18" charset="0"/>
            </a:endParaRPr>
          </a:p>
        </p:txBody>
      </p:sp>
      <p:sp>
        <p:nvSpPr>
          <p:cNvPr id="208899" name="Rectangle 2"/>
          <p:cNvSpPr>
            <a:spLocks noGrp="1" noRot="1" noChangeAspect="1" noChangeArrowheads="1" noTextEdit="1"/>
          </p:cNvSpPr>
          <p:nvPr>
            <p:ph type="sldImg"/>
          </p:nvPr>
        </p:nvSpPr>
        <p:spPr>
          <a:xfrm>
            <a:off x="2882900" y="619125"/>
            <a:ext cx="3530600" cy="2443163"/>
          </a:xfrm>
          <a:ln/>
        </p:spPr>
      </p:sp>
      <p:sp>
        <p:nvSpPr>
          <p:cNvPr id="208900"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The strategy to follow with these Program Organization Units is as follows:</a:t>
            </a:r>
          </a:p>
          <a:p>
            <a:endParaRPr lang="en-US" altLang="en-US" smtClean="0">
              <a:latin typeface="Arial" charset="0"/>
            </a:endParaRPr>
          </a:p>
          <a:p>
            <a:pPr>
              <a:lnSpc>
                <a:spcPct val="140000"/>
              </a:lnSpc>
            </a:pPr>
            <a:r>
              <a:rPr lang="en-US" altLang="en-US" smtClean="0">
                <a:latin typeface="Arial" charset="0"/>
              </a:rPr>
              <a:t>You create your own Function Block Libraries (per application area)</a:t>
            </a:r>
            <a:r>
              <a:rPr lang="nl-NL" altLang="en-US" smtClean="0">
                <a:latin typeface="Arial" charset="0"/>
              </a:rPr>
              <a:t>.</a:t>
            </a:r>
            <a:endParaRPr lang="en-US" altLang="en-US" smtClean="0">
              <a:latin typeface="Arial" charset="0"/>
            </a:endParaRPr>
          </a:p>
          <a:p>
            <a:pPr>
              <a:lnSpc>
                <a:spcPct val="140000"/>
              </a:lnSpc>
            </a:pPr>
            <a:r>
              <a:rPr lang="en-US" altLang="en-US" smtClean="0">
                <a:latin typeface="Arial" charset="0"/>
              </a:rPr>
              <a:t>These FBs you test and document, for instance in the first project.</a:t>
            </a:r>
          </a:p>
          <a:p>
            <a:pPr>
              <a:lnSpc>
                <a:spcPct val="140000"/>
              </a:lnSpc>
            </a:pPr>
            <a:r>
              <a:rPr lang="en-US" altLang="en-US" smtClean="0">
                <a:latin typeface="Arial" charset="0"/>
              </a:rPr>
              <a:t>After that you make this library accessible to your whole organization</a:t>
            </a:r>
            <a:r>
              <a:rPr lang="nl-NL" altLang="en-US" smtClean="0">
                <a:latin typeface="Arial" charset="0"/>
              </a:rPr>
              <a:t>.</a:t>
            </a:r>
            <a:endParaRPr lang="en-US" altLang="en-US" smtClean="0">
              <a:latin typeface="Arial" charset="0"/>
            </a:endParaRPr>
          </a:p>
          <a:p>
            <a:pPr>
              <a:lnSpc>
                <a:spcPct val="140000"/>
              </a:lnSpc>
            </a:pPr>
            <a:r>
              <a:rPr lang="en-US" altLang="en-US" smtClean="0">
                <a:latin typeface="Arial" charset="0"/>
              </a:rPr>
              <a:t>In this wa</a:t>
            </a:r>
            <a:r>
              <a:rPr lang="nl-NL" altLang="en-US" smtClean="0">
                <a:latin typeface="Arial" charset="0"/>
              </a:rPr>
              <a:t>y</a:t>
            </a:r>
            <a:r>
              <a:rPr lang="en-US" altLang="en-US" smtClean="0">
                <a:latin typeface="Arial" charset="0"/>
              </a:rPr>
              <a:t> you improve the re-use of these blocks as much as possible</a:t>
            </a:r>
            <a:r>
              <a:rPr lang="nl-NL" altLang="en-US" smtClean="0">
                <a:latin typeface="Arial" charset="0"/>
              </a:rPr>
              <a:t>.</a:t>
            </a:r>
            <a:endParaRPr lang="en-US" altLang="en-US" smtClean="0">
              <a:latin typeface="Arial" charset="0"/>
            </a:endParaRPr>
          </a:p>
          <a:p>
            <a:pPr>
              <a:lnSpc>
                <a:spcPct val="140000"/>
              </a:lnSpc>
            </a:pPr>
            <a:r>
              <a:rPr lang="en-US" altLang="en-US" smtClean="0">
                <a:latin typeface="Arial" charset="0"/>
              </a:rPr>
              <a:t>With the next program, you are more creating networks of FBs that already exists, giving you the opportunity to focus on the new topics.</a:t>
            </a:r>
          </a:p>
          <a:p>
            <a:pPr>
              <a:lnSpc>
                <a:spcPct val="140000"/>
              </a:lnSpc>
            </a:pPr>
            <a:r>
              <a:rPr lang="en-US" altLang="en-US" smtClean="0">
                <a:latin typeface="Arial" charset="0"/>
              </a:rPr>
              <a:t>In this way one easily can save 40% on this next project. Even figures above 80% are mentioned, but that means that the next project must be quit</a:t>
            </a:r>
            <a:r>
              <a:rPr lang="nl-NL" altLang="en-US" smtClean="0">
                <a:latin typeface="Arial" charset="0"/>
              </a:rPr>
              <a:t>e</a:t>
            </a:r>
            <a:r>
              <a:rPr lang="en-US" altLang="en-US" smtClean="0">
                <a:latin typeface="Arial" charset="0"/>
              </a:rPr>
              <a:t> similar.</a:t>
            </a:r>
          </a:p>
          <a:p>
            <a:pPr>
              <a:lnSpc>
                <a:spcPct val="140000"/>
              </a:lnSpc>
            </a:pPr>
            <a:endParaRPr lang="en-US" altLang="en-US" smtClean="0">
              <a:latin typeface="Arial" charset="0"/>
            </a:endParaRPr>
          </a:p>
          <a:p>
            <a:endParaRPr lang="en-GB"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072ED42-E20B-49A5-8FC5-F89A4BFE9370}" type="slidenum">
              <a:rPr lang="en-US" altLang="en-US" sz="1000" i="1">
                <a:solidFill>
                  <a:schemeClr val="tx1"/>
                </a:solidFill>
                <a:latin typeface="Times New Roman" pitchFamily="18" charset="0"/>
              </a:rPr>
              <a:pPr algn="r" defTabSz="762000" eaLnBrk="0" hangingPunct="0"/>
              <a:t>33</a:t>
            </a:fld>
            <a:endParaRPr lang="en-US" altLang="en-US" sz="1000" i="1">
              <a:solidFill>
                <a:schemeClr val="tx1"/>
              </a:solidFill>
              <a:latin typeface="Times New Roman" pitchFamily="18" charset="0"/>
            </a:endParaRPr>
          </a:p>
        </p:txBody>
      </p:sp>
      <p:sp>
        <p:nvSpPr>
          <p:cNvPr id="210947" name="Rectangle 2"/>
          <p:cNvSpPr>
            <a:spLocks noGrp="1" noRot="1" noChangeAspect="1" noChangeArrowheads="1" noTextEdit="1"/>
          </p:cNvSpPr>
          <p:nvPr>
            <p:ph type="sldImg"/>
          </p:nvPr>
        </p:nvSpPr>
        <p:spPr>
          <a:xfrm>
            <a:off x="2882900" y="619125"/>
            <a:ext cx="3530600" cy="2443163"/>
          </a:xfrm>
          <a:ln cap="flat"/>
        </p:spPr>
      </p:sp>
      <p:sp>
        <p:nvSpPr>
          <p:cNvPr id="210948"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Sequential Function Chart, or short SFC, is a very p</a:t>
            </a:r>
            <a:r>
              <a:rPr lang="en-US" altLang="en-US" smtClean="0">
                <a:solidFill>
                  <a:srgbClr val="1400D5"/>
                </a:solidFill>
                <a:latin typeface="Arial" charset="0"/>
              </a:rPr>
              <a:t>owerful graphical technique for describing the sequential behavior of a control program</a:t>
            </a:r>
          </a:p>
          <a:p>
            <a:r>
              <a:rPr lang="en-US" altLang="en-US" smtClean="0">
                <a:solidFill>
                  <a:srgbClr val="1400D5"/>
                </a:solidFill>
                <a:latin typeface="Arial" charset="0"/>
              </a:rPr>
              <a:t>As such it divides the problem in to smaller units (partitioning of a control problem)</a:t>
            </a:r>
            <a:r>
              <a:rPr lang="nl-NL" altLang="en-US" smtClean="0">
                <a:solidFill>
                  <a:srgbClr val="1400D5"/>
                </a:solidFill>
                <a:latin typeface="Arial" charset="0"/>
              </a:rPr>
              <a:t>,</a:t>
            </a:r>
            <a:endParaRPr lang="en-US" altLang="en-US" smtClean="0">
              <a:solidFill>
                <a:srgbClr val="1400D5"/>
              </a:solidFill>
              <a:latin typeface="Arial" charset="0"/>
            </a:endParaRPr>
          </a:p>
          <a:p>
            <a:pPr>
              <a:lnSpc>
                <a:spcPct val="100000"/>
              </a:lnSpc>
            </a:pPr>
            <a:r>
              <a:rPr lang="nl-NL" altLang="en-US" smtClean="0">
                <a:solidFill>
                  <a:srgbClr val="1400D5"/>
                </a:solidFill>
                <a:latin typeface="Arial" charset="0"/>
              </a:rPr>
              <a:t>w</a:t>
            </a:r>
            <a:r>
              <a:rPr lang="en-US" altLang="en-US" smtClean="0">
                <a:solidFill>
                  <a:srgbClr val="1400D5"/>
                </a:solidFill>
                <a:latin typeface="Arial" charset="0"/>
              </a:rPr>
              <a:t>hile it </a:t>
            </a:r>
            <a:r>
              <a:rPr lang="nl-NL" altLang="en-US" smtClean="0">
                <a:solidFill>
                  <a:srgbClr val="1400D5"/>
                </a:solidFill>
                <a:latin typeface="Arial" charset="0"/>
              </a:rPr>
              <a:t>provides an excellent </a:t>
            </a:r>
            <a:r>
              <a:rPr lang="en-US" altLang="en-US" smtClean="0">
                <a:solidFill>
                  <a:srgbClr val="1400D5"/>
                </a:solidFill>
                <a:latin typeface="Arial" charset="0"/>
              </a:rPr>
              <a:t>overview</a:t>
            </a:r>
            <a:r>
              <a:rPr lang="nl-NL" altLang="en-US" smtClean="0">
                <a:solidFill>
                  <a:srgbClr val="1400D5"/>
                </a:solidFill>
                <a:latin typeface="Arial" charset="0"/>
              </a:rPr>
              <a:t>. This makes it </a:t>
            </a:r>
            <a:r>
              <a:rPr lang="en-US" altLang="en-US" smtClean="0">
                <a:solidFill>
                  <a:srgbClr val="1400D5"/>
                </a:solidFill>
                <a:latin typeface="Arial" charset="0"/>
              </a:rPr>
              <a:t>very suitable for rapid diagnostics</a:t>
            </a:r>
          </a:p>
          <a:p>
            <a:endParaRPr lang="en-US"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1375B69-0E9A-4AE6-9FC4-1D933A51909D}" type="slidenum">
              <a:rPr lang="en-US" altLang="en-US" sz="1000" i="1">
                <a:solidFill>
                  <a:schemeClr val="tx1"/>
                </a:solidFill>
                <a:latin typeface="Times New Roman" pitchFamily="18" charset="0"/>
              </a:rPr>
              <a:pPr algn="r" defTabSz="762000" eaLnBrk="0" hangingPunct="0"/>
              <a:t>34</a:t>
            </a:fld>
            <a:endParaRPr lang="en-US" altLang="en-US" sz="1000" i="1">
              <a:solidFill>
                <a:schemeClr val="tx1"/>
              </a:solidFill>
              <a:latin typeface="Times New Roman" pitchFamily="18" charset="0"/>
            </a:endParaRPr>
          </a:p>
        </p:txBody>
      </p:sp>
      <p:sp>
        <p:nvSpPr>
          <p:cNvPr id="212995" name="Rectangle 2"/>
          <p:cNvSpPr>
            <a:spLocks noGrp="1" noRot="1" noChangeAspect="1" noChangeArrowheads="1" noTextEdit="1"/>
          </p:cNvSpPr>
          <p:nvPr>
            <p:ph type="sldImg"/>
          </p:nvPr>
        </p:nvSpPr>
        <p:spPr>
          <a:xfrm>
            <a:off x="2882900" y="619125"/>
            <a:ext cx="3530600" cy="2443163"/>
          </a:xfrm>
          <a:ln cap="flat"/>
        </p:spPr>
      </p:sp>
      <p:sp>
        <p:nvSpPr>
          <p:cNvPr id="212996" name="Rectangle 3"/>
          <p:cNvSpPr>
            <a:spLocks noGrp="1" noChangeArrowheads="1"/>
          </p:cNvSpPr>
          <p:nvPr>
            <p:ph type="body" idx="1"/>
          </p:nvPr>
        </p:nvSpPr>
        <p:spPr>
          <a:xfrm>
            <a:off x="1239838" y="3332163"/>
            <a:ext cx="6816725" cy="2951162"/>
          </a:xfrm>
          <a:noFill/>
        </p:spPr>
        <p:txBody>
          <a:bodyPr/>
          <a:lstStyle/>
          <a:p>
            <a:pPr>
              <a:lnSpc>
                <a:spcPct val="100000"/>
              </a:lnSpc>
            </a:pPr>
            <a:r>
              <a:rPr lang="en-US" altLang="en-US" smtClean="0">
                <a:solidFill>
                  <a:srgbClr val="1400D5"/>
                </a:solidFill>
                <a:latin typeface="Arial" charset="0"/>
              </a:rPr>
              <a:t>The basic elements are STEPS which are connected to ACTION BLOCKS and TRANSITIONS</a:t>
            </a:r>
          </a:p>
          <a:p>
            <a:pPr>
              <a:lnSpc>
                <a:spcPct val="100000"/>
              </a:lnSpc>
            </a:pPr>
            <a:r>
              <a:rPr lang="en-US" altLang="en-US" smtClean="0">
                <a:solidFill>
                  <a:srgbClr val="1400D5"/>
                </a:solidFill>
                <a:latin typeface="Arial" charset="0"/>
              </a:rPr>
              <a:t>Only 1 step is active at one time. It runs the coupled action block as long as the transition condition is not true. If this condition becomes true, the previ</a:t>
            </a:r>
            <a:r>
              <a:rPr lang="nl-NL" altLang="en-US" smtClean="0">
                <a:solidFill>
                  <a:srgbClr val="1400D5"/>
                </a:solidFill>
                <a:latin typeface="Arial" charset="0"/>
              </a:rPr>
              <a:t>o</a:t>
            </a:r>
            <a:r>
              <a:rPr lang="en-US" altLang="en-US" smtClean="0">
                <a:solidFill>
                  <a:srgbClr val="1400D5"/>
                </a:solidFill>
                <a:latin typeface="Arial" charset="0"/>
              </a:rPr>
              <a:t>us step (and its action block) is stopped, and the next step (+action block) started. This again till the transition condition becomes true.</a:t>
            </a:r>
          </a:p>
          <a:p>
            <a:pPr>
              <a:lnSpc>
                <a:spcPct val="100000"/>
              </a:lnSpc>
            </a:pPr>
            <a:endParaRPr lang="en-US" altLang="en-US" smtClean="0">
              <a:solidFill>
                <a:srgbClr val="1400D5"/>
              </a:solidFill>
              <a:latin typeface="Arial" charset="0"/>
            </a:endParaRPr>
          </a:p>
          <a:p>
            <a:r>
              <a:rPr lang="en-GB" altLang="en-US" smtClean="0">
                <a:latin typeface="Arial" charset="0"/>
              </a:rPr>
              <a:t>SFC supports alternative sequences and parallel sequences, such as commonly required in batch applications.</a:t>
            </a:r>
          </a:p>
          <a:p>
            <a:r>
              <a:rPr lang="en-GB" altLang="en-US" smtClean="0">
                <a:latin typeface="Arial" charset="0"/>
              </a:rPr>
              <a:t>For instance, one sequence is used for the primary process, and a second for monitoring the overall operating constraints. </a:t>
            </a:r>
          </a:p>
          <a:p>
            <a:r>
              <a:rPr lang="en-GB" altLang="en-US" smtClean="0">
                <a:latin typeface="Arial" charset="0"/>
              </a:rPr>
              <a:t>And this within the same overview and structure.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EAA997F-7872-48E3-8BC4-DF26938A228B}" type="slidenum">
              <a:rPr lang="en-US" altLang="en-US" sz="1000" i="1">
                <a:solidFill>
                  <a:schemeClr val="tx1"/>
                </a:solidFill>
                <a:latin typeface="Times New Roman" pitchFamily="18" charset="0"/>
              </a:rPr>
              <a:pPr algn="r" defTabSz="762000" eaLnBrk="0" hangingPunct="0"/>
              <a:t>35</a:t>
            </a:fld>
            <a:endParaRPr lang="en-US" altLang="en-US" sz="1000" i="1">
              <a:solidFill>
                <a:schemeClr val="tx1"/>
              </a:solidFill>
              <a:latin typeface="Times New Roman" pitchFamily="18" charset="0"/>
            </a:endParaRPr>
          </a:p>
        </p:txBody>
      </p:sp>
      <p:sp>
        <p:nvSpPr>
          <p:cNvPr id="215043" name="Rectangle 2"/>
          <p:cNvSpPr>
            <a:spLocks noGrp="1" noRot="1" noChangeAspect="1" noChangeArrowheads="1" noTextEdit="1"/>
          </p:cNvSpPr>
          <p:nvPr>
            <p:ph type="sldImg"/>
          </p:nvPr>
        </p:nvSpPr>
        <p:spPr>
          <a:xfrm>
            <a:off x="2882900" y="619125"/>
            <a:ext cx="3530600" cy="2443163"/>
          </a:xfrm>
          <a:ln cap="flat"/>
        </p:spPr>
      </p:sp>
      <p:sp>
        <p:nvSpPr>
          <p:cNvPr id="215044" name="Rectangle 3"/>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Her</a:t>
            </a:r>
            <a:r>
              <a:rPr lang="nl-NL" altLang="en-US" smtClean="0">
                <a:latin typeface="Arial" charset="0"/>
              </a:rPr>
              <a:t>e</a:t>
            </a:r>
            <a:r>
              <a:rPr lang="en-US" altLang="en-US" smtClean="0">
                <a:latin typeface="Arial" charset="0"/>
              </a:rPr>
              <a:t> an example of an alternative sequence: f</a:t>
            </a:r>
            <a:r>
              <a:rPr lang="nl-NL" altLang="en-US" smtClean="0">
                <a:latin typeface="Arial" charset="0"/>
              </a:rPr>
              <a:t>r</a:t>
            </a:r>
            <a:r>
              <a:rPr lang="en-US" altLang="en-US" smtClean="0">
                <a:latin typeface="Arial" charset="0"/>
              </a:rPr>
              <a:t>om step 1 it either goes to step 2a or step 2b, depending on which of the transition condition is met. Both conditions need to exclude each other.</a:t>
            </a:r>
          </a:p>
          <a:p>
            <a:pPr defTabSz="904875"/>
            <a:r>
              <a:rPr lang="en-US" altLang="en-US" smtClean="0">
                <a:latin typeface="Arial" charset="0"/>
              </a:rPr>
              <a:t>As mentioned, parallel sequences are also possible.</a:t>
            </a:r>
            <a:endParaRPr lang="en-GB"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E645F8E5-14D0-4468-A429-D3AC018F5AD9}" type="slidenum">
              <a:rPr lang="en-US" altLang="en-US" sz="1000" i="1">
                <a:solidFill>
                  <a:schemeClr val="tx1"/>
                </a:solidFill>
                <a:latin typeface="Times New Roman" pitchFamily="18" charset="0"/>
              </a:rPr>
              <a:pPr algn="r" defTabSz="762000" eaLnBrk="0" hangingPunct="0"/>
              <a:t>36</a:t>
            </a:fld>
            <a:endParaRPr lang="en-US" altLang="en-US" sz="1000" i="1">
              <a:solidFill>
                <a:schemeClr val="tx1"/>
              </a:solidFill>
              <a:latin typeface="Times New Roman" pitchFamily="18" charset="0"/>
            </a:endParaRPr>
          </a:p>
        </p:txBody>
      </p:sp>
      <p:sp>
        <p:nvSpPr>
          <p:cNvPr id="217091" name="Rectangle 2"/>
          <p:cNvSpPr>
            <a:spLocks noGrp="1" noRot="1" noChangeAspect="1" noChangeArrowheads="1" noTextEdit="1"/>
          </p:cNvSpPr>
          <p:nvPr>
            <p:ph type="sldImg"/>
          </p:nvPr>
        </p:nvSpPr>
        <p:spPr>
          <a:xfrm>
            <a:off x="2882900" y="619125"/>
            <a:ext cx="3530600" cy="2443163"/>
          </a:xfrm>
          <a:ln cap="flat"/>
        </p:spPr>
      </p:sp>
      <p:sp>
        <p:nvSpPr>
          <p:cNvPr id="217092"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So much about the common elements. Now to the next group:</a:t>
            </a:r>
          </a:p>
          <a:p>
            <a:r>
              <a:rPr lang="en-US" altLang="en-US" smtClean="0">
                <a:latin typeface="Arial" charset="0"/>
              </a:rPr>
              <a:t>the programming languages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2DFB734-4153-453F-BA39-367E361409CD}" type="slidenum">
              <a:rPr lang="en-US" altLang="en-US" sz="1000" i="1">
                <a:solidFill>
                  <a:schemeClr val="tx1"/>
                </a:solidFill>
                <a:latin typeface="Times New Roman" pitchFamily="18" charset="0"/>
              </a:rPr>
              <a:pPr algn="r" defTabSz="762000" eaLnBrk="0" hangingPunct="0"/>
              <a:t>37</a:t>
            </a:fld>
            <a:endParaRPr lang="en-US" altLang="en-US" sz="1000" i="1">
              <a:solidFill>
                <a:schemeClr val="tx1"/>
              </a:solidFill>
              <a:latin typeface="Times New Roman" pitchFamily="18" charset="0"/>
            </a:endParaRPr>
          </a:p>
        </p:txBody>
      </p:sp>
      <p:sp>
        <p:nvSpPr>
          <p:cNvPr id="219139" name="Rectangle 2"/>
          <p:cNvSpPr>
            <a:spLocks noChangeArrowheads="1"/>
          </p:cNvSpPr>
          <p:nvPr/>
        </p:nvSpPr>
        <p:spPr bwMode="auto">
          <a:xfrm>
            <a:off x="5267325" y="6350"/>
            <a:ext cx="4029075" cy="328613"/>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219140" name="Rectangle 3"/>
          <p:cNvSpPr>
            <a:spLocks noChangeArrowheads="1"/>
          </p:cNvSpPr>
          <p:nvPr/>
        </p:nvSpPr>
        <p:spPr bwMode="auto">
          <a:xfrm>
            <a:off x="5267325" y="6673850"/>
            <a:ext cx="4029075" cy="327025"/>
          </a:xfrm>
          <a:prstGeom prst="rect">
            <a:avLst/>
          </a:prstGeom>
          <a:noFill/>
          <a:ln w="9525">
            <a:noFill/>
            <a:miter lim="800000"/>
            <a:headEnd/>
            <a:tailEnd/>
          </a:ln>
        </p:spPr>
        <p:txBody>
          <a:bodyPr lIns="19050" tIns="0" rIns="19050" bIns="0" anchor="b"/>
          <a:lstStyle/>
          <a:p>
            <a:pPr algn="r" defTabSz="762000" eaLnBrk="0" hangingPunct="0"/>
            <a:r>
              <a:rPr lang="en-US" altLang="en-US" sz="1000" i="1">
                <a:solidFill>
                  <a:schemeClr val="tx1"/>
                </a:solidFill>
                <a:latin typeface="Times New Roman" pitchFamily="18" charset="0"/>
              </a:rPr>
              <a:t>15</a:t>
            </a:r>
          </a:p>
        </p:txBody>
      </p:sp>
      <p:sp>
        <p:nvSpPr>
          <p:cNvPr id="219141" name="Rectangle 4"/>
          <p:cNvSpPr>
            <a:spLocks noChangeArrowheads="1"/>
          </p:cNvSpPr>
          <p:nvPr/>
        </p:nvSpPr>
        <p:spPr bwMode="auto">
          <a:xfrm>
            <a:off x="0" y="6673850"/>
            <a:ext cx="4029075" cy="327025"/>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219142" name="Rectangle 5"/>
          <p:cNvSpPr>
            <a:spLocks noChangeArrowheads="1"/>
          </p:cNvSpPr>
          <p:nvPr/>
        </p:nvSpPr>
        <p:spPr bwMode="auto">
          <a:xfrm>
            <a:off x="0" y="6350"/>
            <a:ext cx="4029075" cy="328613"/>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219143" name="Rectangle 6"/>
          <p:cNvSpPr>
            <a:spLocks noGrp="1" noRot="1" noChangeAspect="1" noChangeArrowheads="1" noTextEdit="1"/>
          </p:cNvSpPr>
          <p:nvPr>
            <p:ph type="sldImg"/>
          </p:nvPr>
        </p:nvSpPr>
        <p:spPr>
          <a:xfrm>
            <a:off x="2879725" y="615950"/>
            <a:ext cx="3538538" cy="2449513"/>
          </a:xfrm>
          <a:ln cap="flat"/>
        </p:spPr>
      </p:sp>
      <p:sp>
        <p:nvSpPr>
          <p:cNvPr id="219144" name="Rectangle 7"/>
          <p:cNvSpPr>
            <a:spLocks noGrp="1" noChangeArrowheads="1"/>
          </p:cNvSpPr>
          <p:nvPr>
            <p:ph type="body" idx="1"/>
          </p:nvPr>
        </p:nvSpPr>
        <p:spPr>
          <a:xfrm>
            <a:off x="1239838" y="3332163"/>
            <a:ext cx="6816725" cy="2762250"/>
          </a:xfrm>
          <a:noFill/>
        </p:spPr>
        <p:txBody>
          <a:bodyPr/>
          <a:lstStyle/>
          <a:p>
            <a:r>
              <a:rPr lang="en-US" altLang="en-US" smtClean="0">
                <a:latin typeface="Arial" charset="0"/>
              </a:rPr>
              <a:t>There are 4 programming languages defined – two textual and two graphical.</a:t>
            </a:r>
          </a:p>
          <a:p>
            <a:r>
              <a:rPr lang="en-US" altLang="en-US" smtClean="0">
                <a:latin typeface="Arial" charset="0"/>
              </a:rPr>
              <a:t>They all represent the same basic small program here</a:t>
            </a:r>
          </a:p>
          <a:p>
            <a:r>
              <a:rPr lang="en-US" altLang="en-US" smtClean="0">
                <a:latin typeface="Arial" charset="0"/>
              </a:rPr>
              <a:t>Regarding the five standardized programming languages no one should be too worried, because all languages except Structured Text have been widely known and utilized for years.</a:t>
            </a:r>
          </a:p>
          <a:p>
            <a:r>
              <a:rPr lang="en-US" altLang="en-US" smtClean="0">
                <a:latin typeface="Arial" charset="0"/>
              </a:rPr>
              <a:t>Different regions of the industrial world as well as different fields of applications have contributed to the selection of those languages. </a:t>
            </a:r>
          </a:p>
          <a:p>
            <a:endParaRPr lang="en-US" altLang="en-US" smtClean="0">
              <a:latin typeface="Arial" charset="0"/>
            </a:endParaRPr>
          </a:p>
          <a:p>
            <a:r>
              <a:rPr lang="en-US" altLang="en-US" smtClean="0">
                <a:latin typeface="Arial" charset="0"/>
              </a:rPr>
              <a:t>Let us take a closer look at them……..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C66797DD-5AD6-4159-9B8D-440CE08BCBCC}" type="slidenum">
              <a:rPr lang="en-US" altLang="en-US" sz="1000" i="1">
                <a:solidFill>
                  <a:schemeClr val="tx1"/>
                </a:solidFill>
                <a:latin typeface="Times New Roman" pitchFamily="18" charset="0"/>
              </a:rPr>
              <a:pPr algn="r" defTabSz="762000" eaLnBrk="0" hangingPunct="0"/>
              <a:t>38</a:t>
            </a:fld>
            <a:endParaRPr lang="en-US" altLang="en-US" sz="1000" i="1">
              <a:solidFill>
                <a:schemeClr val="tx1"/>
              </a:solidFill>
              <a:latin typeface="Times New Roman" pitchFamily="18" charset="0"/>
            </a:endParaRPr>
          </a:p>
        </p:txBody>
      </p:sp>
      <p:sp>
        <p:nvSpPr>
          <p:cNvPr id="221187" name="Rectangle 2"/>
          <p:cNvSpPr>
            <a:spLocks noGrp="1" noRot="1" noChangeAspect="1" noChangeArrowheads="1" noTextEdit="1"/>
          </p:cNvSpPr>
          <p:nvPr>
            <p:ph type="sldImg"/>
          </p:nvPr>
        </p:nvSpPr>
        <p:spPr>
          <a:xfrm>
            <a:off x="2882900" y="619125"/>
            <a:ext cx="3530600" cy="2443163"/>
          </a:xfrm>
          <a:ln cap="flat"/>
        </p:spPr>
      </p:sp>
      <p:sp>
        <p:nvSpPr>
          <p:cNvPr id="221188"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There is more,</a:t>
            </a:r>
          </a:p>
          <a:p>
            <a:r>
              <a:rPr lang="en-US" altLang="en-US" smtClean="0">
                <a:latin typeface="Arial" charset="0"/>
              </a:rPr>
              <a:t>and it is directly related to the development systems, which by the way are called PSE’s in IEC, or Program Support Environments.</a:t>
            </a:r>
          </a:p>
          <a:p>
            <a:endParaRPr lang="en-US" altLang="en-US" smtClean="0">
              <a:latin typeface="Arial" charset="0"/>
            </a:endParaRPr>
          </a:p>
          <a:p>
            <a:r>
              <a:rPr lang="en-US" altLang="en-US" smtClean="0">
                <a:latin typeface="Arial" charset="0"/>
              </a:rPr>
              <a:t>If we look to the simple picture of the IEC 61131-3 standard, the standard allows two ways to develop your program: bottom up and top down</a:t>
            </a:r>
          </a:p>
          <a:p>
            <a:r>
              <a:rPr lang="en-US" altLang="en-US" smtClean="0">
                <a:latin typeface="Arial" charset="0"/>
              </a:rPr>
              <a:t>Whichever you chose, the environment will help you through the whole process</a:t>
            </a:r>
          </a:p>
          <a:p>
            <a:r>
              <a:rPr lang="en-US" altLang="en-US" smtClean="0">
                <a:latin typeface="Arial" charset="0"/>
              </a:rPr>
              <a:t>After all, software is here to help us……..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2B990831-265B-433A-BE1E-A3E565A7BE0B}" type="slidenum">
              <a:rPr lang="en-US" altLang="en-US" sz="1000" i="1">
                <a:solidFill>
                  <a:schemeClr val="tx1"/>
                </a:solidFill>
                <a:latin typeface="Times New Roman" pitchFamily="18" charset="0"/>
              </a:rPr>
              <a:pPr algn="r" defTabSz="762000" eaLnBrk="0" hangingPunct="0"/>
              <a:t>39</a:t>
            </a:fld>
            <a:endParaRPr lang="en-US" altLang="en-US" sz="1000" i="1">
              <a:solidFill>
                <a:schemeClr val="tx1"/>
              </a:solidFill>
              <a:latin typeface="Times New Roman" pitchFamily="18" charset="0"/>
            </a:endParaRPr>
          </a:p>
        </p:txBody>
      </p:sp>
      <p:sp>
        <p:nvSpPr>
          <p:cNvPr id="223235" name="Rectangle 2"/>
          <p:cNvSpPr>
            <a:spLocks noGrp="1" noRot="1" noChangeAspect="1" noChangeArrowheads="1" noTextEdit="1"/>
          </p:cNvSpPr>
          <p:nvPr>
            <p:ph type="sldImg"/>
          </p:nvPr>
        </p:nvSpPr>
        <p:spPr>
          <a:xfrm>
            <a:off x="2882900" y="619125"/>
            <a:ext cx="3530600" cy="2443163"/>
          </a:xfrm>
          <a:ln cap="flat"/>
        </p:spPr>
      </p:sp>
      <p:sp>
        <p:nvSpPr>
          <p:cNvPr id="223236"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and they do..</a:t>
            </a:r>
          </a:p>
          <a:p>
            <a:r>
              <a:rPr lang="en-US" altLang="en-US" smtClean="0">
                <a:latin typeface="Arial" charset="0"/>
              </a:rPr>
              <a:t>Many IEC programming systems offer you all you expect from modern environments.</a:t>
            </a:r>
          </a:p>
          <a:p>
            <a:r>
              <a:rPr lang="en-US" altLang="en-US" smtClean="0">
                <a:latin typeface="Arial" charset="0"/>
              </a:rPr>
              <a:t>Some of the features are listed here</a:t>
            </a:r>
          </a:p>
          <a:p>
            <a:endParaRPr lang="en-US" altLang="en-US" smtClean="0">
              <a:latin typeface="Arial" charset="0"/>
            </a:endParaRPr>
          </a:p>
          <a:p>
            <a:r>
              <a:rPr lang="en-US" altLang="en-US" smtClean="0">
                <a:latin typeface="Arial" charset="0"/>
              </a:rPr>
              <a:t>Compare that to the cryptic character based systems, and you have an additional reason</a:t>
            </a:r>
          </a:p>
          <a:p>
            <a:endParaRPr lang="en-US" altLang="en-US" smtClean="0">
              <a:latin typeface="Arial" charset="0"/>
            </a:endParaRPr>
          </a:p>
          <a:p>
            <a:r>
              <a:rPr lang="en-US" altLang="en-US" smtClean="0">
                <a:latin typeface="Arial" charset="0"/>
              </a:rPr>
              <a:t>We showed you the basics of this standard.</a:t>
            </a:r>
          </a:p>
          <a:p>
            <a:r>
              <a:rPr lang="en-US" altLang="en-US" smtClean="0">
                <a:latin typeface="Arial" charset="0"/>
              </a:rPr>
              <a:t>To create a better understanding how you can use it, let us look at an example…….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4E8995DB-C883-4CE7-BAE9-1BBA1ECECFA8}" type="slidenum">
              <a:rPr lang="en-US" altLang="en-US" sz="1000" i="1">
                <a:solidFill>
                  <a:schemeClr val="tx1"/>
                </a:solidFill>
                <a:latin typeface="Times New Roman" pitchFamily="18" charset="0"/>
              </a:rPr>
              <a:pPr algn="r" defTabSz="762000" eaLnBrk="0" hangingPunct="0"/>
              <a:t>4</a:t>
            </a:fld>
            <a:endParaRPr lang="en-US" altLang="en-US" sz="1000" i="1">
              <a:solidFill>
                <a:schemeClr val="tx1"/>
              </a:solidFill>
              <a:latin typeface="Times New Roman" pitchFamily="18" charset="0"/>
            </a:endParaRPr>
          </a:p>
        </p:txBody>
      </p:sp>
      <p:sp>
        <p:nvSpPr>
          <p:cNvPr id="151555" name="Rectangle 2"/>
          <p:cNvSpPr>
            <a:spLocks noGrp="1" noRot="1" noChangeAspect="1" noChangeArrowheads="1" noTextEdit="1"/>
          </p:cNvSpPr>
          <p:nvPr>
            <p:ph type="sldImg"/>
          </p:nvPr>
        </p:nvSpPr>
        <p:spPr>
          <a:xfrm>
            <a:off x="2882900" y="619125"/>
            <a:ext cx="3530600" cy="2443163"/>
          </a:xfrm>
          <a:ln cap="flat"/>
        </p:spPr>
      </p:sp>
      <p:sp>
        <p:nvSpPr>
          <p:cNvPr id="151556"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 you’d better harmonize the way you all look to control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0152E689-8FFD-4A72-B8D6-2834B1190C90}" type="slidenum">
              <a:rPr lang="en-US" altLang="en-US" sz="1000" i="1">
                <a:solidFill>
                  <a:schemeClr val="tx1"/>
                </a:solidFill>
                <a:latin typeface="Times New Roman" pitchFamily="18" charset="0"/>
              </a:rPr>
              <a:pPr algn="r" defTabSz="762000" eaLnBrk="0" hangingPunct="0"/>
              <a:t>40</a:t>
            </a:fld>
            <a:endParaRPr lang="en-US" altLang="en-US" sz="1000" i="1">
              <a:solidFill>
                <a:schemeClr val="tx1"/>
              </a:solidFill>
              <a:latin typeface="Times New Roman" pitchFamily="18" charset="0"/>
            </a:endParaRPr>
          </a:p>
        </p:txBody>
      </p:sp>
      <p:sp>
        <p:nvSpPr>
          <p:cNvPr id="225283" name="Rectangle 2"/>
          <p:cNvSpPr>
            <a:spLocks noGrp="1" noRot="1" noChangeAspect="1" noChangeArrowheads="1" noTextEdit="1"/>
          </p:cNvSpPr>
          <p:nvPr>
            <p:ph type="sldImg"/>
          </p:nvPr>
        </p:nvSpPr>
        <p:spPr>
          <a:xfrm>
            <a:off x="2882900" y="619125"/>
            <a:ext cx="3530600" cy="2443163"/>
          </a:xfrm>
          <a:ln cap="flat"/>
        </p:spPr>
      </p:sp>
      <p:sp>
        <p:nvSpPr>
          <p:cNvPr id="225284"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Now with all this said – what is the benefit of such a standard…….</a:t>
            </a:r>
          </a:p>
          <a:p>
            <a:r>
              <a:rPr lang="en-US" altLang="en-US" smtClean="0">
                <a:latin typeface="Arial" charset="0"/>
              </a:rPr>
              <a:t>Well then we have to look at who is going to use it…?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0613FD38-4E77-4E9F-A98C-B3A2C5083049}" type="slidenum">
              <a:rPr lang="en-US" altLang="en-US" sz="1000" i="1">
                <a:solidFill>
                  <a:schemeClr val="tx1"/>
                </a:solidFill>
                <a:latin typeface="Times New Roman" pitchFamily="18" charset="0"/>
              </a:rPr>
              <a:pPr algn="r" defTabSz="762000" eaLnBrk="0" hangingPunct="0"/>
              <a:t>41</a:t>
            </a:fld>
            <a:endParaRPr lang="en-US" altLang="en-US" sz="1000" i="1">
              <a:solidFill>
                <a:schemeClr val="tx1"/>
              </a:solidFill>
              <a:latin typeface="Times New Roman" pitchFamily="18" charset="0"/>
            </a:endParaRPr>
          </a:p>
        </p:txBody>
      </p:sp>
      <p:sp>
        <p:nvSpPr>
          <p:cNvPr id="227331" name="Rectangle 2"/>
          <p:cNvSpPr>
            <a:spLocks noGrp="1" noRot="1" noChangeAspect="1" noChangeArrowheads="1" noTextEdit="1"/>
          </p:cNvSpPr>
          <p:nvPr>
            <p:ph type="sldImg"/>
          </p:nvPr>
        </p:nvSpPr>
        <p:spPr>
          <a:xfrm>
            <a:off x="2882900" y="619125"/>
            <a:ext cx="3530600" cy="2443163"/>
          </a:xfrm>
          <a:ln cap="flat"/>
        </p:spPr>
      </p:sp>
      <p:sp>
        <p:nvSpPr>
          <p:cNvPr id="227332"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The first problem is: which users?</a:t>
            </a:r>
          </a:p>
          <a:p>
            <a:r>
              <a:rPr lang="en-US" altLang="en-US" smtClean="0">
                <a:latin typeface="Arial" charset="0"/>
              </a:rPr>
              <a:t>Where are you, or your company, in this picture?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4AE7B10F-FD6F-4EA0-99E4-94CD7F619AFC}" type="slidenum">
              <a:rPr lang="en-US" altLang="en-US" sz="1000" i="1">
                <a:solidFill>
                  <a:schemeClr val="tx1"/>
                </a:solidFill>
                <a:latin typeface="Times New Roman" pitchFamily="18" charset="0"/>
              </a:rPr>
              <a:pPr algn="r" defTabSz="762000" eaLnBrk="0" hangingPunct="0"/>
              <a:t>42</a:t>
            </a:fld>
            <a:endParaRPr lang="en-US" altLang="en-US" sz="1000" i="1">
              <a:solidFill>
                <a:schemeClr val="tx1"/>
              </a:solidFill>
              <a:latin typeface="Times New Roman" pitchFamily="18" charset="0"/>
            </a:endParaRPr>
          </a:p>
        </p:txBody>
      </p:sp>
      <p:sp>
        <p:nvSpPr>
          <p:cNvPr id="229379" name="Rectangle 2"/>
          <p:cNvSpPr>
            <a:spLocks noGrp="1" noRot="1" noChangeAspect="1" noChangeArrowheads="1" noTextEdit="1"/>
          </p:cNvSpPr>
          <p:nvPr>
            <p:ph type="sldImg"/>
          </p:nvPr>
        </p:nvSpPr>
        <p:spPr>
          <a:xfrm>
            <a:off x="2882900" y="619125"/>
            <a:ext cx="3530600" cy="2443163"/>
          </a:xfrm>
          <a:ln cap="flat"/>
        </p:spPr>
      </p:sp>
      <p:sp>
        <p:nvSpPr>
          <p:cNvPr id="229380"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IEC 61131-3 is used in such a tremendous broad area, that we only can make some general statements about the advantages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1A3580CA-79F1-42C7-917D-27269E15ED21}" type="slidenum">
              <a:rPr lang="en-US" altLang="en-US" sz="1000" i="1">
                <a:solidFill>
                  <a:schemeClr val="tx1"/>
                </a:solidFill>
                <a:latin typeface="Times New Roman" pitchFamily="18" charset="0"/>
              </a:rPr>
              <a:pPr algn="r" defTabSz="762000" eaLnBrk="0" hangingPunct="0"/>
              <a:t>43</a:t>
            </a:fld>
            <a:endParaRPr lang="en-US" altLang="en-US" sz="1000" i="1">
              <a:solidFill>
                <a:schemeClr val="tx1"/>
              </a:solidFill>
              <a:latin typeface="Times New Roman" pitchFamily="18" charset="0"/>
            </a:endParaRPr>
          </a:p>
        </p:txBody>
      </p:sp>
      <p:sp>
        <p:nvSpPr>
          <p:cNvPr id="231427" name="Rectangle 2"/>
          <p:cNvSpPr>
            <a:spLocks noGrp="1" noRot="1" noChangeAspect="1" noChangeArrowheads="1" noTextEdit="1"/>
          </p:cNvSpPr>
          <p:nvPr>
            <p:ph type="sldImg"/>
          </p:nvPr>
        </p:nvSpPr>
        <p:spPr>
          <a:xfrm>
            <a:off x="2882900" y="619125"/>
            <a:ext cx="3530600" cy="2443163"/>
          </a:xfrm>
          <a:ln cap="flat"/>
        </p:spPr>
      </p:sp>
      <p:sp>
        <p:nvSpPr>
          <p:cNvPr id="231428"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see above</a:t>
            </a:r>
          </a:p>
          <a:p>
            <a:endParaRPr lang="en-US" altLang="en-US" smtClean="0">
              <a:latin typeface="Arial" charset="0"/>
            </a:endParaRPr>
          </a:p>
          <a:p>
            <a:r>
              <a:rPr lang="en-US" altLang="en-US" smtClean="0">
                <a:latin typeface="Arial" charset="0"/>
              </a:rPr>
              <a:t>One has to learn it only once, and can use it on all systems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FDBE0932-F4E0-4060-8846-C9ACB8D0E088}" type="slidenum">
              <a:rPr lang="en-US" altLang="en-US" sz="1000" i="1">
                <a:solidFill>
                  <a:schemeClr val="tx1"/>
                </a:solidFill>
                <a:latin typeface="Times New Roman" pitchFamily="18" charset="0"/>
              </a:rPr>
              <a:pPr algn="r" defTabSz="762000" eaLnBrk="0" hangingPunct="0"/>
              <a:t>44</a:t>
            </a:fld>
            <a:endParaRPr lang="en-US" altLang="en-US" sz="1000" i="1">
              <a:solidFill>
                <a:schemeClr val="tx1"/>
              </a:solidFill>
              <a:latin typeface="Times New Roman" pitchFamily="18" charset="0"/>
            </a:endParaRPr>
          </a:p>
        </p:txBody>
      </p:sp>
      <p:sp>
        <p:nvSpPr>
          <p:cNvPr id="233475" name="Rectangle 2"/>
          <p:cNvSpPr>
            <a:spLocks noGrp="1" noRot="1" noChangeAspect="1" noChangeArrowheads="1" noTextEdit="1"/>
          </p:cNvSpPr>
          <p:nvPr>
            <p:ph type="sldImg"/>
          </p:nvPr>
        </p:nvSpPr>
        <p:spPr>
          <a:xfrm>
            <a:off x="2882900" y="619125"/>
            <a:ext cx="3530600" cy="2443163"/>
          </a:xfrm>
          <a:ln cap="flat"/>
        </p:spPr>
      </p:sp>
      <p:sp>
        <p:nvSpPr>
          <p:cNvPr id="233476"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see above</a:t>
            </a:r>
          </a:p>
          <a:p>
            <a:endParaRPr lang="en-US" altLang="en-US" smtClean="0">
              <a:latin typeface="Arial" charset="0"/>
            </a:endParaRPr>
          </a:p>
          <a:p>
            <a:r>
              <a:rPr lang="en-US" altLang="en-US" smtClean="0">
                <a:latin typeface="Arial" charset="0"/>
              </a:rPr>
              <a:t>That creates a focus to the real problem solving part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A0F662B3-2FFF-4135-AD16-1236BC2138F6}" type="slidenum">
              <a:rPr lang="en-US" altLang="en-US" sz="1000" i="1">
                <a:solidFill>
                  <a:schemeClr val="tx1"/>
                </a:solidFill>
                <a:latin typeface="Times New Roman" pitchFamily="18" charset="0"/>
              </a:rPr>
              <a:pPr algn="r" defTabSz="762000" eaLnBrk="0" hangingPunct="0"/>
              <a:t>45</a:t>
            </a:fld>
            <a:endParaRPr lang="en-US" altLang="en-US" sz="1000" i="1">
              <a:solidFill>
                <a:schemeClr val="tx1"/>
              </a:solidFill>
              <a:latin typeface="Times New Roman" pitchFamily="18" charset="0"/>
            </a:endParaRPr>
          </a:p>
        </p:txBody>
      </p:sp>
      <p:sp>
        <p:nvSpPr>
          <p:cNvPr id="235523" name="Rectangle 2"/>
          <p:cNvSpPr>
            <a:spLocks noGrp="1" noRot="1" noChangeAspect="1" noChangeArrowheads="1" noTextEdit="1"/>
          </p:cNvSpPr>
          <p:nvPr>
            <p:ph type="sldImg"/>
          </p:nvPr>
        </p:nvSpPr>
        <p:spPr>
          <a:xfrm>
            <a:off x="2882900" y="619125"/>
            <a:ext cx="3530600" cy="2443163"/>
          </a:xfrm>
          <a:ln cap="flat"/>
        </p:spPr>
      </p:sp>
      <p:sp>
        <p:nvSpPr>
          <p:cNvPr id="235524"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because the dialects are gone and  the structuring tools are</a:t>
            </a:r>
          </a:p>
          <a:p>
            <a:r>
              <a:rPr lang="en-US" altLang="en-US" smtClean="0">
                <a:latin typeface="Arial" charset="0"/>
              </a:rPr>
              <a:t>available, it lead to a better understanding between the</a:t>
            </a:r>
          </a:p>
          <a:p>
            <a:r>
              <a:rPr lang="en-US" altLang="en-US" smtClean="0">
                <a:latin typeface="Arial" charset="0"/>
              </a:rPr>
              <a:t>people involved, and to less errors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CF14258D-067D-42EB-A611-09683C8851F4}" type="slidenum">
              <a:rPr lang="en-US" altLang="en-US" sz="1000" i="1">
                <a:solidFill>
                  <a:schemeClr val="tx1"/>
                </a:solidFill>
                <a:latin typeface="Times New Roman" pitchFamily="18" charset="0"/>
              </a:rPr>
              <a:pPr algn="r" defTabSz="762000" eaLnBrk="0" hangingPunct="0"/>
              <a:t>46</a:t>
            </a:fld>
            <a:endParaRPr lang="en-US" altLang="en-US" sz="1000" i="1">
              <a:solidFill>
                <a:schemeClr val="tx1"/>
              </a:solidFill>
              <a:latin typeface="Times New Roman" pitchFamily="18" charset="0"/>
            </a:endParaRPr>
          </a:p>
        </p:txBody>
      </p:sp>
      <p:sp>
        <p:nvSpPr>
          <p:cNvPr id="237571" name="Rectangle 2"/>
          <p:cNvSpPr>
            <a:spLocks noGrp="1" noRot="1" noChangeAspect="1" noChangeArrowheads="1" noTextEdit="1"/>
          </p:cNvSpPr>
          <p:nvPr>
            <p:ph type="sldImg"/>
          </p:nvPr>
        </p:nvSpPr>
        <p:spPr>
          <a:xfrm>
            <a:off x="2882900" y="619125"/>
            <a:ext cx="3530600" cy="2443163"/>
          </a:xfrm>
          <a:ln cap="flat"/>
        </p:spPr>
      </p:sp>
      <p:sp>
        <p:nvSpPr>
          <p:cNvPr id="237572"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IEC 61131-3 is used, and can be used, in a very broad area:</a:t>
            </a:r>
          </a:p>
          <a:p>
            <a:r>
              <a:rPr lang="en-US" altLang="en-US" smtClean="0">
                <a:latin typeface="Arial" charset="0"/>
              </a:rPr>
              <a:t>industrial control in general – as shown </a:t>
            </a:r>
            <a:r>
              <a:rPr lang="nl-NL" altLang="en-US" smtClean="0">
                <a:latin typeface="Arial" charset="0"/>
              </a:rPr>
              <a:t>before</a:t>
            </a:r>
            <a:endParaRPr lang="en-US"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67A1667-DD87-4D52-A161-19577D9890AA}" type="slidenum">
              <a:rPr lang="en-US" altLang="en-US" sz="1000" i="1">
                <a:solidFill>
                  <a:schemeClr val="tx1"/>
                </a:solidFill>
                <a:latin typeface="Times New Roman" pitchFamily="18" charset="0"/>
              </a:rPr>
              <a:pPr algn="r" defTabSz="762000" eaLnBrk="0" hangingPunct="0"/>
              <a:t>47</a:t>
            </a:fld>
            <a:endParaRPr lang="en-US" altLang="en-US" sz="1000" i="1">
              <a:solidFill>
                <a:schemeClr val="tx1"/>
              </a:solidFill>
              <a:latin typeface="Times New Roman" pitchFamily="18" charset="0"/>
            </a:endParaRPr>
          </a:p>
        </p:txBody>
      </p:sp>
      <p:sp>
        <p:nvSpPr>
          <p:cNvPr id="239619" name="Rectangle 2"/>
          <p:cNvSpPr>
            <a:spLocks noGrp="1" noRot="1" noChangeAspect="1" noChangeArrowheads="1" noTextEdit="1"/>
          </p:cNvSpPr>
          <p:nvPr>
            <p:ph type="sldImg"/>
          </p:nvPr>
        </p:nvSpPr>
        <p:spPr>
          <a:xfrm>
            <a:off x="2882900" y="619125"/>
            <a:ext cx="3530600" cy="2443163"/>
          </a:xfrm>
          <a:ln cap="flat"/>
        </p:spPr>
      </p:sp>
      <p:sp>
        <p:nvSpPr>
          <p:cNvPr id="239620"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and is not restricted to one location or project: for instance</a:t>
            </a:r>
          </a:p>
          <a:p>
            <a:r>
              <a:rPr lang="en-US" altLang="en-US" smtClean="0">
                <a:latin typeface="Arial" charset="0"/>
              </a:rPr>
              <a:t>function blocks can be reused over an over again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72E4F7EF-5641-473A-A9F6-D4A6D6C968BB}" type="slidenum">
              <a:rPr lang="en-US" altLang="en-US" sz="1000" i="1">
                <a:solidFill>
                  <a:schemeClr val="tx1"/>
                </a:solidFill>
                <a:latin typeface="Times New Roman" pitchFamily="18" charset="0"/>
              </a:rPr>
              <a:pPr algn="r" defTabSz="762000" eaLnBrk="0" hangingPunct="0"/>
              <a:t>48</a:t>
            </a:fld>
            <a:endParaRPr lang="en-US" altLang="en-US" sz="1000" i="1">
              <a:solidFill>
                <a:schemeClr val="tx1"/>
              </a:solidFill>
              <a:latin typeface="Times New Roman" pitchFamily="18" charset="0"/>
            </a:endParaRPr>
          </a:p>
        </p:txBody>
      </p:sp>
      <p:sp>
        <p:nvSpPr>
          <p:cNvPr id="241667" name="Rectangle 2"/>
          <p:cNvSpPr>
            <a:spLocks noGrp="1" noRot="1" noChangeAspect="1" noChangeArrowheads="1" noTextEdit="1"/>
          </p:cNvSpPr>
          <p:nvPr>
            <p:ph type="sldImg"/>
          </p:nvPr>
        </p:nvSpPr>
        <p:spPr>
          <a:xfrm>
            <a:off x="2882900" y="619125"/>
            <a:ext cx="3530600" cy="2443163"/>
          </a:xfrm>
          <a:ln cap="flat"/>
        </p:spPr>
      </p:sp>
      <p:sp>
        <p:nvSpPr>
          <p:cNvPr id="241668"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taking care that your investment is not lost: you are</a:t>
            </a:r>
            <a:r>
              <a:rPr lang="nl-NL" altLang="en-US" smtClean="0">
                <a:latin typeface="Arial" charset="0"/>
              </a:rPr>
              <a:t> </a:t>
            </a:r>
            <a:r>
              <a:rPr lang="en-US" altLang="en-US" smtClean="0">
                <a:latin typeface="Arial" charset="0"/>
              </a:rPr>
              <a:t>open to the future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C7F43F0-FEA5-4073-89BC-7A04B64F5CA6}" type="slidenum">
              <a:rPr lang="en-US" altLang="en-US" sz="1000" i="1">
                <a:solidFill>
                  <a:schemeClr val="tx1"/>
                </a:solidFill>
                <a:latin typeface="Times New Roman" pitchFamily="18" charset="0"/>
              </a:rPr>
              <a:pPr algn="r" defTabSz="762000" eaLnBrk="0" hangingPunct="0"/>
              <a:t>49</a:t>
            </a:fld>
            <a:endParaRPr lang="en-US" altLang="en-US" sz="1000" i="1">
              <a:solidFill>
                <a:schemeClr val="tx1"/>
              </a:solidFill>
              <a:latin typeface="Times New Roman" pitchFamily="18" charset="0"/>
            </a:endParaRPr>
          </a:p>
        </p:txBody>
      </p:sp>
      <p:sp>
        <p:nvSpPr>
          <p:cNvPr id="243715" name="Rectangle 2"/>
          <p:cNvSpPr>
            <a:spLocks noGrp="1" noRot="1" noChangeAspect="1" noChangeArrowheads="1" noTextEdit="1"/>
          </p:cNvSpPr>
          <p:nvPr>
            <p:ph type="sldImg"/>
          </p:nvPr>
        </p:nvSpPr>
        <p:spPr>
          <a:xfrm>
            <a:off x="2882900" y="619125"/>
            <a:ext cx="3530600" cy="2443163"/>
          </a:xfrm>
          <a:ln cap="flat"/>
        </p:spPr>
      </p:sp>
      <p:sp>
        <p:nvSpPr>
          <p:cNvPr id="243716"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&lt;&lt;no text initially&gt;&gt;</a:t>
            </a:r>
          </a:p>
          <a:p>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C14B127A-6E2C-4680-93DD-A0EE4E5522EB}" type="slidenum">
              <a:rPr lang="en-US" altLang="en-US" sz="1000" i="1">
                <a:solidFill>
                  <a:schemeClr val="tx1"/>
                </a:solidFill>
                <a:latin typeface="Times New Roman" pitchFamily="18" charset="0"/>
              </a:rPr>
              <a:pPr algn="r" defTabSz="762000" eaLnBrk="0" hangingPunct="0"/>
              <a:t>5</a:t>
            </a:fld>
            <a:endParaRPr lang="en-US" altLang="en-US" sz="1000" i="1">
              <a:solidFill>
                <a:schemeClr val="tx1"/>
              </a:solidFill>
              <a:latin typeface="Times New Roman" pitchFamily="18" charset="0"/>
            </a:endParaRPr>
          </a:p>
        </p:txBody>
      </p:sp>
      <p:sp>
        <p:nvSpPr>
          <p:cNvPr id="153603" name="Rectangle 2"/>
          <p:cNvSpPr>
            <a:spLocks noGrp="1" noRot="1" noChangeAspect="1" noChangeArrowheads="1" noTextEdit="1"/>
          </p:cNvSpPr>
          <p:nvPr>
            <p:ph type="sldImg"/>
          </p:nvPr>
        </p:nvSpPr>
        <p:spPr>
          <a:xfrm>
            <a:off x="2882900" y="619125"/>
            <a:ext cx="3530600" cy="2443163"/>
          </a:xfrm>
          <a:ln cap="flat"/>
        </p:spPr>
      </p:sp>
      <p:sp>
        <p:nvSpPr>
          <p:cNvPr id="153604"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 via the IEC 61131-3 standard</a:t>
            </a:r>
          </a:p>
          <a:p>
            <a:endParaRPr lang="en-US" altLang="en-US" smtClean="0">
              <a:latin typeface="Arial" charset="0"/>
            </a:endParaRPr>
          </a:p>
          <a:p>
            <a:r>
              <a:rPr lang="en-US" altLang="en-US" smtClean="0">
                <a:latin typeface="Arial" charset="0"/>
              </a:rPr>
              <a:t>First, let us take a closer look into IEC 61131-3.</a:t>
            </a:r>
          </a:p>
          <a:p>
            <a:endParaRPr lang="en-US" altLang="en-US" smtClean="0">
              <a:latin typeface="Arial" charset="0"/>
            </a:endParaRPr>
          </a:p>
          <a:p>
            <a:r>
              <a:rPr lang="en-US" altLang="en-US" smtClean="0">
                <a:latin typeface="Arial" charset="0"/>
              </a:rPr>
              <a:t>This published version is ‘just paper’, but it contains</a:t>
            </a:r>
            <a:r>
              <a:rPr lang="nl-NL" altLang="en-US" smtClean="0">
                <a:latin typeface="Arial" charset="0"/>
              </a:rPr>
              <a:t> </a:t>
            </a:r>
            <a:r>
              <a:rPr lang="en-US" altLang="en-US" smtClean="0">
                <a:latin typeface="Arial" charset="0"/>
              </a:rPr>
              <a:t>a lot of information, so it is better if we focus to the benefits for you.</a:t>
            </a:r>
          </a:p>
          <a:p>
            <a:endParaRPr lang="en-US" alt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17E63913-FDE4-4813-8C68-0E64FB98AA12}" type="slidenum">
              <a:rPr lang="en-US" altLang="en-US" sz="1000" i="1">
                <a:solidFill>
                  <a:schemeClr val="tx1"/>
                </a:solidFill>
                <a:latin typeface="Times New Roman" pitchFamily="18" charset="0"/>
              </a:rPr>
              <a:pPr algn="r" defTabSz="762000" eaLnBrk="0" hangingPunct="0"/>
              <a:t>50</a:t>
            </a:fld>
            <a:endParaRPr lang="en-US" altLang="en-US" sz="1000" i="1">
              <a:solidFill>
                <a:schemeClr val="tx1"/>
              </a:solidFill>
              <a:latin typeface="Times New Roman" pitchFamily="18" charset="0"/>
            </a:endParaRPr>
          </a:p>
        </p:txBody>
      </p:sp>
      <p:sp>
        <p:nvSpPr>
          <p:cNvPr id="245763" name="Rectangle 2"/>
          <p:cNvSpPr>
            <a:spLocks noGrp="1" noRot="1" noChangeAspect="1" noChangeArrowheads="1" noTextEdit="1"/>
          </p:cNvSpPr>
          <p:nvPr>
            <p:ph type="sldImg"/>
          </p:nvPr>
        </p:nvSpPr>
        <p:spPr>
          <a:xfrm>
            <a:off x="2882900" y="619125"/>
            <a:ext cx="3530600" cy="2443163"/>
          </a:xfrm>
          <a:solidFill>
            <a:srgbClr val="FFFFFF"/>
          </a:solidFill>
          <a:ln/>
        </p:spPr>
      </p:sp>
      <p:sp>
        <p:nvSpPr>
          <p:cNvPr id="245764" name="Rectangle 3"/>
          <p:cNvSpPr>
            <a:spLocks noGrp="1" noChangeArrowheads="1"/>
          </p:cNvSpPr>
          <p:nvPr>
            <p:ph type="body" idx="1"/>
          </p:nvPr>
        </p:nvSpPr>
        <p:spPr>
          <a:xfrm>
            <a:off x="1239838" y="3332163"/>
            <a:ext cx="6816725" cy="2951162"/>
          </a:xfrm>
          <a:solidFill>
            <a:srgbClr val="FFFFFF"/>
          </a:solidFill>
          <a:ln>
            <a:solidFill>
              <a:srgbClr val="000000"/>
            </a:solidFill>
            <a:miter lim="800000"/>
            <a:headEnd/>
            <a:tailEnd/>
          </a:ln>
        </p:spPr>
        <p:txBody>
          <a:bodyPr/>
          <a:lstStyle/>
          <a:p>
            <a:r>
              <a:rPr lang="en-US" altLang="en-US" smtClean="0">
                <a:latin typeface="Arial" charset="0"/>
              </a:rPr>
              <a:t>This example will show you the use of the structuring tools in 7 steps.</a:t>
            </a:r>
            <a:endParaRPr lang="en-GB" alt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FF61AD43-C5E6-417F-829A-D2BF3A6E4690}" type="slidenum">
              <a:rPr lang="en-US" altLang="en-US" sz="1000" i="1">
                <a:solidFill>
                  <a:schemeClr val="tx1"/>
                </a:solidFill>
                <a:latin typeface="Times New Roman" pitchFamily="18" charset="0"/>
              </a:rPr>
              <a:pPr algn="r" defTabSz="762000" eaLnBrk="0" hangingPunct="0"/>
              <a:t>51</a:t>
            </a:fld>
            <a:endParaRPr lang="en-US" altLang="en-US" sz="1000" i="1">
              <a:solidFill>
                <a:schemeClr val="tx1"/>
              </a:solidFill>
              <a:latin typeface="Times New Roman" pitchFamily="18" charset="0"/>
            </a:endParaRPr>
          </a:p>
        </p:txBody>
      </p:sp>
      <p:sp>
        <p:nvSpPr>
          <p:cNvPr id="247811" name="Rectangle 2"/>
          <p:cNvSpPr>
            <a:spLocks noGrp="1" noRot="1" noChangeAspect="1" noChangeArrowheads="1" noTextEdit="1"/>
          </p:cNvSpPr>
          <p:nvPr>
            <p:ph type="sldImg"/>
          </p:nvPr>
        </p:nvSpPr>
        <p:spPr>
          <a:xfrm>
            <a:off x="2881313" y="617538"/>
            <a:ext cx="3530600" cy="2444750"/>
          </a:xfrm>
          <a:ln cap="flat"/>
        </p:spPr>
      </p:sp>
      <p:sp>
        <p:nvSpPr>
          <p:cNvPr id="247812"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We all know about the software development cycle.</a:t>
            </a:r>
          </a:p>
          <a:p>
            <a:r>
              <a:rPr lang="en-US" altLang="en-US" smtClean="0">
                <a:latin typeface="Arial" charset="0"/>
              </a:rPr>
              <a:t>Here is one example, but there are more possibilities.</a:t>
            </a:r>
          </a:p>
          <a:p>
            <a:r>
              <a:rPr lang="en-US" altLang="en-US" smtClean="0">
                <a:latin typeface="Arial" charset="0"/>
              </a:rPr>
              <a:t>However we will not discuss them in detail here</a:t>
            </a:r>
            <a:endParaRPr lang="en-GB" alt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6884E819-D2D2-4D21-A970-024DC1ED35B3}" type="slidenum">
              <a:rPr lang="en-US" altLang="en-US" sz="1000" i="1">
                <a:solidFill>
                  <a:schemeClr val="tx1"/>
                </a:solidFill>
                <a:latin typeface="Times New Roman" pitchFamily="18" charset="0"/>
              </a:rPr>
              <a:pPr algn="r" defTabSz="762000" eaLnBrk="0" hangingPunct="0"/>
              <a:t>52</a:t>
            </a:fld>
            <a:endParaRPr lang="en-US" altLang="en-US" sz="1000" i="1">
              <a:solidFill>
                <a:schemeClr val="tx1"/>
              </a:solidFill>
              <a:latin typeface="Times New Roman" pitchFamily="18" charset="0"/>
            </a:endParaRPr>
          </a:p>
        </p:txBody>
      </p:sp>
      <p:sp>
        <p:nvSpPr>
          <p:cNvPr id="249859" name="Rectangle 2"/>
          <p:cNvSpPr>
            <a:spLocks noGrp="1" noRot="1" noChangeAspect="1" noChangeArrowheads="1" noTextEdit="1"/>
          </p:cNvSpPr>
          <p:nvPr>
            <p:ph type="sldImg"/>
          </p:nvPr>
        </p:nvSpPr>
        <p:spPr>
          <a:xfrm>
            <a:off x="2881313" y="617538"/>
            <a:ext cx="3530600" cy="2444750"/>
          </a:xfrm>
          <a:ln cap="flat"/>
        </p:spPr>
      </p:sp>
      <p:sp>
        <p:nvSpPr>
          <p:cNvPr id="249860"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Now when you have finalized your project, you will see that there is also another cycle: users want additions, etc. … and so the whole process starts all over again. </a:t>
            </a:r>
          </a:p>
          <a:p>
            <a:r>
              <a:rPr lang="en-US" altLang="en-US" smtClean="0">
                <a:latin typeface="Arial" charset="0"/>
              </a:rPr>
              <a:t>This is something that we have to deal with upfront – there will always be changes</a:t>
            </a:r>
            <a:endParaRPr lang="en-GB" alt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6B50B1AF-DCA4-4768-8B21-1A035CA4B2BC}" type="slidenum">
              <a:rPr lang="en-US" altLang="en-US" sz="1000" i="1">
                <a:solidFill>
                  <a:schemeClr val="tx1"/>
                </a:solidFill>
                <a:latin typeface="Times New Roman" pitchFamily="18" charset="0"/>
              </a:rPr>
              <a:pPr algn="r" defTabSz="762000" eaLnBrk="0" hangingPunct="0"/>
              <a:t>53</a:t>
            </a:fld>
            <a:endParaRPr lang="en-US" altLang="en-US" sz="1000" i="1">
              <a:solidFill>
                <a:schemeClr val="tx1"/>
              </a:solidFill>
              <a:latin typeface="Times New Roman" pitchFamily="18" charset="0"/>
            </a:endParaRPr>
          </a:p>
        </p:txBody>
      </p:sp>
      <p:sp>
        <p:nvSpPr>
          <p:cNvPr id="251907" name="Rectangle 2"/>
          <p:cNvSpPr>
            <a:spLocks noGrp="1" noRot="1" noChangeAspect="1" noChangeArrowheads="1" noTextEdit="1"/>
          </p:cNvSpPr>
          <p:nvPr>
            <p:ph type="sldImg"/>
          </p:nvPr>
        </p:nvSpPr>
        <p:spPr>
          <a:xfrm>
            <a:off x="2881313" y="617538"/>
            <a:ext cx="3530600" cy="2444750"/>
          </a:xfrm>
          <a:ln cap="flat"/>
        </p:spPr>
      </p:sp>
      <p:sp>
        <p:nvSpPr>
          <p:cNvPr id="251908"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IEC 61131-3 is focused to the internal software quality, which can be characterized with the following words: Understandable, Reusable, Verifiable, Maintainable, Isolation</a:t>
            </a:r>
          </a:p>
          <a:p>
            <a:pPr>
              <a:lnSpc>
                <a:spcPct val="100000"/>
              </a:lnSpc>
            </a:pPr>
            <a:endParaRPr lang="en-US" altLang="en-US" smtClean="0">
              <a:latin typeface="Arial" charset="0"/>
            </a:endParaRPr>
          </a:p>
          <a:p>
            <a:pPr>
              <a:lnSpc>
                <a:spcPct val="100000"/>
              </a:lnSpc>
            </a:pPr>
            <a:endParaRPr lang="en-GB" alt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xfrm>
            <a:off x="2884488" y="617538"/>
            <a:ext cx="3529012" cy="2443162"/>
          </a:xfrm>
          <a:ln/>
        </p:spPr>
      </p:sp>
      <p:sp>
        <p:nvSpPr>
          <p:cNvPr id="253955" name="Notes Placeholder 2"/>
          <p:cNvSpPr>
            <a:spLocks noGrp="1"/>
          </p:cNvSpPr>
          <p:nvPr>
            <p:ph type="body" idx="1"/>
          </p:nvPr>
        </p:nvSpPr>
        <p:spPr>
          <a:xfrm>
            <a:off x="1239838" y="3332163"/>
            <a:ext cx="6816725" cy="2951162"/>
          </a:xfrm>
          <a:noFill/>
        </p:spPr>
        <p:txBody>
          <a:bodyPr/>
          <a:lstStyle/>
          <a:p>
            <a:r>
              <a:rPr lang="en-US" smtClean="0">
                <a:latin typeface="Arial" charset="0"/>
              </a:rPr>
              <a:t>The big problem with software is that the complexity increases exponentially.</a:t>
            </a:r>
          </a:p>
          <a:p>
            <a:r>
              <a:rPr lang="en-US" smtClean="0">
                <a:latin typeface="Arial" charset="0"/>
              </a:rPr>
              <a:t>This means that software development is about managing complexity.</a:t>
            </a:r>
          </a:p>
          <a:p>
            <a:r>
              <a:rPr lang="en-US" smtClean="0">
                <a:latin typeface="Arial" charset="0"/>
              </a:rPr>
              <a:t>And that is where PLCopen is aimed at.</a:t>
            </a:r>
          </a:p>
          <a:p>
            <a:r>
              <a:rPr lang="en-US" smtClean="0">
                <a:latin typeface="Arial" charset="0"/>
              </a:rPr>
              <a:t>Combined with modern software development processes that provides a structured approach.</a:t>
            </a:r>
          </a:p>
        </p:txBody>
      </p:sp>
      <p:sp>
        <p:nvSpPr>
          <p:cNvPr id="253956"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DEF174E3-E505-49B6-B6BA-B3AF4316A4E5}" type="slidenum">
              <a:rPr lang="en-US" sz="1000" i="1">
                <a:solidFill>
                  <a:schemeClr val="tx1"/>
                </a:solidFill>
                <a:latin typeface="Times New Roman" pitchFamily="18" charset="0"/>
              </a:rPr>
              <a:pPr algn="r" defTabSz="762000" eaLnBrk="0" hangingPunct="0"/>
              <a:t>54</a:t>
            </a:fld>
            <a:endParaRPr lang="en-US" sz="1000" i="1">
              <a:solidFill>
                <a:schemeClr val="tx1"/>
              </a:solidFill>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AA6E9C3-3B71-49EF-B2D6-547D24F4D615}" type="slidenum">
              <a:rPr lang="en-US" altLang="en-US" sz="1000" i="1">
                <a:solidFill>
                  <a:schemeClr val="tx1"/>
                </a:solidFill>
                <a:latin typeface="Times New Roman" pitchFamily="18" charset="0"/>
              </a:rPr>
              <a:pPr algn="r" defTabSz="762000" eaLnBrk="0" hangingPunct="0"/>
              <a:t>55</a:t>
            </a:fld>
            <a:endParaRPr lang="en-US" altLang="en-US" sz="1000" i="1">
              <a:solidFill>
                <a:schemeClr val="tx1"/>
              </a:solidFill>
              <a:latin typeface="Times New Roman" pitchFamily="18" charset="0"/>
            </a:endParaRPr>
          </a:p>
        </p:txBody>
      </p:sp>
      <p:sp>
        <p:nvSpPr>
          <p:cNvPr id="256003" name="Rectangle 2"/>
          <p:cNvSpPr>
            <a:spLocks noGrp="1" noRot="1" noChangeAspect="1" noChangeArrowheads="1" noTextEdit="1"/>
          </p:cNvSpPr>
          <p:nvPr>
            <p:ph type="sldImg"/>
          </p:nvPr>
        </p:nvSpPr>
        <p:spPr>
          <a:xfrm>
            <a:off x="2881313" y="617538"/>
            <a:ext cx="3530600" cy="2444750"/>
          </a:xfrm>
          <a:ln cap="flat"/>
        </p:spPr>
      </p:sp>
      <p:sp>
        <p:nvSpPr>
          <p:cNvPr id="256004"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Why Structuring?</a:t>
            </a:r>
          </a:p>
          <a:p>
            <a:endParaRPr lang="en-US" altLang="en-US" smtClean="0">
              <a:latin typeface="Arial" charset="0"/>
            </a:endParaRPr>
          </a:p>
          <a:p>
            <a:r>
              <a:rPr lang="en-US" altLang="en-US" smtClean="0">
                <a:latin typeface="Arial" charset="0"/>
              </a:rPr>
              <a:t>Because the requirements on the system have changed, as well as the role of software</a:t>
            </a:r>
          </a:p>
          <a:p>
            <a:r>
              <a:rPr lang="en-US" altLang="en-US" smtClean="0">
                <a:latin typeface="Arial" charset="0"/>
              </a:rPr>
              <a:t>Basically, the development process of control software was not in line with the development of  hardware.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3B309BBF-4CA1-43DD-A1D7-2937F84D60B7}" type="slidenum">
              <a:rPr lang="en-US" altLang="en-US" sz="1000" i="1">
                <a:solidFill>
                  <a:schemeClr val="tx1"/>
                </a:solidFill>
                <a:latin typeface="Times New Roman" pitchFamily="18" charset="0"/>
              </a:rPr>
              <a:pPr algn="r" defTabSz="762000" eaLnBrk="0" hangingPunct="0"/>
              <a:t>56</a:t>
            </a:fld>
            <a:endParaRPr lang="en-US" altLang="en-US" sz="1000" i="1">
              <a:solidFill>
                <a:schemeClr val="tx1"/>
              </a:solidFill>
              <a:latin typeface="Times New Roman" pitchFamily="18" charset="0"/>
            </a:endParaRPr>
          </a:p>
        </p:txBody>
      </p:sp>
      <p:sp>
        <p:nvSpPr>
          <p:cNvPr id="258051" name="Rectangle 2"/>
          <p:cNvSpPr>
            <a:spLocks noGrp="1" noRot="1" noChangeAspect="1" noChangeArrowheads="1" noTextEdit="1"/>
          </p:cNvSpPr>
          <p:nvPr>
            <p:ph type="sldImg"/>
          </p:nvPr>
        </p:nvSpPr>
        <p:spPr>
          <a:xfrm>
            <a:off x="2881313" y="617538"/>
            <a:ext cx="3530600" cy="2444750"/>
          </a:xfrm>
          <a:ln cap="flat"/>
        </p:spPr>
      </p:sp>
      <p:sp>
        <p:nvSpPr>
          <p:cNvPr id="258052"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Structuring gives advantages.</a:t>
            </a:r>
          </a:p>
          <a:p>
            <a:r>
              <a:rPr lang="en-US" altLang="en-US" smtClean="0">
                <a:latin typeface="Arial" charset="0"/>
              </a:rPr>
              <a:t>Advantages like:</a:t>
            </a:r>
          </a:p>
          <a:p>
            <a:r>
              <a:rPr lang="nl-NL" altLang="en-US" smtClean="0">
                <a:latin typeface="Arial" charset="0"/>
              </a:rPr>
              <a:t>- a </a:t>
            </a:r>
            <a:r>
              <a:rPr lang="en-US" altLang="en-US" smtClean="0">
                <a:latin typeface="Arial" charset="0"/>
              </a:rPr>
              <a:t>better overview, not only relevant for the original programmer, but also for commissioning, installation and Maintenance</a:t>
            </a:r>
          </a:p>
          <a:p>
            <a:r>
              <a:rPr lang="nl-NL" altLang="en-US" smtClean="0">
                <a:latin typeface="Arial" charset="0"/>
              </a:rPr>
              <a:t>- </a:t>
            </a:r>
            <a:r>
              <a:rPr lang="en-US" altLang="en-US" smtClean="0">
                <a:latin typeface="Arial" charset="0"/>
              </a:rPr>
              <a:t>a better basis for (internal) Communication</a:t>
            </a:r>
          </a:p>
          <a:p>
            <a:r>
              <a:rPr lang="nl-NL" altLang="en-US" smtClean="0">
                <a:latin typeface="Arial" charset="0"/>
              </a:rPr>
              <a:t>- </a:t>
            </a:r>
            <a:r>
              <a:rPr lang="en-US" altLang="en-US" smtClean="0">
                <a:latin typeface="Arial" charset="0"/>
              </a:rPr>
              <a:t>a focus to problem solving, divided in more than one level</a:t>
            </a:r>
          </a:p>
          <a:p>
            <a:r>
              <a:rPr lang="nl-NL" altLang="en-US" smtClean="0">
                <a:latin typeface="Arial" charset="0"/>
              </a:rPr>
              <a:t>- a </a:t>
            </a:r>
            <a:r>
              <a:rPr lang="en-US" altLang="en-US" smtClean="0">
                <a:latin typeface="Arial" charset="0"/>
              </a:rPr>
              <a:t>basis for the re-usability of the Software</a:t>
            </a:r>
          </a:p>
          <a:p>
            <a:r>
              <a:rPr lang="nl-NL" altLang="en-US" smtClean="0">
                <a:latin typeface="Arial" charset="0"/>
              </a:rPr>
              <a:t>- s</a:t>
            </a:r>
            <a:r>
              <a:rPr lang="en-US" altLang="en-US" smtClean="0">
                <a:latin typeface="Arial" charset="0"/>
              </a:rPr>
              <a:t>elf </a:t>
            </a:r>
            <a:r>
              <a:rPr lang="nl-NL" altLang="en-US" smtClean="0">
                <a:latin typeface="Arial" charset="0"/>
              </a:rPr>
              <a:t>documenting</a:t>
            </a:r>
            <a:r>
              <a:rPr lang="en-US" altLang="en-US" smtClean="0">
                <a:latin typeface="Arial" charset="0"/>
              </a:rPr>
              <a:t>, because in reality the documentation is often ‘forgotten’ in the process.</a:t>
            </a:r>
          </a:p>
          <a:p>
            <a:endParaRPr lang="en-US" altLang="en-US" smtClean="0">
              <a:latin typeface="Arial" charset="0"/>
            </a:endParaRPr>
          </a:p>
          <a:p>
            <a:endParaRPr lang="en-US" alt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2884488" y="617538"/>
            <a:ext cx="3529012" cy="2443162"/>
          </a:xfrm>
          <a:ln/>
        </p:spPr>
      </p:sp>
      <p:sp>
        <p:nvSpPr>
          <p:cNvPr id="260099" name="Notes Placeholder 2"/>
          <p:cNvSpPr>
            <a:spLocks noGrp="1"/>
          </p:cNvSpPr>
          <p:nvPr>
            <p:ph type="body" idx="1"/>
          </p:nvPr>
        </p:nvSpPr>
        <p:spPr>
          <a:xfrm>
            <a:off x="1239838" y="3332163"/>
            <a:ext cx="6816725" cy="2951162"/>
          </a:xfrm>
          <a:noFill/>
        </p:spPr>
        <p:txBody>
          <a:bodyPr/>
          <a:lstStyle/>
          <a:p>
            <a:r>
              <a:rPr lang="en-US" smtClean="0">
                <a:latin typeface="Arial" charset="0"/>
              </a:rPr>
              <a:t>There is a difference between a software program and a software product – see slide</a:t>
            </a:r>
          </a:p>
        </p:txBody>
      </p:sp>
      <p:sp>
        <p:nvSpPr>
          <p:cNvPr id="260100"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B803AB39-E0ED-439D-BCA4-6DA8CE0B7161}" type="slidenum">
              <a:rPr lang="en-US" sz="1000" i="1">
                <a:solidFill>
                  <a:schemeClr val="tx1"/>
                </a:solidFill>
                <a:latin typeface="Times New Roman" pitchFamily="18" charset="0"/>
              </a:rPr>
              <a:pPr algn="r" defTabSz="762000" eaLnBrk="0" hangingPunct="0"/>
              <a:t>57</a:t>
            </a:fld>
            <a:endParaRPr lang="en-US" sz="1000" i="1">
              <a:solidFill>
                <a:schemeClr val="tx1"/>
              </a:solidFill>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xfrm>
            <a:off x="2884488" y="617538"/>
            <a:ext cx="3529012" cy="2443162"/>
          </a:xfrm>
          <a:ln/>
        </p:spPr>
      </p:sp>
      <p:sp>
        <p:nvSpPr>
          <p:cNvPr id="262147" name="Notes Placeholder 2"/>
          <p:cNvSpPr>
            <a:spLocks noGrp="1"/>
          </p:cNvSpPr>
          <p:nvPr>
            <p:ph type="body" idx="1"/>
          </p:nvPr>
        </p:nvSpPr>
        <p:spPr>
          <a:xfrm>
            <a:off x="1239838" y="3332163"/>
            <a:ext cx="6816725" cy="2951162"/>
          </a:xfrm>
          <a:noFill/>
        </p:spPr>
        <p:txBody>
          <a:bodyPr/>
          <a:lstStyle/>
          <a:p>
            <a:r>
              <a:rPr lang="en-US" smtClean="0">
                <a:latin typeface="Arial" charset="0"/>
              </a:rPr>
              <a:t>And there is a difference in the style of developing software program and products – see slide</a:t>
            </a:r>
          </a:p>
        </p:txBody>
      </p:sp>
      <p:sp>
        <p:nvSpPr>
          <p:cNvPr id="262148"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7AB4A66-4D7E-4BFB-8EEB-BB6E77840816}" type="slidenum">
              <a:rPr lang="en-US" sz="1000" i="1">
                <a:solidFill>
                  <a:schemeClr val="tx1"/>
                </a:solidFill>
                <a:latin typeface="Times New Roman" pitchFamily="18" charset="0"/>
              </a:rPr>
              <a:pPr algn="r" defTabSz="762000" eaLnBrk="0" hangingPunct="0"/>
              <a:t>58</a:t>
            </a:fld>
            <a:endParaRPr lang="en-US" sz="1000" i="1">
              <a:solidFill>
                <a:schemeClr val="tx1"/>
              </a:solidFill>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2884488" y="617538"/>
            <a:ext cx="3529012" cy="2443162"/>
          </a:xfrm>
          <a:ln/>
        </p:spPr>
      </p:sp>
      <p:sp>
        <p:nvSpPr>
          <p:cNvPr id="264195" name="Notes Placeholder 2"/>
          <p:cNvSpPr>
            <a:spLocks noGrp="1"/>
          </p:cNvSpPr>
          <p:nvPr>
            <p:ph type="body" idx="1"/>
          </p:nvPr>
        </p:nvSpPr>
        <p:spPr>
          <a:xfrm>
            <a:off x="1239838" y="3332163"/>
            <a:ext cx="6816725" cy="2951162"/>
          </a:xfrm>
          <a:noFill/>
        </p:spPr>
        <p:txBody>
          <a:bodyPr/>
          <a:lstStyle/>
          <a:p>
            <a:r>
              <a:rPr lang="en-US" smtClean="0">
                <a:latin typeface="Arial" charset="0"/>
              </a:rPr>
              <a:t>And one of the worst style or habits is the copy-paste-modify.</a:t>
            </a:r>
          </a:p>
          <a:p>
            <a:r>
              <a:rPr lang="en-US" smtClean="0">
                <a:latin typeface="Arial" charset="0"/>
              </a:rPr>
              <a:t>Initially it looks that one can quickly generate some software (wait, I have done something like that before….). However over the life-cycle it will cost dearly.</a:t>
            </a:r>
          </a:p>
        </p:txBody>
      </p:sp>
      <p:sp>
        <p:nvSpPr>
          <p:cNvPr id="264196"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24E4537C-0F95-4BC9-8446-FE3CD0E5E95D}" type="slidenum">
              <a:rPr lang="en-US" sz="1000" i="1">
                <a:solidFill>
                  <a:schemeClr val="tx1"/>
                </a:solidFill>
                <a:latin typeface="Times New Roman" pitchFamily="18" charset="0"/>
              </a:rPr>
              <a:pPr algn="r" defTabSz="762000" eaLnBrk="0" hangingPunct="0"/>
              <a:t>59</a:t>
            </a:fld>
            <a:endParaRPr lang="en-US" sz="1000" i="1">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EBDB2B02-1786-424C-86BC-C165C4999715}" type="slidenum">
              <a:rPr lang="en-US" altLang="en-US" sz="1000" i="1">
                <a:solidFill>
                  <a:schemeClr val="tx1"/>
                </a:solidFill>
                <a:latin typeface="Times New Roman" pitchFamily="18" charset="0"/>
              </a:rPr>
              <a:pPr algn="r" defTabSz="762000" eaLnBrk="0" hangingPunct="0"/>
              <a:t>6</a:t>
            </a:fld>
            <a:endParaRPr lang="en-US" altLang="en-US" sz="1000" i="1">
              <a:solidFill>
                <a:schemeClr val="tx1"/>
              </a:solidFill>
              <a:latin typeface="Times New Roman" pitchFamily="18" charset="0"/>
            </a:endParaRPr>
          </a:p>
        </p:txBody>
      </p:sp>
      <p:sp>
        <p:nvSpPr>
          <p:cNvPr id="155651" name="Rectangle 2050"/>
          <p:cNvSpPr>
            <a:spLocks noGrp="1" noRot="1" noChangeAspect="1" noChangeArrowheads="1" noTextEdit="1"/>
          </p:cNvSpPr>
          <p:nvPr>
            <p:ph type="sldImg"/>
          </p:nvPr>
        </p:nvSpPr>
        <p:spPr>
          <a:xfrm>
            <a:off x="2886075" y="622300"/>
            <a:ext cx="3524250" cy="2439988"/>
          </a:xfrm>
          <a:ln cap="flat"/>
        </p:spPr>
      </p:sp>
      <p:sp>
        <p:nvSpPr>
          <p:cNvPr id="155652" name="Rectangle 2051"/>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As you can see it consists of seven parts nowadays. </a:t>
            </a:r>
          </a:p>
          <a:p>
            <a:pPr defTabSz="904875"/>
            <a:r>
              <a:rPr lang="en-US" altLang="en-US" smtClean="0">
                <a:latin typeface="Arial" charset="0"/>
              </a:rPr>
              <a:t>They are all International Standards</a:t>
            </a:r>
          </a:p>
          <a:p>
            <a:pPr defTabSz="904875"/>
            <a:endParaRPr lang="en-US" altLang="en-US" smtClean="0">
              <a:latin typeface="Arial" charset="0"/>
            </a:endParaRPr>
          </a:p>
          <a:p>
            <a:pPr defTabSz="904875"/>
            <a:r>
              <a:rPr lang="en-US" altLang="en-US" smtClean="0">
                <a:latin typeface="Arial" charset="0"/>
              </a:rPr>
              <a:t>Part 1 provides the general overview</a:t>
            </a:r>
          </a:p>
          <a:p>
            <a:pPr defTabSz="904875"/>
            <a:endParaRPr lang="en-US" altLang="en-US" smtClean="0">
              <a:latin typeface="Arial" charset="0"/>
            </a:endParaRPr>
          </a:p>
          <a:p>
            <a:pPr defTabSz="904875"/>
            <a:r>
              <a:rPr lang="en-US" altLang="en-US" smtClean="0">
                <a:latin typeface="Arial" charset="0"/>
              </a:rPr>
              <a:t>Part 2 deals with the hardware. It does not specify items like CPU, clockspeed or memory. </a:t>
            </a:r>
          </a:p>
          <a:p>
            <a:pPr defTabSz="904875"/>
            <a:r>
              <a:rPr lang="en-US" altLang="en-US" smtClean="0">
                <a:latin typeface="Arial" charset="0"/>
              </a:rPr>
              <a:t>It deals with the interface to the hardware.</a:t>
            </a:r>
          </a:p>
          <a:p>
            <a:pPr defTabSz="904875"/>
            <a:r>
              <a:rPr lang="en-US" altLang="en-US" smtClean="0">
                <a:latin typeface="Arial" charset="0"/>
              </a:rPr>
              <a:t>This includes the requirements and test procedures for the hardware, and electrical, mechanical and functional requirements, service, storage and transportation conditions, and test methods and procedures for verification of compliance.</a:t>
            </a:r>
          </a:p>
          <a:p>
            <a:pPr defTabSz="904875"/>
            <a:r>
              <a:rPr lang="en-US" altLang="en-US" smtClean="0">
                <a:latin typeface="Arial" charset="0"/>
              </a:rPr>
              <a:t>For instance it specifies for a digital input when this input should be seen as logical ‘1’ or logical ‘0’</a:t>
            </a:r>
          </a:p>
          <a:p>
            <a:pPr defTabSz="904875"/>
            <a:endParaRPr lang="en-US" altLang="en-US" smtClean="0">
              <a:latin typeface="Arial" charset="0"/>
            </a:endParaRPr>
          </a:p>
          <a:p>
            <a:pPr defTabSz="904875"/>
            <a:r>
              <a:rPr lang="en-US" altLang="en-US" smtClean="0">
                <a:latin typeface="Arial" charset="0"/>
              </a:rPr>
              <a:t>Part 3 deals with Programming Languages. </a:t>
            </a:r>
          </a:p>
          <a:p>
            <a:pPr defTabSz="904875"/>
            <a:r>
              <a:rPr lang="en-US" altLang="en-US" smtClean="0">
                <a:latin typeface="Arial" charset="0"/>
              </a:rPr>
              <a:t>These programming languages not only suit Programmable Controllers, but effectively every environment within industrial control and automation. We will get back to this part.</a:t>
            </a:r>
          </a:p>
          <a:p>
            <a:pPr defTabSz="904875"/>
            <a:endParaRPr lang="en-US" altLang="en-US" smtClean="0">
              <a:latin typeface="Arial" charset="0"/>
            </a:endParaRPr>
          </a:p>
          <a:p>
            <a:pPr defTabSz="904875"/>
            <a:r>
              <a:rPr lang="en-US" altLang="en-US" smtClean="0">
                <a:latin typeface="Arial" charset="0"/>
              </a:rPr>
              <a:t>Part 4 deals with user guidelines,</a:t>
            </a:r>
          </a:p>
          <a:p>
            <a:pPr defTabSz="904875"/>
            <a:r>
              <a:rPr lang="en-US" altLang="en-US" smtClean="0">
                <a:latin typeface="Arial" charset="0"/>
              </a:rPr>
              <a:t>Part 5 with communication to similar systems</a:t>
            </a:r>
          </a:p>
          <a:p>
            <a:pPr defTabSz="904875"/>
            <a:r>
              <a:rPr lang="en-US" altLang="en-US" smtClean="0">
                <a:latin typeface="Arial" charset="0"/>
              </a:rPr>
              <a:t>Part 7 deals with Fuzzy Logic</a:t>
            </a:r>
            <a:endParaRPr lang="nl-NL" altLang="en-US" smtClean="0">
              <a:latin typeface="Arial" charset="0"/>
            </a:endParaRPr>
          </a:p>
          <a:p>
            <a:pPr defTabSz="904875"/>
            <a:r>
              <a:rPr lang="nl-NL" altLang="en-US" smtClean="0">
                <a:latin typeface="Arial" charset="0"/>
              </a:rPr>
              <a:t>And Part 8 is the technical report</a:t>
            </a:r>
          </a:p>
          <a:p>
            <a:pPr defTabSz="904875"/>
            <a:r>
              <a:rPr lang="en-US" altLang="en-US" smtClean="0">
                <a:latin typeface="Arial" charset="0"/>
              </a:rPr>
              <a:t>(please note – part 6 does not exist. Originally started for communication towards sensors and actuators, it was withdrawn)</a:t>
            </a:r>
          </a:p>
          <a:p>
            <a:pPr defTabSz="904875"/>
            <a:endParaRPr lang="en-US" altLang="en-U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0890BE9D-CF72-4AB9-AFB2-8CA2D545BDD7}" type="slidenum">
              <a:rPr lang="en-US" sz="1000" i="1">
                <a:solidFill>
                  <a:srgbClr val="000000"/>
                </a:solidFill>
                <a:latin typeface="Times New Roman" pitchFamily="18" charset="0"/>
              </a:rPr>
              <a:pPr algn="r" defTabSz="762000" eaLnBrk="0" hangingPunct="0"/>
              <a:t>60</a:t>
            </a:fld>
            <a:endParaRPr lang="en-US" sz="1000" i="1">
              <a:solidFill>
                <a:srgbClr val="000000"/>
              </a:solidFill>
              <a:latin typeface="Times New Roman" pitchFamily="18" charset="0"/>
            </a:endParaRPr>
          </a:p>
        </p:txBody>
      </p:sp>
      <p:sp>
        <p:nvSpPr>
          <p:cNvPr id="266243" name="Rectangle 2"/>
          <p:cNvSpPr>
            <a:spLocks noGrp="1" noRot="1" noChangeAspect="1" noChangeArrowheads="1" noTextEdit="1"/>
          </p:cNvSpPr>
          <p:nvPr>
            <p:ph type="sldImg"/>
          </p:nvPr>
        </p:nvSpPr>
        <p:spPr>
          <a:xfrm>
            <a:off x="2749550" y="525463"/>
            <a:ext cx="3797300" cy="2628900"/>
          </a:xfrm>
          <a:ln/>
        </p:spPr>
      </p:sp>
      <p:sp>
        <p:nvSpPr>
          <p:cNvPr id="266244" name="Rectangle 3"/>
          <p:cNvSpPr>
            <a:spLocks noGrp="1" noChangeArrowheads="1"/>
          </p:cNvSpPr>
          <p:nvPr>
            <p:ph type="body" idx="1"/>
          </p:nvPr>
        </p:nvSpPr>
        <p:spPr>
          <a:xfrm>
            <a:off x="930275" y="3330575"/>
            <a:ext cx="7435850" cy="3154363"/>
          </a:xfrm>
          <a:noFill/>
        </p:spPr>
        <p:txBody>
          <a:bodyPr/>
          <a:lstStyle/>
          <a:p>
            <a:pPr marL="228600" indent="-228600">
              <a:buFontTx/>
              <a:buAutoNum type="arabicPeriod"/>
            </a:pPr>
            <a:r>
              <a:rPr lang="nl-NL" smtClean="0">
                <a:latin typeface="Arial" charset="0"/>
              </a:rPr>
              <a:t>developers are tempted to reuse only artifacts they created themselves and refuse using other artifacts (“the notinvented-here syndrome”)</a:t>
            </a:r>
          </a:p>
          <a:p>
            <a:pPr marL="228600" indent="-228600">
              <a:buFontTx/>
              <a:buAutoNum type="arabicPeriod"/>
            </a:pPr>
            <a:r>
              <a:rPr lang="nl-NL" smtClean="0">
                <a:latin typeface="Arial" charset="0"/>
              </a:rPr>
              <a:t>the quality of the result is not predictable and depends on the experience of the developer</a:t>
            </a:r>
          </a:p>
          <a:p>
            <a:pPr marL="228600" indent="-228600"/>
            <a:r>
              <a:rPr lang="nl-NL" smtClean="0">
                <a:latin typeface="Arial" charset="0"/>
              </a:rPr>
              <a:t>3. the reuse is discipline-specific, so that incompatibilities after tailoring the artifact are possible and difficult to detect.</a:t>
            </a:r>
          </a:p>
          <a:p>
            <a:pPr marL="228600" indent="-228600"/>
            <a:r>
              <a:rPr lang="nl-NL" smtClean="0">
                <a:latin typeface="Arial" charset="0"/>
              </a:rPr>
              <a:t>4. the reusable artifacts are mostly fine-grained and have to be modified on different positions, so that errors are probable and important reuse potential is wasted</a:t>
            </a:r>
          </a:p>
          <a:p>
            <a:pPr marL="228600" indent="-228600"/>
            <a:r>
              <a:rPr lang="nl-NL" smtClean="0">
                <a:latin typeface="Arial" charset="0"/>
              </a:rPr>
              <a:t>5. modifying artifacts in an unsystematically manner leads to variants of industrial automation systems, which are difficult to maintain and to manage. Moreover, with increasing number of projects, it becomes difficult to find and adapt artifacts for reuse in new systems</a:t>
            </a:r>
          </a:p>
          <a:p>
            <a:pPr marL="228600" indent="-228600"/>
            <a:endParaRPr lang="nl-NL"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xfrm>
            <a:off x="2884488" y="617538"/>
            <a:ext cx="3529012" cy="2443162"/>
          </a:xfrm>
          <a:ln/>
        </p:spPr>
      </p:sp>
      <p:sp>
        <p:nvSpPr>
          <p:cNvPr id="268291" name="Notes Placeholder 2"/>
          <p:cNvSpPr>
            <a:spLocks noGrp="1"/>
          </p:cNvSpPr>
          <p:nvPr>
            <p:ph type="body" idx="1"/>
          </p:nvPr>
        </p:nvSpPr>
        <p:spPr>
          <a:xfrm>
            <a:off x="1239838" y="3332163"/>
            <a:ext cx="6816725" cy="2951162"/>
          </a:xfrm>
          <a:noFill/>
        </p:spPr>
        <p:txBody>
          <a:bodyPr/>
          <a:lstStyle/>
          <a:p>
            <a:r>
              <a:rPr lang="en-US" smtClean="0">
                <a:latin typeface="Arial" charset="0"/>
              </a:rPr>
              <a:t>So what we need is a modern software development process.</a:t>
            </a:r>
          </a:p>
          <a:p>
            <a:r>
              <a:rPr lang="en-US" smtClean="0">
                <a:latin typeface="Arial" charset="0"/>
              </a:rPr>
              <a:t>Let us look at some of them.</a:t>
            </a:r>
          </a:p>
        </p:txBody>
      </p:sp>
      <p:sp>
        <p:nvSpPr>
          <p:cNvPr id="268292"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4814472-0945-4330-8BBD-644A253A0062}" type="slidenum">
              <a:rPr lang="en-US" sz="1000" i="1">
                <a:solidFill>
                  <a:schemeClr val="tx1"/>
                </a:solidFill>
                <a:latin typeface="Times New Roman" pitchFamily="18" charset="0"/>
              </a:rPr>
              <a:pPr algn="r" defTabSz="762000" eaLnBrk="0" hangingPunct="0"/>
              <a:t>61</a:t>
            </a:fld>
            <a:endParaRPr lang="en-US" sz="1000" i="1">
              <a:solidFill>
                <a:schemeClr val="tx1"/>
              </a:solidFill>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xfrm>
            <a:off x="2884488" y="617538"/>
            <a:ext cx="3529012" cy="2443162"/>
          </a:xfrm>
          <a:ln/>
        </p:spPr>
      </p:sp>
      <p:sp>
        <p:nvSpPr>
          <p:cNvPr id="270339" name="Notes Placeholder 2"/>
          <p:cNvSpPr>
            <a:spLocks noGrp="1"/>
          </p:cNvSpPr>
          <p:nvPr>
            <p:ph type="body" idx="1"/>
          </p:nvPr>
        </p:nvSpPr>
        <p:spPr>
          <a:xfrm>
            <a:off x="1239838" y="3332163"/>
            <a:ext cx="6816725" cy="2951162"/>
          </a:xfrm>
          <a:noFill/>
        </p:spPr>
        <p:txBody>
          <a:bodyPr/>
          <a:lstStyle/>
          <a:p>
            <a:r>
              <a:rPr lang="en-US" smtClean="0">
                <a:latin typeface="Arial" charset="0"/>
              </a:rPr>
              <a:t>Here are some basic characteristics listed, that every modern software process need to fulfill. </a:t>
            </a:r>
          </a:p>
        </p:txBody>
      </p:sp>
      <p:sp>
        <p:nvSpPr>
          <p:cNvPr id="270340"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EECFD0BF-9D05-4B24-93E6-F34DAD1D7F1B}" type="slidenum">
              <a:rPr lang="en-US" sz="1000" i="1">
                <a:solidFill>
                  <a:schemeClr val="tx1"/>
                </a:solidFill>
                <a:latin typeface="Times New Roman" pitchFamily="18" charset="0"/>
              </a:rPr>
              <a:pPr algn="r" defTabSz="762000" eaLnBrk="0" hangingPunct="0"/>
              <a:t>62</a:t>
            </a:fld>
            <a:endParaRPr lang="en-US" sz="1000" i="1">
              <a:solidFill>
                <a:schemeClr val="tx1"/>
              </a:solidFill>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4B261DF2-2EEB-4DB8-88A3-0E77D82193CE}" type="slidenum">
              <a:rPr lang="en-US" sz="1000" i="1">
                <a:solidFill>
                  <a:srgbClr val="000000"/>
                </a:solidFill>
                <a:latin typeface="Times New Roman" pitchFamily="18" charset="0"/>
              </a:rPr>
              <a:pPr algn="r" defTabSz="762000" eaLnBrk="0" hangingPunct="0"/>
              <a:t>63</a:t>
            </a:fld>
            <a:endParaRPr lang="en-US" sz="1000" i="1">
              <a:solidFill>
                <a:srgbClr val="000000"/>
              </a:solidFill>
              <a:latin typeface="Times New Roman" pitchFamily="18" charset="0"/>
            </a:endParaRPr>
          </a:p>
        </p:txBody>
      </p:sp>
      <p:sp>
        <p:nvSpPr>
          <p:cNvPr id="272387" name="Rectangle 2"/>
          <p:cNvSpPr>
            <a:spLocks noGrp="1" noRot="1" noChangeAspect="1" noChangeArrowheads="1" noTextEdit="1"/>
          </p:cNvSpPr>
          <p:nvPr>
            <p:ph type="sldImg"/>
          </p:nvPr>
        </p:nvSpPr>
        <p:spPr>
          <a:xfrm>
            <a:off x="2882900" y="619125"/>
            <a:ext cx="3529013" cy="2443163"/>
          </a:xfrm>
          <a:ln cap="flat"/>
        </p:spPr>
      </p:sp>
      <p:sp>
        <p:nvSpPr>
          <p:cNvPr id="272388" name="Rectangle 3"/>
          <p:cNvSpPr>
            <a:spLocks noGrp="1" noChangeArrowheads="1"/>
          </p:cNvSpPr>
          <p:nvPr>
            <p:ph type="body" idx="1"/>
          </p:nvPr>
        </p:nvSpPr>
        <p:spPr>
          <a:xfrm>
            <a:off x="1239838" y="3332163"/>
            <a:ext cx="6815137" cy="2951162"/>
          </a:xfrm>
          <a:noFill/>
        </p:spPr>
        <p:txBody>
          <a:bodyPr lIns="91725" tIns="45863" rIns="91725" bIns="45863"/>
          <a:lstStyle/>
          <a:p>
            <a:endParaRPr lang="en-US" smtClean="0">
              <a:latin typeface="Arial" charset="0"/>
            </a:endParaRPr>
          </a:p>
          <a:p>
            <a:r>
              <a:rPr lang="en-US" smtClean="0">
                <a:latin typeface="Arial" charset="0"/>
              </a:rPr>
              <a:t>Here is one example, called the waterfall model due to its flow.</a:t>
            </a:r>
            <a:endParaRPr lang="en-GB"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xfrm>
            <a:off x="2884488" y="617538"/>
            <a:ext cx="3529012" cy="2443162"/>
          </a:xfrm>
          <a:ln/>
        </p:spPr>
      </p:sp>
      <p:sp>
        <p:nvSpPr>
          <p:cNvPr id="274435" name="Notes Placeholder 2"/>
          <p:cNvSpPr>
            <a:spLocks noGrp="1"/>
          </p:cNvSpPr>
          <p:nvPr>
            <p:ph type="body" idx="1"/>
          </p:nvPr>
        </p:nvSpPr>
        <p:spPr>
          <a:xfrm>
            <a:off x="1239838" y="3332163"/>
            <a:ext cx="6816725" cy="2951162"/>
          </a:xfrm>
          <a:noFill/>
        </p:spPr>
        <p:txBody>
          <a:bodyPr/>
          <a:lstStyle/>
          <a:p>
            <a:r>
              <a:rPr lang="en-US" smtClean="0">
                <a:latin typeface="Arial" charset="0"/>
              </a:rPr>
              <a:t>Here is another model, called V-model.</a:t>
            </a:r>
          </a:p>
          <a:p>
            <a:r>
              <a:rPr lang="en-US" smtClean="0">
                <a:latin typeface="Arial" charset="0"/>
              </a:rPr>
              <a:t>In this model the different phases on the left side are directly couple to the testing phases on the right.</a:t>
            </a:r>
          </a:p>
          <a:p>
            <a:r>
              <a:rPr lang="en-US" smtClean="0">
                <a:latin typeface="Arial" charset="0"/>
              </a:rPr>
              <a:t>If we know what we want (User Requirement Specification) we can specify how we want to test that (Requirement testing)</a:t>
            </a:r>
          </a:p>
        </p:txBody>
      </p:sp>
      <p:sp>
        <p:nvSpPr>
          <p:cNvPr id="274436"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A3383F47-7D6B-4054-B587-653521481AF3}" type="slidenum">
              <a:rPr lang="en-US" sz="1000" i="1">
                <a:solidFill>
                  <a:schemeClr val="tx1"/>
                </a:solidFill>
                <a:latin typeface="Times New Roman" pitchFamily="18" charset="0"/>
              </a:rPr>
              <a:pPr algn="r" defTabSz="762000" eaLnBrk="0" hangingPunct="0"/>
              <a:t>64</a:t>
            </a:fld>
            <a:endParaRPr lang="en-US" sz="1000" i="1">
              <a:solidFill>
                <a:schemeClr val="tx1"/>
              </a:solidFill>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2884488" y="617538"/>
            <a:ext cx="3529012" cy="2443162"/>
          </a:xfrm>
          <a:ln/>
        </p:spPr>
      </p:sp>
      <p:sp>
        <p:nvSpPr>
          <p:cNvPr id="276483" name="Notes Placeholder 2"/>
          <p:cNvSpPr>
            <a:spLocks noGrp="1"/>
          </p:cNvSpPr>
          <p:nvPr>
            <p:ph type="body" idx="1"/>
          </p:nvPr>
        </p:nvSpPr>
        <p:spPr>
          <a:xfrm>
            <a:off x="1239838" y="3332163"/>
            <a:ext cx="6816725" cy="2951162"/>
          </a:xfrm>
          <a:noFill/>
        </p:spPr>
        <p:txBody>
          <a:bodyPr/>
          <a:lstStyle/>
          <a:p>
            <a:r>
              <a:rPr lang="en-US" smtClean="0">
                <a:latin typeface="Arial" charset="0"/>
              </a:rPr>
              <a:t>This is the so called X-model, which looks a little like a double V model.</a:t>
            </a:r>
          </a:p>
          <a:p>
            <a:r>
              <a:rPr lang="en-US" smtClean="0">
                <a:latin typeface="Arial" charset="0"/>
              </a:rPr>
              <a:t>Basically it is designed for creating re-usable components along the development process.</a:t>
            </a:r>
          </a:p>
        </p:txBody>
      </p:sp>
      <p:sp>
        <p:nvSpPr>
          <p:cNvPr id="276484"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AAD5FB5-802D-4D31-B104-B087CE38ABE7}" type="slidenum">
              <a:rPr lang="en-US" sz="1000" i="1">
                <a:solidFill>
                  <a:schemeClr val="tx1"/>
                </a:solidFill>
                <a:latin typeface="Times New Roman" pitchFamily="18" charset="0"/>
              </a:rPr>
              <a:pPr algn="r" defTabSz="762000" eaLnBrk="0" hangingPunct="0"/>
              <a:t>65</a:t>
            </a:fld>
            <a:endParaRPr lang="en-US" sz="1000" i="1">
              <a:solidFill>
                <a:schemeClr val="tx1"/>
              </a:solidFill>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xfrm>
            <a:off x="2884488" y="617538"/>
            <a:ext cx="3529012" cy="2443162"/>
          </a:xfrm>
          <a:ln/>
        </p:spPr>
      </p:sp>
      <p:sp>
        <p:nvSpPr>
          <p:cNvPr id="278531" name="Notes Placeholder 2"/>
          <p:cNvSpPr>
            <a:spLocks noGrp="1"/>
          </p:cNvSpPr>
          <p:nvPr>
            <p:ph type="body" idx="1"/>
          </p:nvPr>
        </p:nvSpPr>
        <p:spPr>
          <a:xfrm>
            <a:off x="1239838" y="3332163"/>
            <a:ext cx="6816725" cy="2951162"/>
          </a:xfrm>
          <a:noFill/>
        </p:spPr>
        <p:txBody>
          <a:bodyPr/>
          <a:lstStyle/>
          <a:p>
            <a:r>
              <a:rPr lang="en-US" smtClean="0">
                <a:latin typeface="Arial" charset="0"/>
              </a:rPr>
              <a:t>For that reason there are the phases for the application software on top, going from left to right</a:t>
            </a:r>
          </a:p>
        </p:txBody>
      </p:sp>
      <p:sp>
        <p:nvSpPr>
          <p:cNvPr id="278532"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BF0C5B63-AFFB-4270-BC26-B3D65E2D1E02}" type="slidenum">
              <a:rPr lang="en-US" sz="1000" i="1">
                <a:solidFill>
                  <a:schemeClr val="tx1"/>
                </a:solidFill>
                <a:latin typeface="Times New Roman" pitchFamily="18" charset="0"/>
              </a:rPr>
              <a:pPr algn="r" defTabSz="762000" eaLnBrk="0" hangingPunct="0"/>
              <a:t>66</a:t>
            </a:fld>
            <a:endParaRPr lang="en-US" sz="1000" i="1">
              <a:solidFill>
                <a:schemeClr val="tx1"/>
              </a:solidFill>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xfrm>
            <a:off x="2884488" y="617538"/>
            <a:ext cx="3529012" cy="2443162"/>
          </a:xfrm>
          <a:ln/>
        </p:spPr>
      </p:sp>
      <p:sp>
        <p:nvSpPr>
          <p:cNvPr id="280579" name="Notes Placeholder 2"/>
          <p:cNvSpPr>
            <a:spLocks noGrp="1"/>
          </p:cNvSpPr>
          <p:nvPr>
            <p:ph type="body" idx="1"/>
          </p:nvPr>
        </p:nvSpPr>
        <p:spPr>
          <a:xfrm>
            <a:off x="1239838" y="3332163"/>
            <a:ext cx="6816725" cy="2951162"/>
          </a:xfrm>
          <a:noFill/>
        </p:spPr>
        <p:txBody>
          <a:bodyPr/>
          <a:lstStyle/>
          <a:p>
            <a:r>
              <a:rPr lang="en-US" smtClean="0">
                <a:latin typeface="Arial" charset="0"/>
              </a:rPr>
              <a:t>And the specification of the reusable components on the lower part, going from right to left, but also supporting the existing projects with those components that are already there or defined along the process.</a:t>
            </a:r>
          </a:p>
        </p:txBody>
      </p:sp>
      <p:sp>
        <p:nvSpPr>
          <p:cNvPr id="280580"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6707D9A3-3DF1-42F0-9D31-EADFA3C7B1AD}" type="slidenum">
              <a:rPr lang="en-US" sz="1000" i="1">
                <a:solidFill>
                  <a:schemeClr val="tx1"/>
                </a:solidFill>
                <a:latin typeface="Times New Roman" pitchFamily="18" charset="0"/>
              </a:rPr>
              <a:pPr algn="r" defTabSz="762000" eaLnBrk="0" hangingPunct="0"/>
              <a:t>67</a:t>
            </a:fld>
            <a:endParaRPr lang="en-US" sz="1000" i="1">
              <a:solidFill>
                <a:schemeClr val="tx1"/>
              </a:solidFill>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2884488" y="617538"/>
            <a:ext cx="3529012" cy="2443162"/>
          </a:xfrm>
          <a:ln/>
        </p:spPr>
      </p:sp>
      <p:sp>
        <p:nvSpPr>
          <p:cNvPr id="282627" name="Notes Placeholder 2"/>
          <p:cNvSpPr>
            <a:spLocks noGrp="1"/>
          </p:cNvSpPr>
          <p:nvPr>
            <p:ph type="body" idx="1"/>
          </p:nvPr>
        </p:nvSpPr>
        <p:spPr>
          <a:xfrm>
            <a:off x="1239838" y="3332163"/>
            <a:ext cx="6816725" cy="2951162"/>
          </a:xfrm>
          <a:noFill/>
        </p:spPr>
        <p:txBody>
          <a:bodyPr/>
          <a:lstStyle/>
          <a:p>
            <a:r>
              <a:rPr lang="en-US" smtClean="0">
                <a:latin typeface="Arial" charset="0"/>
              </a:rPr>
              <a:t>Also there are some generic requirements on engineering tools that are used in a multi user environment. See slide</a:t>
            </a:r>
          </a:p>
        </p:txBody>
      </p:sp>
      <p:sp>
        <p:nvSpPr>
          <p:cNvPr id="282628"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40D7CA8D-5744-4706-AD16-56B5E7DDD6E0}" type="slidenum">
              <a:rPr lang="en-US" sz="1000" i="1">
                <a:solidFill>
                  <a:schemeClr val="tx1"/>
                </a:solidFill>
                <a:latin typeface="Times New Roman" pitchFamily="18" charset="0"/>
              </a:rPr>
              <a:pPr algn="r" defTabSz="762000" eaLnBrk="0" hangingPunct="0"/>
              <a:t>68</a:t>
            </a:fld>
            <a:endParaRPr lang="en-US" sz="1000" i="1">
              <a:solidFill>
                <a:schemeClr val="tx1"/>
              </a:solidFill>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xfrm>
            <a:off x="2884488" y="617538"/>
            <a:ext cx="3529012" cy="2443162"/>
          </a:xfrm>
          <a:ln/>
        </p:spPr>
      </p:sp>
      <p:sp>
        <p:nvSpPr>
          <p:cNvPr id="284675" name="Notes Placeholder 2"/>
          <p:cNvSpPr>
            <a:spLocks noGrp="1"/>
          </p:cNvSpPr>
          <p:nvPr>
            <p:ph type="body" idx="1"/>
          </p:nvPr>
        </p:nvSpPr>
        <p:spPr>
          <a:xfrm>
            <a:off x="1239838" y="3332163"/>
            <a:ext cx="6816725" cy="2951162"/>
          </a:xfrm>
          <a:noFill/>
        </p:spPr>
        <p:txBody>
          <a:bodyPr/>
          <a:lstStyle/>
          <a:p>
            <a:r>
              <a:rPr lang="en-US" smtClean="0">
                <a:latin typeface="Arial" charset="0"/>
              </a:rPr>
              <a:t>Through decomposition we want to create smaller reusable components with which we can create an application program similar to a jigsaw puzzle: combining the pieces together in the right way. Although one must say that some additional programming, as glue, is often needed in the application.</a:t>
            </a:r>
          </a:p>
        </p:txBody>
      </p:sp>
      <p:sp>
        <p:nvSpPr>
          <p:cNvPr id="284676"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79811A16-0FE9-4B7B-9CCD-1940EA12FE8C}" type="slidenum">
              <a:rPr lang="en-US" sz="1000" i="1">
                <a:solidFill>
                  <a:schemeClr val="tx1"/>
                </a:solidFill>
                <a:latin typeface="Times New Roman" pitchFamily="18" charset="0"/>
              </a:rPr>
              <a:pPr algn="r" defTabSz="762000" eaLnBrk="0" hangingPunct="0"/>
              <a:t>69</a:t>
            </a:fld>
            <a:endParaRPr lang="en-US" sz="1000" i="1">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44D25D17-CAA0-4434-A8A7-02A231248719}" type="slidenum">
              <a:rPr lang="en-US" altLang="en-US" sz="1000" i="1">
                <a:solidFill>
                  <a:schemeClr val="tx1"/>
                </a:solidFill>
                <a:latin typeface="Times New Roman" pitchFamily="18" charset="0"/>
              </a:rPr>
              <a:pPr algn="r" defTabSz="762000" eaLnBrk="0" hangingPunct="0"/>
              <a:t>7</a:t>
            </a:fld>
            <a:endParaRPr lang="en-US" altLang="en-US" sz="1000" i="1">
              <a:solidFill>
                <a:schemeClr val="tx1"/>
              </a:solidFill>
              <a:latin typeface="Times New Roman" pitchFamily="18" charset="0"/>
            </a:endParaRPr>
          </a:p>
        </p:txBody>
      </p:sp>
      <p:sp>
        <p:nvSpPr>
          <p:cNvPr id="157699" name="Rectangle 2"/>
          <p:cNvSpPr>
            <a:spLocks noGrp="1" noRot="1" noChangeAspect="1" noChangeArrowheads="1" noTextEdit="1"/>
          </p:cNvSpPr>
          <p:nvPr>
            <p:ph type="sldImg"/>
          </p:nvPr>
        </p:nvSpPr>
        <p:spPr>
          <a:xfrm>
            <a:off x="2882900" y="619125"/>
            <a:ext cx="3530600" cy="2443163"/>
          </a:xfrm>
          <a:ln/>
        </p:spPr>
      </p:sp>
      <p:sp>
        <p:nvSpPr>
          <p:cNvPr id="157700"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There is much confusion on the re-numbering of the IEC standards.</a:t>
            </a:r>
          </a:p>
          <a:p>
            <a:r>
              <a:rPr lang="en-US" altLang="en-US" smtClean="0">
                <a:latin typeface="Arial" charset="0"/>
              </a:rPr>
              <a:t>The change from IEC 1131 to IEC 61131-3 is an international harmonization of all the IEC standards and the localized versions (meaning, the translation into the different languages)</a:t>
            </a:r>
          </a:p>
          <a:p>
            <a:r>
              <a:rPr lang="en-US" altLang="en-US" smtClean="0">
                <a:latin typeface="Arial" charset="0"/>
              </a:rPr>
              <a:t>There is no change in the content.</a:t>
            </a:r>
          </a:p>
          <a:p>
            <a:endParaRPr lang="en-US" alt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xfrm>
            <a:off x="2884488" y="617538"/>
            <a:ext cx="3529012" cy="2443162"/>
          </a:xfrm>
          <a:ln/>
        </p:spPr>
      </p:sp>
      <p:sp>
        <p:nvSpPr>
          <p:cNvPr id="286723" name="Notes Placeholder 2"/>
          <p:cNvSpPr>
            <a:spLocks noGrp="1"/>
          </p:cNvSpPr>
          <p:nvPr>
            <p:ph type="body" idx="1"/>
          </p:nvPr>
        </p:nvSpPr>
        <p:spPr>
          <a:xfrm>
            <a:off x="1239838" y="3332163"/>
            <a:ext cx="6816725" cy="2951162"/>
          </a:xfrm>
          <a:noFill/>
        </p:spPr>
        <p:txBody>
          <a:bodyPr/>
          <a:lstStyle/>
          <a:p>
            <a:r>
              <a:rPr lang="en-US" smtClean="0">
                <a:latin typeface="Arial" charset="0"/>
              </a:rPr>
              <a:t>As parallel to decomposition look to an automobile. A car has a motor, which will have a cylinderhead, which contains a crankshaft (as long as it is not an electrical motor). </a:t>
            </a:r>
          </a:p>
        </p:txBody>
      </p:sp>
      <p:sp>
        <p:nvSpPr>
          <p:cNvPr id="286724"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DB9B8E3B-C971-4DEA-BF35-6793AA4AF00B}" type="slidenum">
              <a:rPr lang="en-US" sz="1000" i="1">
                <a:solidFill>
                  <a:schemeClr val="tx1"/>
                </a:solidFill>
                <a:latin typeface="Times New Roman" pitchFamily="18" charset="0"/>
              </a:rPr>
              <a:pPr algn="r" defTabSz="762000" eaLnBrk="0" hangingPunct="0"/>
              <a:t>70</a:t>
            </a:fld>
            <a:endParaRPr lang="en-US" sz="1000" i="1">
              <a:solidFill>
                <a:schemeClr val="tx1"/>
              </a:solidFill>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xfrm>
            <a:off x="2884488" y="617538"/>
            <a:ext cx="3529012" cy="2443162"/>
          </a:xfrm>
          <a:ln/>
        </p:spPr>
      </p:sp>
      <p:sp>
        <p:nvSpPr>
          <p:cNvPr id="288771" name="Notes Placeholder 2"/>
          <p:cNvSpPr>
            <a:spLocks noGrp="1"/>
          </p:cNvSpPr>
          <p:nvPr>
            <p:ph type="body" idx="1"/>
          </p:nvPr>
        </p:nvSpPr>
        <p:spPr>
          <a:xfrm>
            <a:off x="1239838" y="3332163"/>
            <a:ext cx="6816725" cy="2951162"/>
          </a:xfrm>
          <a:noFill/>
        </p:spPr>
        <p:txBody>
          <a:bodyPr/>
          <a:lstStyle/>
          <a:p>
            <a:r>
              <a:rPr lang="en-US" smtClean="0">
                <a:latin typeface="Arial" charset="0"/>
              </a:rPr>
              <a:t>The inverse is true to – one can assemble a car via the different standardized components.</a:t>
            </a:r>
          </a:p>
          <a:p>
            <a:endParaRPr lang="en-US" smtClean="0">
              <a:latin typeface="Arial" charset="0"/>
            </a:endParaRPr>
          </a:p>
        </p:txBody>
      </p:sp>
      <p:sp>
        <p:nvSpPr>
          <p:cNvPr id="288772"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25D2DA75-3B3B-4C8F-93A6-49B950DB2F05}" type="slidenum">
              <a:rPr lang="en-US" sz="1000" i="1">
                <a:solidFill>
                  <a:schemeClr val="tx1"/>
                </a:solidFill>
                <a:latin typeface="Times New Roman" pitchFamily="18" charset="0"/>
              </a:rPr>
              <a:pPr algn="r" defTabSz="762000" eaLnBrk="0" hangingPunct="0"/>
              <a:t>71</a:t>
            </a:fld>
            <a:endParaRPr lang="en-US" sz="1000" i="1">
              <a:solidFill>
                <a:schemeClr val="tx1"/>
              </a:solidFill>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xfrm>
            <a:off x="2884488" y="617538"/>
            <a:ext cx="3529012" cy="2443162"/>
          </a:xfrm>
          <a:ln/>
        </p:spPr>
      </p:sp>
      <p:sp>
        <p:nvSpPr>
          <p:cNvPr id="290819" name="Notes Placeholder 2"/>
          <p:cNvSpPr>
            <a:spLocks noGrp="1"/>
          </p:cNvSpPr>
          <p:nvPr>
            <p:ph type="body" idx="1"/>
          </p:nvPr>
        </p:nvSpPr>
        <p:spPr>
          <a:xfrm>
            <a:off x="1239838" y="3332163"/>
            <a:ext cx="6816725" cy="2951162"/>
          </a:xfrm>
          <a:noFill/>
        </p:spPr>
        <p:txBody>
          <a:bodyPr/>
          <a:lstStyle/>
          <a:p>
            <a:r>
              <a:rPr lang="en-US" smtClean="0">
                <a:latin typeface="Arial" charset="0"/>
              </a:rPr>
              <a:t>This decomposition can also provide different levels of abstraction, which provide different ways to look at the ‘ problem’ . It starts with top down, and then solving the jigsaw puzzle is the other way around: bottom up. Ending in the application program.</a:t>
            </a:r>
          </a:p>
        </p:txBody>
      </p:sp>
      <p:sp>
        <p:nvSpPr>
          <p:cNvPr id="290820"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C7F05503-2561-4C5C-BFC9-5209CFADE2E9}" type="slidenum">
              <a:rPr lang="en-US" sz="1000" i="1">
                <a:solidFill>
                  <a:schemeClr val="tx1"/>
                </a:solidFill>
                <a:latin typeface="Times New Roman" pitchFamily="18" charset="0"/>
              </a:rPr>
              <a:pPr algn="r" defTabSz="762000" eaLnBrk="0" hangingPunct="0"/>
              <a:t>72</a:t>
            </a:fld>
            <a:endParaRPr lang="en-US" sz="1000" i="1">
              <a:solidFill>
                <a:schemeClr val="tx1"/>
              </a:solidFill>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AD012455-3B4A-4103-827E-7561B44D29A2}" type="slidenum">
              <a:rPr lang="en-US" altLang="en-US" sz="1000" i="1">
                <a:solidFill>
                  <a:schemeClr val="tx1"/>
                </a:solidFill>
                <a:latin typeface="Times New Roman" pitchFamily="18" charset="0"/>
              </a:rPr>
              <a:pPr algn="r" defTabSz="762000" eaLnBrk="0" hangingPunct="0"/>
              <a:t>74</a:t>
            </a:fld>
            <a:endParaRPr lang="en-US" altLang="en-US" sz="1000" i="1">
              <a:solidFill>
                <a:schemeClr val="tx1"/>
              </a:solidFill>
              <a:latin typeface="Times New Roman" pitchFamily="18" charset="0"/>
            </a:endParaRPr>
          </a:p>
        </p:txBody>
      </p:sp>
      <p:sp>
        <p:nvSpPr>
          <p:cNvPr id="293891" name="Rectangle 2"/>
          <p:cNvSpPr>
            <a:spLocks noGrp="1" noRot="1" noChangeAspect="1" noChangeArrowheads="1" noTextEdit="1"/>
          </p:cNvSpPr>
          <p:nvPr>
            <p:ph type="sldImg"/>
          </p:nvPr>
        </p:nvSpPr>
        <p:spPr>
          <a:xfrm>
            <a:off x="2881313" y="617538"/>
            <a:ext cx="3530600" cy="2444750"/>
          </a:xfrm>
          <a:ln cap="flat"/>
        </p:spPr>
      </p:sp>
      <p:sp>
        <p:nvSpPr>
          <p:cNvPr id="293892"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Now, how would we do something like that in IEC 61131-3?</a:t>
            </a:r>
          </a:p>
          <a:p>
            <a:r>
              <a:rPr lang="en-US" altLang="en-US" smtClean="0">
                <a:latin typeface="Arial" charset="0"/>
              </a:rPr>
              <a:t>What follows now is a short and simplified example.</a:t>
            </a:r>
          </a:p>
          <a:p>
            <a:r>
              <a:rPr lang="en-US" altLang="en-US" smtClean="0">
                <a:latin typeface="Arial" charset="0"/>
              </a:rPr>
              <a:t>This example will show 7 steps to success</a:t>
            </a:r>
            <a:endParaRPr lang="en-GB" altLang="en-US"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0E013EB-58E6-4142-A70E-3700BF02E6EE}" type="slidenum">
              <a:rPr lang="en-US" altLang="en-US" sz="1000" i="1">
                <a:solidFill>
                  <a:schemeClr val="tx1"/>
                </a:solidFill>
                <a:latin typeface="Times New Roman" pitchFamily="18" charset="0"/>
              </a:rPr>
              <a:pPr algn="r" defTabSz="762000" eaLnBrk="0" hangingPunct="0"/>
              <a:t>75</a:t>
            </a:fld>
            <a:endParaRPr lang="en-US" altLang="en-US" sz="1000" i="1">
              <a:solidFill>
                <a:schemeClr val="tx1"/>
              </a:solidFill>
              <a:latin typeface="Times New Roman" pitchFamily="18" charset="0"/>
            </a:endParaRPr>
          </a:p>
        </p:txBody>
      </p:sp>
      <p:sp>
        <p:nvSpPr>
          <p:cNvPr id="295939" name="Rectangle 2"/>
          <p:cNvSpPr>
            <a:spLocks noGrp="1" noRot="1" noChangeAspect="1" noChangeArrowheads="1" noTextEdit="1"/>
          </p:cNvSpPr>
          <p:nvPr>
            <p:ph type="sldImg"/>
          </p:nvPr>
        </p:nvSpPr>
        <p:spPr>
          <a:xfrm>
            <a:off x="2882900" y="619125"/>
            <a:ext cx="3530600" cy="2443163"/>
          </a:xfrm>
          <a:ln cap="flat"/>
        </p:spPr>
      </p:sp>
      <p:sp>
        <p:nvSpPr>
          <p:cNvPr id="295940"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The whole process is drawn here.</a:t>
            </a:r>
          </a:p>
          <a:p>
            <a:endParaRPr lang="en-US" altLang="en-US" smtClean="0">
              <a:latin typeface="Arial" charset="0"/>
            </a:endParaRPr>
          </a:p>
          <a:p>
            <a:r>
              <a:rPr lang="en-US" altLang="en-US" smtClean="0">
                <a:latin typeface="Arial" charset="0"/>
              </a:rPr>
              <a:t>There is a large vessel, which can be filled (Feed Valve)</a:t>
            </a:r>
          </a:p>
          <a:p>
            <a:r>
              <a:rPr lang="en-US" altLang="en-US" smtClean="0">
                <a:latin typeface="Arial" charset="0"/>
              </a:rPr>
              <a:t>with the liquid, can be heated with the heater band (cooling</a:t>
            </a:r>
          </a:p>
          <a:p>
            <a:r>
              <a:rPr lang="en-US" altLang="en-US" smtClean="0">
                <a:latin typeface="Arial" charset="0"/>
              </a:rPr>
              <a:t>via convection), which can be stirred via the motor,</a:t>
            </a:r>
          </a:p>
          <a:p>
            <a:r>
              <a:rPr lang="en-US" altLang="en-US" smtClean="0">
                <a:latin typeface="Arial" charset="0"/>
              </a:rPr>
              <a:t>and where acid and alkali fluid can be added into.</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6B3DFD27-7E40-4561-8750-97D947B077EA}" type="slidenum">
              <a:rPr lang="en-US" altLang="en-US" sz="1000" i="1">
                <a:solidFill>
                  <a:schemeClr val="tx1"/>
                </a:solidFill>
                <a:latin typeface="Times New Roman" pitchFamily="18" charset="0"/>
              </a:rPr>
              <a:pPr algn="r" defTabSz="762000" eaLnBrk="0" hangingPunct="0"/>
              <a:t>76</a:t>
            </a:fld>
            <a:endParaRPr lang="en-US" altLang="en-US" sz="1000" i="1">
              <a:solidFill>
                <a:schemeClr val="tx1"/>
              </a:solidFill>
              <a:latin typeface="Times New Roman" pitchFamily="18" charset="0"/>
            </a:endParaRPr>
          </a:p>
        </p:txBody>
      </p:sp>
      <p:sp>
        <p:nvSpPr>
          <p:cNvPr id="297987" name="Rectangle 2"/>
          <p:cNvSpPr>
            <a:spLocks noGrp="1" noRot="1" noChangeAspect="1" noChangeArrowheads="1" noTextEdit="1"/>
          </p:cNvSpPr>
          <p:nvPr>
            <p:ph type="sldImg"/>
          </p:nvPr>
        </p:nvSpPr>
        <p:spPr>
          <a:xfrm>
            <a:off x="2882900" y="619125"/>
            <a:ext cx="3530600" cy="2443163"/>
          </a:xfrm>
          <a:solidFill>
            <a:srgbClr val="FFFFFF"/>
          </a:solidFill>
          <a:ln/>
        </p:spPr>
      </p:sp>
      <p:sp>
        <p:nvSpPr>
          <p:cNvPr id="297988" name="Rectangle 3"/>
          <p:cNvSpPr>
            <a:spLocks noGrp="1" noChangeArrowheads="1"/>
          </p:cNvSpPr>
          <p:nvPr>
            <p:ph type="body" idx="1"/>
          </p:nvPr>
        </p:nvSpPr>
        <p:spPr>
          <a:xfrm>
            <a:off x="1239838" y="3332163"/>
            <a:ext cx="6816725" cy="2951162"/>
          </a:xfrm>
          <a:solidFill>
            <a:srgbClr val="FFFFFF"/>
          </a:solidFill>
          <a:ln>
            <a:solidFill>
              <a:srgbClr val="000000"/>
            </a:solidFill>
            <a:miter lim="800000"/>
            <a:headEnd/>
            <a:tailEnd/>
          </a:ln>
        </p:spPr>
        <p:txBody>
          <a:bodyPr/>
          <a:lstStyle/>
          <a:p>
            <a:r>
              <a:rPr lang="en-US" altLang="en-US" smtClean="0">
                <a:latin typeface="Arial" charset="0"/>
              </a:rPr>
              <a:t>Now, how do we create a program to control this process…..</a:t>
            </a:r>
            <a:endParaRPr lang="en-GB" altLang="en-US"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150ECB2E-E562-4EAF-BD68-F2BA319E1EFE}" type="slidenum">
              <a:rPr lang="en-US" altLang="en-US" sz="1000" i="1">
                <a:solidFill>
                  <a:schemeClr val="tx1"/>
                </a:solidFill>
                <a:latin typeface="Times New Roman" pitchFamily="18" charset="0"/>
              </a:rPr>
              <a:pPr algn="r" defTabSz="762000" eaLnBrk="0" hangingPunct="0"/>
              <a:t>77</a:t>
            </a:fld>
            <a:endParaRPr lang="en-US" altLang="en-US" sz="1000" i="1">
              <a:solidFill>
                <a:schemeClr val="tx1"/>
              </a:solidFill>
              <a:latin typeface="Times New Roman" pitchFamily="18" charset="0"/>
            </a:endParaRPr>
          </a:p>
        </p:txBody>
      </p:sp>
      <p:sp>
        <p:nvSpPr>
          <p:cNvPr id="300035" name="Rectangle 2"/>
          <p:cNvSpPr>
            <a:spLocks noGrp="1" noRot="1" noChangeAspect="1" noChangeArrowheads="1" noTextEdit="1"/>
          </p:cNvSpPr>
          <p:nvPr>
            <p:ph type="sldImg"/>
          </p:nvPr>
        </p:nvSpPr>
        <p:spPr>
          <a:xfrm>
            <a:off x="2881313" y="617538"/>
            <a:ext cx="3530600" cy="2444750"/>
          </a:xfrm>
          <a:ln cap="flat"/>
        </p:spPr>
      </p:sp>
      <p:sp>
        <p:nvSpPr>
          <p:cNvPr id="300036" name="Rectangle 3"/>
          <p:cNvSpPr>
            <a:spLocks noGrp="1" noChangeArrowheads="1"/>
          </p:cNvSpPr>
          <p:nvPr>
            <p:ph type="body" idx="1"/>
          </p:nvPr>
        </p:nvSpPr>
        <p:spPr>
          <a:xfrm>
            <a:off x="1239838" y="3332163"/>
            <a:ext cx="6815137" cy="2951162"/>
          </a:xfrm>
          <a:noFill/>
        </p:spPr>
        <p:txBody>
          <a:bodyPr lIns="91725" tIns="45863" rIns="91725" bIns="45863"/>
          <a:lstStyle/>
          <a:p>
            <a:r>
              <a:rPr lang="en-GB" altLang="en-US" smtClean="0">
                <a:latin typeface="Arial" charset="0"/>
              </a:rPr>
              <a:t>Step 1 – see slide</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C559B714-3B4B-4139-A7F1-C02F9FF12402}" type="slidenum">
              <a:rPr lang="en-US" altLang="en-US" sz="1000" i="1">
                <a:solidFill>
                  <a:schemeClr val="tx1"/>
                </a:solidFill>
                <a:latin typeface="Times New Roman" pitchFamily="18" charset="0"/>
              </a:rPr>
              <a:pPr algn="r" defTabSz="762000" eaLnBrk="0" hangingPunct="0"/>
              <a:t>78</a:t>
            </a:fld>
            <a:endParaRPr lang="en-US" altLang="en-US" sz="1000" i="1">
              <a:solidFill>
                <a:schemeClr val="tx1"/>
              </a:solidFill>
              <a:latin typeface="Times New Roman" pitchFamily="18" charset="0"/>
            </a:endParaRPr>
          </a:p>
        </p:txBody>
      </p:sp>
      <p:sp>
        <p:nvSpPr>
          <p:cNvPr id="302083" name="Rectangle 2"/>
          <p:cNvSpPr>
            <a:spLocks noGrp="1" noRot="1" noChangeAspect="1" noChangeArrowheads="1" noTextEdit="1"/>
          </p:cNvSpPr>
          <p:nvPr>
            <p:ph type="sldImg"/>
          </p:nvPr>
        </p:nvSpPr>
        <p:spPr>
          <a:xfrm>
            <a:off x="2881313" y="617538"/>
            <a:ext cx="3530600" cy="2444750"/>
          </a:xfrm>
          <a:ln cap="flat"/>
        </p:spPr>
      </p:sp>
      <p:sp>
        <p:nvSpPr>
          <p:cNvPr id="302084"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See slide</a:t>
            </a:r>
            <a:endParaRPr lang="en-GB" altLang="en-US"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267CFE4-F1AC-4066-8473-F53D898056C1}" type="slidenum">
              <a:rPr lang="en-US" altLang="en-US" sz="1000" i="1">
                <a:solidFill>
                  <a:schemeClr val="tx1"/>
                </a:solidFill>
                <a:latin typeface="Times New Roman" pitchFamily="18" charset="0"/>
              </a:rPr>
              <a:pPr algn="r" defTabSz="762000" eaLnBrk="0" hangingPunct="0"/>
              <a:t>79</a:t>
            </a:fld>
            <a:endParaRPr lang="en-US" altLang="en-US" sz="1000" i="1">
              <a:solidFill>
                <a:schemeClr val="tx1"/>
              </a:solidFill>
              <a:latin typeface="Times New Roman" pitchFamily="18" charset="0"/>
            </a:endParaRPr>
          </a:p>
        </p:txBody>
      </p:sp>
      <p:sp>
        <p:nvSpPr>
          <p:cNvPr id="304131" name="Rectangle 2"/>
          <p:cNvSpPr>
            <a:spLocks noGrp="1" noRot="1" noChangeAspect="1" noChangeArrowheads="1" noTextEdit="1"/>
          </p:cNvSpPr>
          <p:nvPr>
            <p:ph type="sldImg"/>
          </p:nvPr>
        </p:nvSpPr>
        <p:spPr>
          <a:xfrm>
            <a:off x="2881313" y="617538"/>
            <a:ext cx="3530600" cy="2444750"/>
          </a:xfrm>
          <a:ln cap="flat"/>
        </p:spPr>
      </p:sp>
      <p:sp>
        <p:nvSpPr>
          <p:cNvPr id="304132" name="Rectangle 3"/>
          <p:cNvSpPr>
            <a:spLocks noGrp="1" noChangeArrowheads="1"/>
          </p:cNvSpPr>
          <p:nvPr>
            <p:ph type="body" idx="1"/>
          </p:nvPr>
        </p:nvSpPr>
        <p:spPr>
          <a:xfrm>
            <a:off x="1239838" y="3332163"/>
            <a:ext cx="6815137" cy="2951162"/>
          </a:xfrm>
          <a:noFill/>
        </p:spPr>
        <p:txBody>
          <a:bodyPr lIns="91725" tIns="45863" rIns="91725" bIns="45863"/>
          <a:lstStyle/>
          <a:p>
            <a:pPr algn="ctr"/>
            <a:r>
              <a:rPr lang="en-US" altLang="en-US" smtClean="0">
                <a:latin typeface="Arial" charset="0"/>
              </a:rPr>
              <a:t>Step 3: </a:t>
            </a:r>
          </a:p>
          <a:p>
            <a:pPr algn="ctr"/>
            <a:r>
              <a:rPr lang="en-US" altLang="en-US" smtClean="0">
                <a:latin typeface="Arial" charset="0"/>
              </a:rPr>
              <a:t>Definition of all Operator interactions, overrides and  supervisory data</a:t>
            </a:r>
          </a:p>
          <a:p>
            <a:endParaRPr lang="en-US" altLang="en-US" smtClean="0">
              <a:latin typeface="Arial" charset="0"/>
            </a:endParaRPr>
          </a:p>
          <a:p>
            <a:r>
              <a:rPr lang="en-US" altLang="en-US" smtClean="0">
                <a:latin typeface="Arial" charset="0"/>
              </a:rPr>
              <a:t>For the operator we define:</a:t>
            </a:r>
          </a:p>
          <a:p>
            <a:r>
              <a:rPr lang="en-US" altLang="en-US" smtClean="0">
                <a:latin typeface="Arial" charset="0"/>
              </a:rPr>
              <a:t>…a ‘Start’ button</a:t>
            </a:r>
          </a:p>
          <a:p>
            <a:r>
              <a:rPr lang="en-US" altLang="en-US" smtClean="0">
                <a:latin typeface="Arial" charset="0"/>
              </a:rPr>
              <a:t>…a ‘Stop’ button</a:t>
            </a:r>
          </a:p>
          <a:p>
            <a:r>
              <a:rPr lang="en-US" altLang="en-US" smtClean="0">
                <a:latin typeface="Arial" charset="0"/>
              </a:rPr>
              <a:t>…a ‘Duration’ input</a:t>
            </a:r>
          </a:p>
          <a:p>
            <a:endParaRPr lang="en-US" altLang="en-US" smtClean="0">
              <a:latin typeface="Arial" charset="0"/>
            </a:endParaRPr>
          </a:p>
          <a:p>
            <a:r>
              <a:rPr lang="en-US" altLang="en-US" smtClean="0">
                <a:latin typeface="Arial" charset="0"/>
              </a:rPr>
              <a:t>And with this we have defined all the external interactions</a:t>
            </a:r>
            <a:endParaRPr lang="en-GB" altLang="en-US"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8A282A59-5595-4E8C-AE75-D138639E2EC3}" type="slidenum">
              <a:rPr lang="en-US" altLang="en-US" sz="1000" i="1">
                <a:solidFill>
                  <a:schemeClr val="tx1"/>
                </a:solidFill>
                <a:latin typeface="Times New Roman" pitchFamily="18" charset="0"/>
              </a:rPr>
              <a:pPr algn="r" defTabSz="762000" eaLnBrk="0" hangingPunct="0"/>
              <a:t>80</a:t>
            </a:fld>
            <a:endParaRPr lang="en-US" altLang="en-US" sz="1000" i="1">
              <a:solidFill>
                <a:schemeClr val="tx1"/>
              </a:solidFill>
              <a:latin typeface="Times New Roman" pitchFamily="18" charset="0"/>
            </a:endParaRPr>
          </a:p>
        </p:txBody>
      </p:sp>
      <p:sp>
        <p:nvSpPr>
          <p:cNvPr id="306179" name="Rectangle 2"/>
          <p:cNvSpPr>
            <a:spLocks noGrp="1" noRot="1" noChangeAspect="1" noChangeArrowheads="1" noTextEdit="1"/>
          </p:cNvSpPr>
          <p:nvPr>
            <p:ph type="sldImg"/>
          </p:nvPr>
        </p:nvSpPr>
        <p:spPr>
          <a:xfrm>
            <a:off x="2881313" y="617538"/>
            <a:ext cx="3530600" cy="2444750"/>
          </a:xfrm>
          <a:ln cap="flat"/>
        </p:spPr>
      </p:sp>
      <p:sp>
        <p:nvSpPr>
          <p:cNvPr id="306180"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In Step 4 we make a brake down from the top in logical partitions (meaning logical functional units) </a:t>
            </a:r>
            <a:endParaRPr lang="en-GB"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AA8BFAC9-FBF1-44DC-8B4C-1710F75C3649}" type="slidenum">
              <a:rPr lang="en-US" altLang="en-US" sz="1000" i="1">
                <a:solidFill>
                  <a:schemeClr val="tx1"/>
                </a:solidFill>
                <a:latin typeface="Times New Roman" pitchFamily="18" charset="0"/>
              </a:rPr>
              <a:pPr algn="r" defTabSz="762000" eaLnBrk="0" hangingPunct="0"/>
              <a:t>8</a:t>
            </a:fld>
            <a:endParaRPr lang="en-US" altLang="en-US" sz="1000" i="1">
              <a:solidFill>
                <a:schemeClr val="tx1"/>
              </a:solidFill>
              <a:latin typeface="Times New Roman" pitchFamily="18" charset="0"/>
            </a:endParaRPr>
          </a:p>
        </p:txBody>
      </p:sp>
      <p:sp>
        <p:nvSpPr>
          <p:cNvPr id="159747" name="Rectangle 2"/>
          <p:cNvSpPr>
            <a:spLocks noGrp="1" noRot="1" noChangeAspect="1" noChangeArrowheads="1" noTextEdit="1"/>
          </p:cNvSpPr>
          <p:nvPr>
            <p:ph type="sldImg"/>
          </p:nvPr>
        </p:nvSpPr>
        <p:spPr>
          <a:xfrm>
            <a:off x="2882900" y="619125"/>
            <a:ext cx="3530600" cy="2443163"/>
          </a:xfrm>
          <a:ln cap="flat"/>
        </p:spPr>
      </p:sp>
      <p:sp>
        <p:nvSpPr>
          <p:cNvPr id="159748"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There are many ways to look at part 3 – the programming languages… but just to make sure we are all talking about the same:</a:t>
            </a:r>
          </a:p>
          <a:p>
            <a:endParaRPr lang="en-US" altLang="en-US" smtClean="0">
              <a:latin typeface="Arial" charset="0"/>
            </a:endParaRPr>
          </a:p>
          <a:p>
            <a:r>
              <a:rPr lang="en-US" altLang="en-US" smtClean="0">
                <a:latin typeface="Arial" charset="0"/>
              </a:rPr>
              <a:t>the IEC 61131-3 deals with the interface between</a:t>
            </a:r>
          </a:p>
          <a:p>
            <a:r>
              <a:rPr lang="en-US" altLang="en-US" smtClean="0">
                <a:latin typeface="Arial" charset="0"/>
              </a:rPr>
              <a:t>the programmer and the control system</a:t>
            </a:r>
          </a:p>
          <a:p>
            <a:endParaRPr lang="en-US" altLang="en-US" smtClean="0">
              <a:latin typeface="Arial" charset="0"/>
            </a:endParaRPr>
          </a:p>
          <a:p>
            <a:r>
              <a:rPr lang="en-US" altLang="en-US" smtClean="0">
                <a:latin typeface="Arial" charset="0"/>
              </a:rPr>
              <a:t>or more direct: what this person sees on his screen</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22EFB545-BE26-4F79-B64B-1F67B086DC35}" type="slidenum">
              <a:rPr lang="en-US" altLang="en-US" sz="1000" i="1">
                <a:solidFill>
                  <a:schemeClr val="tx1"/>
                </a:solidFill>
                <a:latin typeface="Times New Roman" pitchFamily="18" charset="0"/>
              </a:rPr>
              <a:pPr algn="r" defTabSz="762000" eaLnBrk="0" hangingPunct="0"/>
              <a:t>81</a:t>
            </a:fld>
            <a:endParaRPr lang="en-US" altLang="en-US" sz="1000" i="1">
              <a:solidFill>
                <a:schemeClr val="tx1"/>
              </a:solidFill>
              <a:latin typeface="Times New Roman" pitchFamily="18" charset="0"/>
            </a:endParaRPr>
          </a:p>
        </p:txBody>
      </p:sp>
      <p:sp>
        <p:nvSpPr>
          <p:cNvPr id="308227" name="Rectangle 2"/>
          <p:cNvSpPr>
            <a:spLocks noGrp="1" noRot="1" noChangeAspect="1" noChangeArrowheads="1" noTextEdit="1"/>
          </p:cNvSpPr>
          <p:nvPr>
            <p:ph type="sldImg"/>
          </p:nvPr>
        </p:nvSpPr>
        <p:spPr>
          <a:xfrm>
            <a:off x="2884488" y="619125"/>
            <a:ext cx="3527425" cy="2441575"/>
          </a:xfrm>
          <a:solidFill>
            <a:srgbClr val="FFFFFF"/>
          </a:solidFill>
          <a:ln cap="flat"/>
        </p:spPr>
      </p:sp>
      <p:sp>
        <p:nvSpPr>
          <p:cNvPr id="308228" name="Rectangle 3"/>
          <p:cNvSpPr>
            <a:spLocks noGrp="1" noChangeArrowheads="1"/>
          </p:cNvSpPr>
          <p:nvPr>
            <p:ph type="body" idx="1"/>
          </p:nvPr>
        </p:nvSpPr>
        <p:spPr>
          <a:xfrm>
            <a:off x="1241425" y="3332163"/>
            <a:ext cx="6810375" cy="2949575"/>
          </a:xfrm>
          <a:solidFill>
            <a:srgbClr val="FFFFFF"/>
          </a:solidFill>
          <a:ln w="12700" cap="flat">
            <a:solidFill>
              <a:srgbClr val="000000"/>
            </a:solidFill>
            <a:miter lim="800000"/>
            <a:headEnd/>
            <a:tailEnd/>
          </a:ln>
        </p:spPr>
        <p:txBody>
          <a:bodyPr lIns="91725" tIns="45863" rIns="91725" bIns="45863"/>
          <a:lstStyle/>
          <a:p>
            <a:r>
              <a:rPr lang="en-US" altLang="en-US" smtClean="0">
                <a:latin typeface="Arial" charset="0"/>
              </a:rPr>
              <a:t>Step 5: Definition of the required POUs</a:t>
            </a:r>
            <a:br>
              <a:rPr lang="en-US" altLang="en-US" smtClean="0">
                <a:latin typeface="Arial" charset="0"/>
              </a:rPr>
            </a:br>
            <a:r>
              <a:rPr lang="en-US" altLang="en-US" smtClean="0">
                <a:latin typeface="Arial" charset="0"/>
              </a:rPr>
              <a:t>(Programs and Function Blocks)</a:t>
            </a:r>
          </a:p>
          <a:p>
            <a:endParaRPr lang="en-US" altLang="en-US" smtClean="0">
              <a:latin typeface="Arial" charset="0"/>
            </a:endParaRPr>
          </a:p>
          <a:p>
            <a:pPr>
              <a:lnSpc>
                <a:spcPct val="160000"/>
              </a:lnSpc>
            </a:pPr>
            <a:r>
              <a:rPr lang="en-US" altLang="en-US" smtClean="0">
                <a:latin typeface="Arial" charset="0"/>
              </a:rPr>
              <a:t>Using the definitions of the previous slide and representing it in the graphical way gives the following diagram…</a:t>
            </a:r>
          </a:p>
          <a:p>
            <a:endParaRPr lang="en-US" altLang="en-US"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F319AF4-1421-4D13-BC47-F2E363C63694}" type="slidenum">
              <a:rPr lang="en-US" altLang="en-US" sz="1000" i="1">
                <a:solidFill>
                  <a:schemeClr val="tx1"/>
                </a:solidFill>
                <a:latin typeface="Times New Roman" pitchFamily="18" charset="0"/>
              </a:rPr>
              <a:pPr algn="r" defTabSz="762000" eaLnBrk="0" hangingPunct="0"/>
              <a:t>82</a:t>
            </a:fld>
            <a:endParaRPr lang="en-US" altLang="en-US" sz="1000" i="1">
              <a:solidFill>
                <a:schemeClr val="tx1"/>
              </a:solidFill>
              <a:latin typeface="Times New Roman" pitchFamily="18" charset="0"/>
            </a:endParaRPr>
          </a:p>
        </p:txBody>
      </p:sp>
      <p:sp>
        <p:nvSpPr>
          <p:cNvPr id="310275" name="Rectangle 2"/>
          <p:cNvSpPr>
            <a:spLocks noGrp="1" noRot="1" noChangeAspect="1" noChangeArrowheads="1" noTextEdit="1"/>
          </p:cNvSpPr>
          <p:nvPr>
            <p:ph type="sldImg"/>
          </p:nvPr>
        </p:nvSpPr>
        <p:spPr>
          <a:xfrm>
            <a:off x="2882900" y="619125"/>
            <a:ext cx="3530600" cy="2443163"/>
          </a:xfrm>
          <a:ln cap="flat"/>
        </p:spPr>
      </p:sp>
      <p:sp>
        <p:nvSpPr>
          <p:cNvPr id="310276"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In this case all basic blocks have been defined, which is one</a:t>
            </a:r>
          </a:p>
          <a:p>
            <a:r>
              <a:rPr lang="en-US" altLang="en-US" smtClean="0">
                <a:latin typeface="Arial" charset="0"/>
              </a:rPr>
              <a:t>of the basic steps needed to convert the problem to a solution</a:t>
            </a:r>
          </a:p>
          <a:p>
            <a:endParaRPr lang="en-US" altLang="en-US" smtClean="0">
              <a:latin typeface="Arial" charset="0"/>
            </a:endParaRPr>
          </a:p>
          <a:p>
            <a:r>
              <a:rPr lang="en-US" altLang="en-US" smtClean="0">
                <a:latin typeface="Arial" charset="0"/>
              </a:rPr>
              <a:t>(read from left to right side: on the left the inputs, on the right the outputs)</a:t>
            </a:r>
          </a:p>
          <a:p>
            <a:r>
              <a:rPr lang="en-US" altLang="en-US" smtClean="0">
                <a:latin typeface="Arial" charset="0"/>
              </a:rPr>
              <a:t>The Function Block Main Sequence is linked to the operator inputs. It is supported by the other blocks for control, which are linked to the relevant inputs and outputs. These additional blocks could be blocks that are delivered by your suppliers, like the temperature control block, using a PID control loop. Alternatively, these blocks can be created by yourself. For instance, this is the case with the block Main Sequence. Looking closer to this block, we could structure its sequence with Sequential Function Charts, SFC, as follows:</a:t>
            </a:r>
          </a:p>
          <a:p>
            <a:endParaRPr lang="en-US" altLang="en-US"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A871F578-7F0B-4D94-A229-4E346DF3E199}" type="slidenum">
              <a:rPr lang="en-US" altLang="en-US" sz="1000" i="1">
                <a:solidFill>
                  <a:schemeClr val="tx1"/>
                </a:solidFill>
                <a:latin typeface="Times New Roman" pitchFamily="18" charset="0"/>
              </a:rPr>
              <a:pPr algn="r" defTabSz="762000" eaLnBrk="0" hangingPunct="0"/>
              <a:t>83</a:t>
            </a:fld>
            <a:endParaRPr lang="en-US" altLang="en-US" sz="1000" i="1">
              <a:solidFill>
                <a:schemeClr val="tx1"/>
              </a:solidFill>
              <a:latin typeface="Times New Roman" pitchFamily="18" charset="0"/>
            </a:endParaRPr>
          </a:p>
        </p:txBody>
      </p:sp>
      <p:sp>
        <p:nvSpPr>
          <p:cNvPr id="312323" name="Rectangle 2"/>
          <p:cNvSpPr>
            <a:spLocks noGrp="1" noRot="1" noChangeAspect="1" noChangeArrowheads="1" noTextEdit="1"/>
          </p:cNvSpPr>
          <p:nvPr>
            <p:ph type="sldImg"/>
          </p:nvPr>
        </p:nvSpPr>
        <p:spPr>
          <a:xfrm>
            <a:off x="2882900" y="619125"/>
            <a:ext cx="3530600" cy="2443163"/>
          </a:xfrm>
          <a:ln cap="flat"/>
        </p:spPr>
      </p:sp>
      <p:sp>
        <p:nvSpPr>
          <p:cNvPr id="312324"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For the main sequence we would use the structuring tool</a:t>
            </a:r>
            <a:r>
              <a:rPr lang="nl-NL" altLang="en-US" smtClean="0">
                <a:latin typeface="Arial" charset="0"/>
              </a:rPr>
              <a:t> </a:t>
            </a:r>
            <a:r>
              <a:rPr lang="en-US" altLang="en-US" smtClean="0">
                <a:latin typeface="Arial" charset="0"/>
              </a:rPr>
              <a:t>Sequential Function Chart.</a:t>
            </a:r>
          </a:p>
          <a:p>
            <a:r>
              <a:rPr lang="en-US" altLang="en-US" smtClean="0">
                <a:latin typeface="Arial" charset="0"/>
              </a:rPr>
              <a:t>We start at the top with the Initialization: since we do not know</a:t>
            </a:r>
            <a:r>
              <a:rPr lang="nl-NL" altLang="en-US" smtClean="0">
                <a:latin typeface="Arial" charset="0"/>
              </a:rPr>
              <a:t> </a:t>
            </a:r>
            <a:r>
              <a:rPr lang="en-US" altLang="en-US" smtClean="0">
                <a:latin typeface="Arial" charset="0"/>
              </a:rPr>
              <a:t>the status of the system when we first switch it on, we got</a:t>
            </a:r>
            <a:r>
              <a:rPr lang="nl-NL" altLang="en-US" smtClean="0">
                <a:latin typeface="Arial" charset="0"/>
              </a:rPr>
              <a:t> </a:t>
            </a:r>
            <a:r>
              <a:rPr lang="en-US" altLang="en-US" smtClean="0">
                <a:latin typeface="Arial" charset="0"/>
              </a:rPr>
              <a:t>to check here the position of the valves, etc.</a:t>
            </a:r>
          </a:p>
          <a:p>
            <a:r>
              <a:rPr lang="en-US" altLang="en-US" smtClean="0">
                <a:latin typeface="Arial" charset="0"/>
              </a:rPr>
              <a:t>Then we start filling till the right level has been reached.</a:t>
            </a:r>
          </a:p>
          <a:p>
            <a:r>
              <a:rPr lang="en-US" altLang="en-US" smtClean="0">
                <a:latin typeface="Arial" charset="0"/>
              </a:rPr>
              <a:t>Next phase is the heating till the fermentation process starts</a:t>
            </a:r>
            <a:r>
              <a:rPr lang="nl-NL" altLang="en-US" smtClean="0">
                <a:latin typeface="Arial" charset="0"/>
              </a:rPr>
              <a:t>.</a:t>
            </a:r>
            <a:endParaRPr lang="en-US" altLang="en-US" smtClean="0">
              <a:latin typeface="Arial" charset="0"/>
            </a:endParaRPr>
          </a:p>
          <a:p>
            <a:r>
              <a:rPr lang="en-US" altLang="en-US" smtClean="0">
                <a:latin typeface="Arial" charset="0"/>
              </a:rPr>
              <a:t>If it starts, we get to the next phase: the actual fermentation</a:t>
            </a:r>
            <a:r>
              <a:rPr lang="nl-NL" altLang="en-US" smtClean="0">
                <a:latin typeface="Arial" charset="0"/>
              </a:rPr>
              <a:t> </a:t>
            </a:r>
            <a:r>
              <a:rPr lang="en-US" altLang="en-US" smtClean="0">
                <a:latin typeface="Arial" charset="0"/>
              </a:rPr>
              <a:t>process control part</a:t>
            </a:r>
            <a:r>
              <a:rPr lang="nl-NL" altLang="en-US" smtClean="0">
                <a:latin typeface="Arial" charset="0"/>
              </a:rPr>
              <a:t>.</a:t>
            </a:r>
            <a:endParaRPr lang="en-US" altLang="en-US" smtClean="0">
              <a:latin typeface="Arial" charset="0"/>
            </a:endParaRPr>
          </a:p>
          <a:p>
            <a:r>
              <a:rPr lang="en-US" altLang="en-US" smtClean="0">
                <a:latin typeface="Arial" charset="0"/>
              </a:rPr>
              <a:t>After completion, we harvest, and after that clean, and we are ready</a:t>
            </a:r>
            <a:r>
              <a:rPr lang="nl-NL" altLang="en-US" smtClean="0">
                <a:latin typeface="Arial" charset="0"/>
              </a:rPr>
              <a:t> </a:t>
            </a:r>
            <a:r>
              <a:rPr lang="en-US" altLang="en-US" smtClean="0">
                <a:latin typeface="Arial" charset="0"/>
              </a:rPr>
              <a:t>to restart at the top.</a:t>
            </a:r>
          </a:p>
          <a:p>
            <a:r>
              <a:rPr lang="en-US" altLang="en-US" smtClean="0">
                <a:latin typeface="Arial" charset="0"/>
              </a:rPr>
              <a:t>This decomposition gives everybody involved a clear overview</a:t>
            </a:r>
            <a:r>
              <a:rPr lang="nl-NL" altLang="en-US" smtClean="0">
                <a:latin typeface="Arial" charset="0"/>
              </a:rPr>
              <a:t> </a:t>
            </a:r>
            <a:r>
              <a:rPr lang="en-US" altLang="en-US" smtClean="0">
                <a:latin typeface="Arial" charset="0"/>
              </a:rPr>
              <a:t>which sequences are involved, and how it  is further decomposed</a:t>
            </a:r>
            <a:r>
              <a:rPr lang="nl-NL" altLang="en-US" smtClean="0">
                <a:latin typeface="Arial" charset="0"/>
              </a:rPr>
              <a:t> </a:t>
            </a:r>
            <a:r>
              <a:rPr lang="en-US" altLang="en-US" smtClean="0">
                <a:latin typeface="Arial" charset="0"/>
              </a:rPr>
              <a:t>into the function blocks which can be programmed in any of the four languages.</a:t>
            </a:r>
          </a:p>
          <a:p>
            <a:r>
              <a:rPr lang="en-US" altLang="en-US" smtClean="0">
                <a:latin typeface="Arial" charset="0"/>
              </a:rPr>
              <a:t>Or, stated differently: our user requirement specification is (nearly) done!</a:t>
            </a:r>
          </a:p>
          <a:p>
            <a:endParaRPr lang="en-US" altLang="en-US" smtClean="0">
              <a:latin typeface="Arial" charset="0"/>
            </a:endParaRPr>
          </a:p>
          <a:p>
            <a:endParaRPr lang="en-US" altLang="en-US"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666D50A8-A233-4BB0-A15B-5A63D742CC9B}" type="slidenum">
              <a:rPr lang="en-US" altLang="en-US" sz="1000" i="1">
                <a:solidFill>
                  <a:schemeClr val="tx1"/>
                </a:solidFill>
                <a:latin typeface="Times New Roman" pitchFamily="18" charset="0"/>
              </a:rPr>
              <a:pPr algn="r" defTabSz="762000" eaLnBrk="0" hangingPunct="0"/>
              <a:t>84</a:t>
            </a:fld>
            <a:endParaRPr lang="en-US" altLang="en-US" sz="1000" i="1">
              <a:solidFill>
                <a:schemeClr val="tx1"/>
              </a:solidFill>
              <a:latin typeface="Times New Roman" pitchFamily="18" charset="0"/>
            </a:endParaRPr>
          </a:p>
        </p:txBody>
      </p:sp>
      <p:sp>
        <p:nvSpPr>
          <p:cNvPr id="314371" name="Rectangle 2"/>
          <p:cNvSpPr>
            <a:spLocks noGrp="1" noRot="1" noChangeAspect="1" noChangeArrowheads="1" noTextEdit="1"/>
          </p:cNvSpPr>
          <p:nvPr>
            <p:ph type="sldImg"/>
          </p:nvPr>
        </p:nvSpPr>
        <p:spPr>
          <a:xfrm>
            <a:off x="2882900" y="619125"/>
            <a:ext cx="3530600" cy="2443163"/>
          </a:xfrm>
          <a:ln cap="flat"/>
        </p:spPr>
      </p:sp>
      <p:sp>
        <p:nvSpPr>
          <p:cNvPr id="314372" name="Rectangle 3"/>
          <p:cNvSpPr>
            <a:spLocks noGrp="1" noChangeArrowheads="1"/>
          </p:cNvSpPr>
          <p:nvPr>
            <p:ph type="body" idx="1"/>
          </p:nvPr>
        </p:nvSpPr>
        <p:spPr>
          <a:xfrm>
            <a:off x="1239838" y="3332163"/>
            <a:ext cx="6816725" cy="2951162"/>
          </a:xfrm>
          <a:noFill/>
        </p:spPr>
        <p:txBody>
          <a:bodyPr/>
          <a:lstStyle/>
          <a:p>
            <a:pPr defTabSz="904875"/>
            <a:r>
              <a:rPr lang="en-US" altLang="en-US" smtClean="0">
                <a:latin typeface="Arial" charset="0"/>
              </a:rPr>
              <a:t>Like mentioned before, the action blocks and transition can be programmed in any of the four languages.</a:t>
            </a:r>
          </a:p>
          <a:p>
            <a:pPr defTabSz="904875"/>
            <a:endParaRPr lang="en-US" altLang="en-US" smtClean="0">
              <a:latin typeface="Arial" charset="0"/>
            </a:endParaRPr>
          </a:p>
          <a:p>
            <a:pPr defTabSz="904875"/>
            <a:r>
              <a:rPr lang="en-US" altLang="en-US" smtClean="0">
                <a:latin typeface="Arial" charset="0"/>
              </a:rPr>
              <a:t>For further decomposition, it even can be programmed in SFC, giving another level of structuring.</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D0626FD3-5CCE-4AC3-BF70-F4523C5A6F89}" type="slidenum">
              <a:rPr lang="en-US" altLang="en-US" sz="1000" i="1">
                <a:solidFill>
                  <a:schemeClr val="tx1"/>
                </a:solidFill>
                <a:latin typeface="Times New Roman" pitchFamily="18" charset="0"/>
              </a:rPr>
              <a:pPr algn="r" defTabSz="762000" eaLnBrk="0" hangingPunct="0"/>
              <a:t>85</a:t>
            </a:fld>
            <a:endParaRPr lang="en-US" altLang="en-US" sz="1000" i="1">
              <a:solidFill>
                <a:schemeClr val="tx1"/>
              </a:solidFill>
              <a:latin typeface="Times New Roman" pitchFamily="18" charset="0"/>
            </a:endParaRPr>
          </a:p>
        </p:txBody>
      </p:sp>
      <p:sp>
        <p:nvSpPr>
          <p:cNvPr id="316419" name="Rectangle 2"/>
          <p:cNvSpPr>
            <a:spLocks noChangeArrowheads="1"/>
          </p:cNvSpPr>
          <p:nvPr/>
        </p:nvSpPr>
        <p:spPr bwMode="auto">
          <a:xfrm>
            <a:off x="5265738" y="6350"/>
            <a:ext cx="4030662" cy="327025"/>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316420" name="Rectangle 3"/>
          <p:cNvSpPr>
            <a:spLocks noChangeArrowheads="1"/>
          </p:cNvSpPr>
          <p:nvPr/>
        </p:nvSpPr>
        <p:spPr bwMode="auto">
          <a:xfrm>
            <a:off x="5265738" y="6673850"/>
            <a:ext cx="4030662" cy="327025"/>
          </a:xfrm>
          <a:prstGeom prst="rect">
            <a:avLst/>
          </a:prstGeom>
          <a:noFill/>
          <a:ln w="9525">
            <a:noFill/>
            <a:miter lim="800000"/>
            <a:headEnd/>
            <a:tailEnd/>
          </a:ln>
        </p:spPr>
        <p:txBody>
          <a:bodyPr lIns="18978" tIns="0" rIns="18978" bIns="0" anchor="b"/>
          <a:lstStyle/>
          <a:p>
            <a:pPr algn="r" defTabSz="765175" eaLnBrk="0" hangingPunct="0"/>
            <a:r>
              <a:rPr lang="en-US" altLang="en-US" sz="1000" i="1">
                <a:solidFill>
                  <a:schemeClr val="tx1"/>
                </a:solidFill>
                <a:latin typeface="Times New Roman" pitchFamily="18" charset="0"/>
              </a:rPr>
              <a:t>15</a:t>
            </a:r>
          </a:p>
        </p:txBody>
      </p:sp>
      <p:sp>
        <p:nvSpPr>
          <p:cNvPr id="316421" name="Rectangle 4"/>
          <p:cNvSpPr>
            <a:spLocks noChangeArrowheads="1"/>
          </p:cNvSpPr>
          <p:nvPr/>
        </p:nvSpPr>
        <p:spPr bwMode="auto">
          <a:xfrm>
            <a:off x="-1588" y="6673850"/>
            <a:ext cx="4030663" cy="327025"/>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316422" name="Rectangle 5"/>
          <p:cNvSpPr>
            <a:spLocks noChangeArrowheads="1"/>
          </p:cNvSpPr>
          <p:nvPr/>
        </p:nvSpPr>
        <p:spPr bwMode="auto">
          <a:xfrm>
            <a:off x="-1588" y="6350"/>
            <a:ext cx="4030663" cy="327025"/>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316423" name="Rectangle 6"/>
          <p:cNvSpPr>
            <a:spLocks noGrp="1" noRot="1" noChangeAspect="1" noChangeArrowheads="1" noTextEdit="1"/>
          </p:cNvSpPr>
          <p:nvPr>
            <p:ph type="sldImg"/>
          </p:nvPr>
        </p:nvSpPr>
        <p:spPr>
          <a:xfrm>
            <a:off x="2878138" y="617538"/>
            <a:ext cx="3538537" cy="2449512"/>
          </a:xfrm>
          <a:ln cap="flat"/>
        </p:spPr>
      </p:sp>
      <p:sp>
        <p:nvSpPr>
          <p:cNvPr id="316424" name="Rectangle 7"/>
          <p:cNvSpPr>
            <a:spLocks noGrp="1" noChangeArrowheads="1"/>
          </p:cNvSpPr>
          <p:nvPr>
            <p:ph type="body" idx="1"/>
          </p:nvPr>
        </p:nvSpPr>
        <p:spPr>
          <a:xfrm>
            <a:off x="1236663" y="3332163"/>
            <a:ext cx="6819900" cy="2762250"/>
          </a:xfrm>
          <a:noFill/>
        </p:spPr>
        <p:txBody>
          <a:bodyPr lIns="91725" tIns="45863" rIns="91725" bIns="45863"/>
          <a:lstStyle/>
          <a:p>
            <a:r>
              <a:rPr lang="en-US" altLang="en-US" smtClean="0">
                <a:latin typeface="Arial" charset="0"/>
              </a:rPr>
              <a:t>IEC defines four programming languages. </a:t>
            </a:r>
          </a:p>
          <a:p>
            <a:r>
              <a:rPr lang="en-US" altLang="en-US" smtClean="0">
                <a:latin typeface="Arial" charset="0"/>
              </a:rPr>
              <a:t>This means that their syntax and semantics has been defined, leaving no room for dialects. </a:t>
            </a:r>
          </a:p>
          <a:p>
            <a:r>
              <a:rPr lang="en-US" altLang="en-US" smtClean="0">
                <a:latin typeface="Arial" charset="0"/>
              </a:rPr>
              <a:t>That is what standardization is all about, after all.</a:t>
            </a:r>
          </a:p>
          <a:p>
            <a:r>
              <a:rPr lang="en-US" altLang="en-US" smtClean="0">
                <a:latin typeface="Arial" charset="0"/>
              </a:rPr>
              <a:t>There are two Textual and two Graphical Languages.</a:t>
            </a:r>
          </a:p>
          <a:p>
            <a:r>
              <a:rPr lang="en-US" altLang="en-US" smtClean="0">
                <a:latin typeface="Arial" charset="0"/>
              </a:rPr>
              <a:t>The textual languages are Instruction List and Structured Text.</a:t>
            </a:r>
          </a:p>
          <a:p>
            <a:r>
              <a:rPr lang="en-US" altLang="en-US" smtClean="0">
                <a:latin typeface="Arial" charset="0"/>
              </a:rPr>
              <a:t>The Graphical Languages are Function Block Diagram and Ladder Diagram. </a:t>
            </a:r>
          </a:p>
          <a:p>
            <a:endParaRPr lang="en-US" altLang="en-US" smtClean="0">
              <a:latin typeface="Arial" charset="0"/>
            </a:endParaRPr>
          </a:p>
          <a:p>
            <a:r>
              <a:rPr lang="en-US" altLang="en-US" smtClean="0">
                <a:latin typeface="Arial" charset="0"/>
              </a:rPr>
              <a:t>All four languages describe here the same simple program part.</a:t>
            </a:r>
          </a:p>
          <a:p>
            <a:r>
              <a:rPr lang="en-US" altLang="en-US" smtClean="0">
                <a:latin typeface="Arial" charset="0"/>
              </a:rPr>
              <a:t>It is just a matter of your background or the problem at hand, which suits you most.</a:t>
            </a:r>
          </a:p>
          <a:p>
            <a:r>
              <a:rPr lang="en-US" altLang="en-US" smtClean="0">
                <a:latin typeface="Arial" charset="0"/>
              </a:rPr>
              <a:t>And that is good thing: it gives you a link to your common environment, while offering state of the art programming techniques.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20FB7B5B-BBDF-462C-A1B7-C0403D2FFBA9}" type="slidenum">
              <a:rPr lang="en-US" altLang="en-US" sz="1000" i="1">
                <a:solidFill>
                  <a:schemeClr val="tx1"/>
                </a:solidFill>
                <a:latin typeface="Times New Roman" pitchFamily="18" charset="0"/>
              </a:rPr>
              <a:pPr algn="r" defTabSz="762000" eaLnBrk="0" hangingPunct="0"/>
              <a:t>86</a:t>
            </a:fld>
            <a:endParaRPr lang="en-US" altLang="en-US" sz="1000" i="1">
              <a:solidFill>
                <a:schemeClr val="tx1"/>
              </a:solidFill>
              <a:latin typeface="Times New Roman" pitchFamily="18" charset="0"/>
            </a:endParaRPr>
          </a:p>
        </p:txBody>
      </p:sp>
      <p:sp>
        <p:nvSpPr>
          <p:cNvPr id="318467" name="Rectangle 2"/>
          <p:cNvSpPr>
            <a:spLocks noGrp="1" noRot="1" noChangeAspect="1" noChangeArrowheads="1" noTextEdit="1"/>
          </p:cNvSpPr>
          <p:nvPr>
            <p:ph type="sldImg"/>
          </p:nvPr>
        </p:nvSpPr>
        <p:spPr>
          <a:xfrm>
            <a:off x="2884488" y="619125"/>
            <a:ext cx="3527425" cy="2441575"/>
          </a:xfrm>
          <a:solidFill>
            <a:srgbClr val="FFFFFF"/>
          </a:solidFill>
          <a:ln cap="flat"/>
        </p:spPr>
      </p:sp>
      <p:sp>
        <p:nvSpPr>
          <p:cNvPr id="318468" name="Rectangle 3"/>
          <p:cNvSpPr>
            <a:spLocks noGrp="1" noChangeArrowheads="1"/>
          </p:cNvSpPr>
          <p:nvPr>
            <p:ph type="body" idx="1"/>
          </p:nvPr>
        </p:nvSpPr>
        <p:spPr>
          <a:xfrm>
            <a:off x="1241425" y="3332163"/>
            <a:ext cx="6810375" cy="2949575"/>
          </a:xfrm>
          <a:solidFill>
            <a:srgbClr val="FFFFFF"/>
          </a:solidFill>
          <a:ln w="12700" cap="flat">
            <a:solidFill>
              <a:srgbClr val="000000"/>
            </a:solidFill>
            <a:miter lim="800000"/>
            <a:headEnd/>
            <a:tailEnd/>
          </a:ln>
        </p:spPr>
        <p:txBody>
          <a:bodyPr lIns="91725" tIns="45863" rIns="91725" bIns="45863"/>
          <a:lstStyle/>
          <a:p>
            <a:r>
              <a:rPr lang="en-US" altLang="en-US" smtClean="0">
                <a:latin typeface="Arial" charset="0"/>
              </a:rPr>
              <a:t>In this example we have in principle only one cycle, which we can run is a continuous mode. Alternatively, we could have it run on a time basis, for instance every 20 msec. The remaining time can be used for additional sequences, for instance checking or controlling the transportation / bottling system during harvesting, or checking all kind of boundary and/or error conditions.</a:t>
            </a:r>
          </a:p>
          <a:p>
            <a:endParaRPr lang="en-US" altLang="en-US"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0E9224C8-2510-4B70-B56A-6F45FF040B7F}" type="slidenum">
              <a:rPr lang="en-US" altLang="en-US" sz="1000" i="1">
                <a:solidFill>
                  <a:schemeClr val="tx1"/>
                </a:solidFill>
                <a:latin typeface="Times New Roman" pitchFamily="18" charset="0"/>
              </a:rPr>
              <a:pPr algn="r" defTabSz="762000" eaLnBrk="0" hangingPunct="0"/>
              <a:t>87</a:t>
            </a:fld>
            <a:endParaRPr lang="en-US" altLang="en-US" sz="1000" i="1">
              <a:solidFill>
                <a:schemeClr val="tx1"/>
              </a:solidFill>
              <a:latin typeface="Times New Roman" pitchFamily="18" charset="0"/>
            </a:endParaRPr>
          </a:p>
        </p:txBody>
      </p:sp>
      <p:sp>
        <p:nvSpPr>
          <p:cNvPr id="320515" name="Rectangle 2"/>
          <p:cNvSpPr>
            <a:spLocks noGrp="1" noRot="1" noChangeAspect="1" noChangeArrowheads="1" noTextEdit="1"/>
          </p:cNvSpPr>
          <p:nvPr>
            <p:ph type="sldImg"/>
          </p:nvPr>
        </p:nvSpPr>
        <p:spPr>
          <a:xfrm>
            <a:off x="2884488" y="619125"/>
            <a:ext cx="3527425" cy="2441575"/>
          </a:xfrm>
          <a:solidFill>
            <a:srgbClr val="FFFFFF"/>
          </a:solidFill>
          <a:ln cap="flat"/>
        </p:spPr>
      </p:sp>
      <p:sp>
        <p:nvSpPr>
          <p:cNvPr id="320516" name="Rectangle 3"/>
          <p:cNvSpPr>
            <a:spLocks noGrp="1" noChangeArrowheads="1"/>
          </p:cNvSpPr>
          <p:nvPr>
            <p:ph type="body" idx="1"/>
          </p:nvPr>
        </p:nvSpPr>
        <p:spPr>
          <a:xfrm>
            <a:off x="1241425" y="3332163"/>
            <a:ext cx="6810375" cy="2949575"/>
          </a:xfrm>
          <a:solidFill>
            <a:srgbClr val="FFFFFF"/>
          </a:solidFill>
          <a:ln w="12700" cap="flat">
            <a:solidFill>
              <a:srgbClr val="000000"/>
            </a:solidFill>
            <a:miter lim="800000"/>
            <a:headEnd/>
            <a:tailEnd/>
          </a:ln>
        </p:spPr>
        <p:txBody>
          <a:bodyPr lIns="91725" tIns="45863" rIns="91725" bIns="45863"/>
          <a:lstStyle/>
          <a:p>
            <a:r>
              <a:rPr lang="en-US" altLang="en-US" smtClean="0">
                <a:latin typeface="Arial" charset="0"/>
              </a:rPr>
              <a:t>This phase is dedicated to the system involved. It includes the physical mapping of the symbols to I/O addresses. By using symbolic representation one creates a far better hardware independence. This is especially valid for the creation of the function blocks, which should be hardware independent.  By identifying clearly where the physical mapping is done, rewiring in the filed is a lot easier to accomplish. For instance, exchanging the wiring of two digital inputs means that within the physical mapping one has to change two lines. The rest of the program is still valid, and need no changes.</a:t>
            </a:r>
          </a:p>
          <a:p>
            <a:r>
              <a:rPr lang="en-US" altLang="en-US" smtClean="0">
                <a:latin typeface="Arial" charset="0"/>
              </a:rPr>
              <a:t>Also here the resources are mapped, meaning which part runs on which processor in the system. IEC 61131-3 support multiprocessing environments, although most of the actual systems still use one processor only for the programs.</a:t>
            </a:r>
          </a:p>
          <a:p>
            <a:r>
              <a:rPr lang="en-US" altLang="en-US" smtClean="0">
                <a:latin typeface="Arial" charset="0"/>
              </a:rPr>
              <a:t>Last but not least, one has to map the tasks to the scan cycles and events, as defined in step 6. In this way one can have multiple programs in one system, for instance the fermentation process as described here, supported by overall checks and control of the supporting environments, like bottling or the levels in the supplying chain upfront.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702D16D2-DF03-42D9-9028-63BDE89853F7}" type="slidenum">
              <a:rPr lang="en-US" altLang="en-US" sz="1000" i="1">
                <a:solidFill>
                  <a:schemeClr val="tx1"/>
                </a:solidFill>
                <a:latin typeface="Times New Roman" pitchFamily="18" charset="0"/>
              </a:rPr>
              <a:pPr algn="r" defTabSz="762000" eaLnBrk="0" hangingPunct="0"/>
              <a:t>88</a:t>
            </a:fld>
            <a:endParaRPr lang="en-US" altLang="en-US" sz="1000" i="1">
              <a:solidFill>
                <a:schemeClr val="tx1"/>
              </a:solidFill>
              <a:latin typeface="Times New Roman" pitchFamily="18" charset="0"/>
            </a:endParaRPr>
          </a:p>
        </p:txBody>
      </p:sp>
      <p:sp>
        <p:nvSpPr>
          <p:cNvPr id="322563" name="Rectangle 2"/>
          <p:cNvSpPr>
            <a:spLocks noGrp="1" noRot="1" noChangeAspect="1" noChangeArrowheads="1" noTextEdit="1"/>
          </p:cNvSpPr>
          <p:nvPr>
            <p:ph type="sldImg"/>
          </p:nvPr>
        </p:nvSpPr>
        <p:spPr>
          <a:xfrm>
            <a:off x="2881313" y="617538"/>
            <a:ext cx="3530600" cy="2444750"/>
          </a:xfrm>
          <a:ln cap="flat"/>
        </p:spPr>
      </p:sp>
      <p:sp>
        <p:nvSpPr>
          <p:cNvPr id="322564" name="Rectangle 3"/>
          <p:cNvSpPr>
            <a:spLocks noGrp="1" noChangeArrowheads="1"/>
          </p:cNvSpPr>
          <p:nvPr>
            <p:ph type="body" idx="1"/>
          </p:nvPr>
        </p:nvSpPr>
        <p:spPr>
          <a:xfrm>
            <a:off x="1239838" y="3332163"/>
            <a:ext cx="6815137" cy="2951162"/>
          </a:xfrm>
          <a:noFill/>
        </p:spPr>
        <p:txBody>
          <a:bodyPr lIns="91725" tIns="45863" rIns="91725" bIns="45863"/>
          <a:lstStyle/>
          <a:p>
            <a:r>
              <a:rPr lang="en-US" altLang="en-US" smtClean="0">
                <a:latin typeface="Arial" charset="0"/>
              </a:rPr>
              <a:t>The definition of Function Blocks within the IEC 61131-3 programming standard and SFC as structuring tool gives a powerful set of tools for several levels. The use of function blocks at a high level gives an excellent overview on the system under development, resulting in higher readability and transparency. It provides guidance to the modularization of the control problem at hand. In addition it can provide the basis for separating the different development tasks, and focuses attention towards creating re-usable software code at the level of the actual coding. </a:t>
            </a:r>
          </a:p>
          <a:p>
            <a:endParaRPr lang="en-US" altLang="en-US"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232050B-D67B-4FB2-A690-D478FE0B163E}" type="slidenum">
              <a:rPr lang="en-US" altLang="en-US" sz="1000" i="1">
                <a:solidFill>
                  <a:schemeClr val="tx1"/>
                </a:solidFill>
                <a:latin typeface="Times New Roman" pitchFamily="18" charset="0"/>
              </a:rPr>
              <a:pPr algn="r" defTabSz="762000" eaLnBrk="0" hangingPunct="0"/>
              <a:t>89</a:t>
            </a:fld>
            <a:endParaRPr lang="en-US" altLang="en-US" sz="1000" i="1">
              <a:solidFill>
                <a:schemeClr val="tx1"/>
              </a:solidFill>
              <a:latin typeface="Times New Roman" pitchFamily="18" charset="0"/>
            </a:endParaRPr>
          </a:p>
        </p:txBody>
      </p:sp>
      <p:sp>
        <p:nvSpPr>
          <p:cNvPr id="324611" name="Rectangle 2"/>
          <p:cNvSpPr>
            <a:spLocks noGrp="1" noRot="1" noChangeAspect="1" noChangeArrowheads="1" noTextEdit="1"/>
          </p:cNvSpPr>
          <p:nvPr>
            <p:ph type="sldImg"/>
          </p:nvPr>
        </p:nvSpPr>
        <p:spPr>
          <a:xfrm>
            <a:off x="2882900" y="619125"/>
            <a:ext cx="3530600" cy="2443163"/>
          </a:xfrm>
          <a:ln cap="flat"/>
        </p:spPr>
      </p:sp>
      <p:sp>
        <p:nvSpPr>
          <p:cNvPr id="324612"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The association PLCopen is dependent also on its members – we need also your support</a:t>
            </a:r>
            <a:endParaRPr lang="en-GB" altLang="en-US"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xfrm>
            <a:off x="2884488" y="617538"/>
            <a:ext cx="3529012" cy="2443162"/>
          </a:xfrm>
          <a:ln/>
        </p:spPr>
      </p:sp>
      <p:sp>
        <p:nvSpPr>
          <p:cNvPr id="326659" name="Notes Placeholder 2"/>
          <p:cNvSpPr>
            <a:spLocks noGrp="1"/>
          </p:cNvSpPr>
          <p:nvPr>
            <p:ph type="body" idx="1"/>
          </p:nvPr>
        </p:nvSpPr>
        <p:spPr>
          <a:xfrm>
            <a:off x="1239838" y="3332163"/>
            <a:ext cx="6816725" cy="2951162"/>
          </a:xfrm>
          <a:noFill/>
        </p:spPr>
        <p:txBody>
          <a:bodyPr/>
          <a:lstStyle/>
          <a:p>
            <a:r>
              <a:rPr lang="en-US" smtClean="0">
                <a:latin typeface="Arial" charset="0"/>
              </a:rPr>
              <a:t>PLCopen is primarily depending on its members.</a:t>
            </a:r>
          </a:p>
          <a:p>
            <a:r>
              <a:rPr lang="en-US" smtClean="0">
                <a:latin typeface="Arial" charset="0"/>
              </a:rPr>
              <a:t>They pay an annual fee which provides the basis to operate.</a:t>
            </a:r>
          </a:p>
          <a:p>
            <a:r>
              <a:rPr lang="en-US" smtClean="0">
                <a:latin typeface="Arial" charset="0"/>
              </a:rPr>
              <a:t>And with a multitude of members the independency of the organization is guaranteed.</a:t>
            </a:r>
          </a:p>
          <a:p>
            <a:r>
              <a:rPr lang="en-US" smtClean="0">
                <a:latin typeface="Arial" charset="0"/>
              </a:rPr>
              <a:t>So think about supporting this organization and be seen as such in the market while influencing your future.</a:t>
            </a:r>
          </a:p>
        </p:txBody>
      </p:sp>
      <p:sp>
        <p:nvSpPr>
          <p:cNvPr id="326660"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B8232419-8B83-4AA9-875B-2F3D6B3C95A0}" type="slidenum">
              <a:rPr lang="en-US" sz="1000" i="1">
                <a:solidFill>
                  <a:schemeClr val="tx1"/>
                </a:solidFill>
                <a:latin typeface="Times New Roman" pitchFamily="18" charset="0"/>
              </a:rPr>
              <a:pPr algn="r" defTabSz="762000" eaLnBrk="0" hangingPunct="0"/>
              <a:t>90</a:t>
            </a:fld>
            <a:endParaRPr lang="en-US" sz="1000" i="1">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FB01D975-605C-4839-A0EA-14C6D582DDC4}" type="slidenum">
              <a:rPr lang="en-US" altLang="en-US" sz="1000" i="1">
                <a:solidFill>
                  <a:schemeClr val="tx1"/>
                </a:solidFill>
                <a:latin typeface="Times New Roman" pitchFamily="18" charset="0"/>
              </a:rPr>
              <a:pPr algn="r" defTabSz="762000" eaLnBrk="0" hangingPunct="0"/>
              <a:t>9</a:t>
            </a:fld>
            <a:endParaRPr lang="en-US" altLang="en-US" sz="1000" i="1">
              <a:solidFill>
                <a:schemeClr val="tx1"/>
              </a:solidFill>
              <a:latin typeface="Times New Roman" pitchFamily="18" charset="0"/>
            </a:endParaRPr>
          </a:p>
        </p:txBody>
      </p:sp>
      <p:sp>
        <p:nvSpPr>
          <p:cNvPr id="161795" name="Rectangle 2"/>
          <p:cNvSpPr>
            <a:spLocks noGrp="1" noRot="1" noChangeAspect="1" noChangeArrowheads="1" noTextEdit="1"/>
          </p:cNvSpPr>
          <p:nvPr>
            <p:ph type="sldImg"/>
          </p:nvPr>
        </p:nvSpPr>
        <p:spPr>
          <a:xfrm>
            <a:off x="2882900" y="619125"/>
            <a:ext cx="3530600" cy="2443163"/>
          </a:xfrm>
          <a:ln cap="flat"/>
        </p:spPr>
      </p:sp>
      <p:sp>
        <p:nvSpPr>
          <p:cNvPr id="161796" name="Rectangle 3"/>
          <p:cNvSpPr>
            <a:spLocks noGrp="1" noChangeArrowheads="1"/>
          </p:cNvSpPr>
          <p:nvPr>
            <p:ph type="body" idx="1"/>
          </p:nvPr>
        </p:nvSpPr>
        <p:spPr>
          <a:xfrm>
            <a:off x="1239838" y="3332163"/>
            <a:ext cx="6816725" cy="2951162"/>
          </a:xfrm>
          <a:noFill/>
        </p:spPr>
        <p:txBody>
          <a:bodyPr/>
          <a:lstStyle/>
          <a:p>
            <a:r>
              <a:rPr lang="en-US" altLang="en-US" smtClean="0">
                <a:latin typeface="Arial" charset="0"/>
              </a:rPr>
              <a:t>or, how  these people interface to their control,</a:t>
            </a:r>
          </a:p>
          <a:p>
            <a:r>
              <a:rPr lang="en-US" altLang="en-US" smtClean="0">
                <a:latin typeface="Arial" charset="0"/>
              </a:rPr>
              <a:t>no matter which background / color, or level</a:t>
            </a:r>
          </a:p>
          <a:p>
            <a:r>
              <a:rPr lang="en-US" altLang="en-US" smtClean="0">
                <a:latin typeface="Arial" charset="0"/>
              </a:rPr>
              <a:t>current environments incorporate them all </a:t>
            </a:r>
          </a:p>
          <a:p>
            <a:endParaRPr lang="en-US" altLang="en-US" smtClean="0">
              <a:latin typeface="Arial" charset="0"/>
            </a:endParaRPr>
          </a:p>
          <a:p>
            <a:r>
              <a:rPr lang="en-US" altLang="en-US" smtClean="0">
                <a:latin typeface="Arial" charset="0"/>
              </a:rPr>
              <a:t>Meaning: support for teams with people of different level</a:t>
            </a:r>
          </a:p>
          <a:p>
            <a:r>
              <a:rPr lang="en-US" altLang="en-US" smtClean="0">
                <a:latin typeface="Arial" charset="0"/>
              </a:rPr>
              <a:t>or background. So not only programmers, but also installation and maintenance people</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C359942B-5B41-4899-B1A7-28F99E254951}" type="slidenum">
              <a:rPr lang="en-US" altLang="en-US" sz="1000" i="1">
                <a:solidFill>
                  <a:schemeClr val="tx1"/>
                </a:solidFill>
                <a:latin typeface="Times New Roman" pitchFamily="18" charset="0"/>
              </a:rPr>
              <a:pPr algn="r" defTabSz="762000" eaLnBrk="0" hangingPunct="0"/>
              <a:t>91</a:t>
            </a:fld>
            <a:endParaRPr lang="en-US" altLang="en-US" sz="1000" i="1">
              <a:solidFill>
                <a:schemeClr val="tx1"/>
              </a:solidFill>
              <a:latin typeface="Times New Roman" pitchFamily="18" charset="0"/>
            </a:endParaRPr>
          </a:p>
        </p:txBody>
      </p:sp>
      <p:sp>
        <p:nvSpPr>
          <p:cNvPr id="328707" name="Rectangle 2"/>
          <p:cNvSpPr>
            <a:spLocks noGrp="1" noRot="1" noChangeAspect="1" noChangeArrowheads="1" noTextEdit="1"/>
          </p:cNvSpPr>
          <p:nvPr>
            <p:ph type="sldImg"/>
          </p:nvPr>
        </p:nvSpPr>
        <p:spPr>
          <a:xfrm>
            <a:off x="2881313" y="617538"/>
            <a:ext cx="3530600" cy="2444750"/>
          </a:xfrm>
          <a:ln cap="flat"/>
        </p:spPr>
      </p:sp>
      <p:sp>
        <p:nvSpPr>
          <p:cNvPr id="328708" name="Rectangle 3"/>
          <p:cNvSpPr>
            <a:spLocks noGrp="1" noChangeArrowheads="1"/>
          </p:cNvSpPr>
          <p:nvPr>
            <p:ph type="body" idx="1"/>
          </p:nvPr>
        </p:nvSpPr>
        <p:spPr>
          <a:xfrm>
            <a:off x="1239838" y="3332163"/>
            <a:ext cx="6815137" cy="2951162"/>
          </a:xfrm>
          <a:noFill/>
        </p:spPr>
        <p:txBody>
          <a:bodyPr lIns="91725" tIns="45863" rIns="91725" bIns="45863"/>
          <a:lstStyle/>
          <a:p>
            <a:r>
              <a:rPr lang="en-GB" altLang="en-US" smtClean="0">
                <a:latin typeface="Arial" charset="0"/>
              </a:rPr>
              <a:t>More information?? See above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4" y="1066800"/>
            <a:ext cx="9372600" cy="762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304804" y="1905000"/>
            <a:ext cx="4610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067303" y="1905000"/>
            <a:ext cx="4610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304800" y="1066800"/>
            <a:ext cx="9372600" cy="762000"/>
          </a:xfrm>
        </p:spPr>
        <p:txBody>
          <a:bodyPr/>
          <a:lstStyle/>
          <a:p>
            <a:r>
              <a:rPr lang="en-US" smtClean="0"/>
              <a:t>Click to edit Master title style</a:t>
            </a:r>
            <a:endParaRPr lang="en-US"/>
          </a:p>
        </p:txBody>
      </p:sp>
      <p:sp>
        <p:nvSpPr>
          <p:cNvPr id="3" name="Tijdelijke aanduiding voor tabel 2"/>
          <p:cNvSpPr>
            <a:spLocks noGrp="1"/>
          </p:cNvSpPr>
          <p:nvPr>
            <p:ph type="tbl" idx="1"/>
          </p:nvPr>
        </p:nvSpPr>
        <p:spPr>
          <a:xfrm>
            <a:off x="304800" y="1905000"/>
            <a:ext cx="9372600" cy="4419600"/>
          </a:xfrm>
        </p:spPr>
        <p:txBody>
          <a:bodyPr/>
          <a:lstStyle/>
          <a:p>
            <a:pPr lvl="0"/>
            <a:r>
              <a:rPr lang="en-US" noProof="0" smtClean="0"/>
              <a:t>Click icon to add table</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8"/>
            <a:ext cx="84201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304804" y="1905000"/>
            <a:ext cx="4610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067303" y="1905000"/>
            <a:ext cx="4610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1066800"/>
            <a:ext cx="2343150" cy="5257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304800" y="1066800"/>
            <a:ext cx="68770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4" y="1066800"/>
            <a:ext cx="9372600" cy="762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304804" y="1905000"/>
            <a:ext cx="4610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lipArt Placeholder 3"/>
          <p:cNvSpPr>
            <a:spLocks noGrp="1"/>
          </p:cNvSpPr>
          <p:nvPr>
            <p:ph type="clipArt" sz="half" idx="2"/>
          </p:nvPr>
        </p:nvSpPr>
        <p:spPr>
          <a:xfrm>
            <a:off x="5067303" y="1905000"/>
            <a:ext cx="4610100" cy="4419600"/>
          </a:xfrm>
        </p:spPr>
        <p:txBody>
          <a:bodyPr/>
          <a:lstStyle/>
          <a:p>
            <a:pPr lvl="0"/>
            <a:r>
              <a:rPr lang="en-US" noProof="0" smtClean="0"/>
              <a:t>Click icon to add clip art</a:t>
            </a:r>
            <a:endParaRPr lang="nl-NL"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304800" y="1066800"/>
            <a:ext cx="93726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1027" name="Rectangle 6"/>
          <p:cNvSpPr>
            <a:spLocks noGrp="1" noChangeArrowheads="1"/>
          </p:cNvSpPr>
          <p:nvPr>
            <p:ph type="body" idx="1"/>
          </p:nvPr>
        </p:nvSpPr>
        <p:spPr bwMode="auto">
          <a:xfrm>
            <a:off x="304800" y="1905000"/>
            <a:ext cx="9372600" cy="4419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8"/>
          <p:cNvSpPr>
            <a:spLocks noChangeShapeType="1"/>
          </p:cNvSpPr>
          <p:nvPr/>
        </p:nvSpPr>
        <p:spPr bwMode="auto">
          <a:xfrm>
            <a:off x="293688" y="914400"/>
            <a:ext cx="9371012" cy="0"/>
          </a:xfrm>
          <a:prstGeom prst="line">
            <a:avLst/>
          </a:prstGeom>
          <a:noFill/>
          <a:ln w="50800">
            <a:solidFill>
              <a:srgbClr val="0066CC"/>
            </a:solidFill>
            <a:round/>
            <a:headEnd type="none" w="sm" len="sm"/>
            <a:tailEnd type="none" w="sm" len="sm"/>
          </a:ln>
          <a:effectLst/>
          <a:extLst/>
        </p:spPr>
        <p:txBody>
          <a:bodyPr/>
          <a:lstStyle/>
          <a:p>
            <a:pPr algn="ctr" eaLnBrk="0" hangingPunct="0">
              <a:lnSpc>
                <a:spcPct val="210000"/>
              </a:lnSpc>
              <a:spcBef>
                <a:spcPct val="30000"/>
              </a:spcBef>
              <a:buClr>
                <a:srgbClr val="790015"/>
              </a:buClr>
              <a:buSzPct val="100000"/>
              <a:buFont typeface="Wingdings" pitchFamily="2" charset="2"/>
              <a:buNone/>
              <a:defRPr/>
            </a:pPr>
            <a:endParaRPr lang="nl-NL">
              <a:latin typeface="Arial" pitchFamily="34" charset="0"/>
            </a:endParaRPr>
          </a:p>
        </p:txBody>
      </p:sp>
      <p:sp>
        <p:nvSpPr>
          <p:cNvPr id="1030" name="Line 9"/>
          <p:cNvSpPr>
            <a:spLocks noChangeShapeType="1"/>
          </p:cNvSpPr>
          <p:nvPr/>
        </p:nvSpPr>
        <p:spPr bwMode="auto">
          <a:xfrm>
            <a:off x="273050" y="6400800"/>
            <a:ext cx="9371013" cy="0"/>
          </a:xfrm>
          <a:prstGeom prst="line">
            <a:avLst/>
          </a:prstGeom>
          <a:noFill/>
          <a:ln w="50800">
            <a:solidFill>
              <a:srgbClr val="0066CC"/>
            </a:solidFill>
            <a:round/>
            <a:headEnd type="none" w="sm" len="sm"/>
            <a:tailEnd type="none" w="sm" len="sm"/>
          </a:ln>
          <a:effectLst/>
          <a:extLst/>
        </p:spPr>
        <p:txBody>
          <a:bodyPr/>
          <a:lstStyle/>
          <a:p>
            <a:pPr algn="ctr" eaLnBrk="0" hangingPunct="0">
              <a:lnSpc>
                <a:spcPct val="210000"/>
              </a:lnSpc>
              <a:spcBef>
                <a:spcPct val="30000"/>
              </a:spcBef>
              <a:buClr>
                <a:srgbClr val="790015"/>
              </a:buClr>
              <a:buSzPct val="100000"/>
              <a:buFont typeface="Wingdings" pitchFamily="2" charset="2"/>
              <a:buNone/>
              <a:defRPr/>
            </a:pPr>
            <a:endParaRPr lang="nl-NL" dirty="0">
              <a:latin typeface="Arial" pitchFamily="34" charset="0"/>
            </a:endParaRPr>
          </a:p>
        </p:txBody>
      </p:sp>
      <p:sp>
        <p:nvSpPr>
          <p:cNvPr id="1031" name="Rectangle 10"/>
          <p:cNvSpPr>
            <a:spLocks noChangeArrowheads="1"/>
          </p:cNvSpPr>
          <p:nvPr/>
        </p:nvSpPr>
        <p:spPr bwMode="auto">
          <a:xfrm>
            <a:off x="288925" y="6523038"/>
            <a:ext cx="2317750" cy="274637"/>
          </a:xfrm>
          <a:prstGeom prst="rect">
            <a:avLst/>
          </a:prstGeom>
          <a:noFill/>
          <a:ln>
            <a:noFill/>
          </a:ln>
          <a:effectLst/>
          <a:extLst/>
        </p:spPr>
        <p:txBody>
          <a:bodyPr wrap="none" lIns="92075" tIns="46038" rIns="92075" bIns="46038">
            <a:spAutoFit/>
          </a:bodyPr>
          <a:lstStyle/>
          <a:p>
            <a:pPr eaLnBrk="0" hangingPunct="0">
              <a:defRPr/>
            </a:pPr>
            <a:r>
              <a:rPr lang="en-US" sz="1200" b="1" dirty="0">
                <a:solidFill>
                  <a:srgbClr val="0066CC"/>
                </a:solidFill>
                <a:latin typeface="Arial" pitchFamily="34" charset="0"/>
              </a:rPr>
              <a:t>Page  </a:t>
            </a:r>
            <a:fld id="{5BE8C950-F745-4D77-9E26-927B02109CD0}" type="slidenum">
              <a:rPr lang="en-US" sz="1200" b="1">
                <a:solidFill>
                  <a:srgbClr val="0066CC"/>
                </a:solidFill>
                <a:latin typeface="Arial" pitchFamily="34" charset="0"/>
              </a:rPr>
              <a:pPr eaLnBrk="0" hangingPunct="0">
                <a:defRPr/>
              </a:pPr>
              <a:t>‹nr.›</a:t>
            </a:fld>
            <a:r>
              <a:rPr lang="en-US" sz="1200" b="1" dirty="0">
                <a:solidFill>
                  <a:srgbClr val="0066CC"/>
                </a:solidFill>
                <a:latin typeface="Arial" pitchFamily="34" charset="0"/>
              </a:rPr>
              <a:t>  printed at </a:t>
            </a:r>
            <a:fld id="{903CE371-F1CC-4141-9176-0A025799425F}" type="datetime1">
              <a:rPr lang="en-US" sz="1200" b="1">
                <a:solidFill>
                  <a:srgbClr val="0066CC"/>
                </a:solidFill>
                <a:latin typeface="Arial" pitchFamily="34" charset="0"/>
              </a:rPr>
              <a:pPr eaLnBrk="0" hangingPunct="0">
                <a:defRPr/>
              </a:pPr>
              <a:t>2/26/2014</a:t>
            </a:fld>
            <a:endParaRPr lang="en-US" sz="1200" b="1" dirty="0">
              <a:solidFill>
                <a:srgbClr val="0066CC"/>
              </a:solidFill>
              <a:latin typeface="Arial" pitchFamily="34" charset="0"/>
            </a:endParaRPr>
          </a:p>
        </p:txBody>
      </p:sp>
      <p:sp>
        <p:nvSpPr>
          <p:cNvPr id="1032" name="Rectangle 11"/>
          <p:cNvSpPr>
            <a:spLocks noChangeArrowheads="1"/>
          </p:cNvSpPr>
          <p:nvPr/>
        </p:nvSpPr>
        <p:spPr bwMode="auto">
          <a:xfrm>
            <a:off x="8059738" y="6535738"/>
            <a:ext cx="1552575" cy="258762"/>
          </a:xfrm>
          <a:prstGeom prst="rect">
            <a:avLst/>
          </a:prstGeom>
          <a:noFill/>
          <a:ln>
            <a:noFill/>
          </a:ln>
          <a:effectLst/>
          <a:extLst/>
        </p:spPr>
        <p:txBody>
          <a:bodyPr wrap="none" lIns="92075" tIns="46038" rIns="92075" bIns="46038">
            <a:spAutoFit/>
          </a:bodyPr>
          <a:lstStyle/>
          <a:p>
            <a:pPr eaLnBrk="0" hangingPunct="0">
              <a:lnSpc>
                <a:spcPct val="90000"/>
              </a:lnSpc>
              <a:spcBef>
                <a:spcPct val="30000"/>
              </a:spcBef>
              <a:defRPr/>
            </a:pPr>
            <a:r>
              <a:rPr lang="en-US" sz="1200" b="1" dirty="0">
                <a:solidFill>
                  <a:srgbClr val="0066CC"/>
                </a:solidFill>
                <a:latin typeface="Arial" pitchFamily="34" charset="0"/>
              </a:rPr>
              <a:t>www.PLCopen.org</a:t>
            </a:r>
          </a:p>
        </p:txBody>
      </p:sp>
      <p:sp>
        <p:nvSpPr>
          <p:cNvPr id="11" name="Rectangle 7"/>
          <p:cNvSpPr>
            <a:spLocks noChangeArrowheads="1"/>
          </p:cNvSpPr>
          <p:nvPr userDrawn="1"/>
        </p:nvSpPr>
        <p:spPr bwMode="auto">
          <a:xfrm>
            <a:off x="6969125" y="231775"/>
            <a:ext cx="2755900" cy="603250"/>
          </a:xfrm>
          <a:prstGeom prst="rect">
            <a:avLst/>
          </a:prstGeom>
          <a:noFill/>
          <a:ln>
            <a:noFill/>
          </a:ln>
          <a:effectLst/>
          <a:extLst>
            <a:ext uri="{909E8E84-426E-40DD-AFC4-6F175D3DCCD1}"/>
            <a:ext uri="{91240B29-F687-4F45-9708-019B960494DF}"/>
            <a:ext uri="{AF507438-7753-43E0-B8FC-AC1667EBCBE1}"/>
          </a:extLst>
        </p:spPr>
        <p:txBody>
          <a:bodyPr lIns="92075" tIns="46038" rIns="92075" bIns="46038">
            <a:spAutoFit/>
          </a:bodyPr>
          <a:lstStyle/>
          <a:p>
            <a:pPr algn="r" eaLnBrk="0" hangingPunct="0">
              <a:lnSpc>
                <a:spcPct val="80000"/>
              </a:lnSpc>
              <a:defRPr/>
            </a:pPr>
            <a:r>
              <a:rPr lang="en-US" altLang="en-US" sz="2800" b="1" dirty="0">
                <a:solidFill>
                  <a:srgbClr val="0066CC"/>
                </a:solidFill>
                <a:latin typeface="Arial" pitchFamily="34" charset="0"/>
              </a:rPr>
              <a:t>PLCopen</a:t>
            </a:r>
            <a:r>
              <a:rPr lang="en-US" altLang="en-US" sz="1100" b="1" baseline="100000" dirty="0">
                <a:solidFill>
                  <a:srgbClr val="000000"/>
                </a:solidFill>
                <a:latin typeface="Arial" pitchFamily="34" charset="0"/>
                <a:cs typeface="Arial" charset="0"/>
              </a:rPr>
              <a:t>®</a:t>
            </a:r>
          </a:p>
          <a:p>
            <a:pPr algn="ctr" eaLnBrk="0" hangingPunct="0">
              <a:lnSpc>
                <a:spcPct val="80000"/>
              </a:lnSpc>
              <a:defRPr/>
            </a:pPr>
            <a:r>
              <a:rPr lang="en-US" altLang="en-US" sz="1400" b="1" i="1" dirty="0">
                <a:solidFill>
                  <a:srgbClr val="000000"/>
                </a:solidFill>
                <a:latin typeface="Arial" pitchFamily="34" charset="0"/>
              </a:rPr>
              <a:t> for efficiency in automation</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lnSpc>
          <a:spcPct val="90000"/>
        </a:lnSpc>
        <a:spcBef>
          <a:spcPct val="0"/>
        </a:spcBef>
        <a:spcAft>
          <a:spcPct val="0"/>
        </a:spcAft>
        <a:defRPr sz="3600" b="1">
          <a:solidFill>
            <a:srgbClr val="790015"/>
          </a:solidFill>
          <a:latin typeface="+mj-lt"/>
          <a:ea typeface="+mj-ea"/>
          <a:cs typeface="+mj-cs"/>
        </a:defRPr>
      </a:lvl1pPr>
      <a:lvl2pPr algn="ctr" rtl="0" eaLnBrk="0" fontAlgn="base" hangingPunct="0">
        <a:lnSpc>
          <a:spcPct val="90000"/>
        </a:lnSpc>
        <a:spcBef>
          <a:spcPct val="0"/>
        </a:spcBef>
        <a:spcAft>
          <a:spcPct val="0"/>
        </a:spcAft>
        <a:defRPr sz="3600" b="1">
          <a:solidFill>
            <a:srgbClr val="790015"/>
          </a:solidFill>
          <a:latin typeface="Arial" pitchFamily="34" charset="0"/>
        </a:defRPr>
      </a:lvl2pPr>
      <a:lvl3pPr algn="ctr" rtl="0" eaLnBrk="0" fontAlgn="base" hangingPunct="0">
        <a:lnSpc>
          <a:spcPct val="90000"/>
        </a:lnSpc>
        <a:spcBef>
          <a:spcPct val="0"/>
        </a:spcBef>
        <a:spcAft>
          <a:spcPct val="0"/>
        </a:spcAft>
        <a:defRPr sz="3600" b="1">
          <a:solidFill>
            <a:srgbClr val="790015"/>
          </a:solidFill>
          <a:latin typeface="Arial" pitchFamily="34" charset="0"/>
        </a:defRPr>
      </a:lvl3pPr>
      <a:lvl4pPr algn="ctr" rtl="0" eaLnBrk="0" fontAlgn="base" hangingPunct="0">
        <a:lnSpc>
          <a:spcPct val="90000"/>
        </a:lnSpc>
        <a:spcBef>
          <a:spcPct val="0"/>
        </a:spcBef>
        <a:spcAft>
          <a:spcPct val="0"/>
        </a:spcAft>
        <a:defRPr sz="3600" b="1">
          <a:solidFill>
            <a:srgbClr val="790015"/>
          </a:solidFill>
          <a:latin typeface="Arial" pitchFamily="34" charset="0"/>
        </a:defRPr>
      </a:lvl4pPr>
      <a:lvl5pPr algn="ctr" rtl="0" eaLnBrk="0" fontAlgn="base" hangingPunct="0">
        <a:lnSpc>
          <a:spcPct val="90000"/>
        </a:lnSpc>
        <a:spcBef>
          <a:spcPct val="0"/>
        </a:spcBef>
        <a:spcAft>
          <a:spcPct val="0"/>
        </a:spcAft>
        <a:defRPr sz="3600" b="1">
          <a:solidFill>
            <a:srgbClr val="790015"/>
          </a:solidFill>
          <a:latin typeface="Arial" pitchFamily="34" charset="0"/>
        </a:defRPr>
      </a:lvl5pPr>
      <a:lvl6pPr marL="457200" algn="ctr" rtl="0" eaLnBrk="1" fontAlgn="base" hangingPunct="1">
        <a:lnSpc>
          <a:spcPct val="90000"/>
        </a:lnSpc>
        <a:spcBef>
          <a:spcPct val="0"/>
        </a:spcBef>
        <a:spcAft>
          <a:spcPct val="0"/>
        </a:spcAft>
        <a:defRPr sz="3600" b="1">
          <a:solidFill>
            <a:srgbClr val="790015"/>
          </a:solidFill>
          <a:latin typeface="Arial" pitchFamily="34" charset="0"/>
        </a:defRPr>
      </a:lvl6pPr>
      <a:lvl7pPr marL="914400" algn="ctr" rtl="0" eaLnBrk="1" fontAlgn="base" hangingPunct="1">
        <a:lnSpc>
          <a:spcPct val="90000"/>
        </a:lnSpc>
        <a:spcBef>
          <a:spcPct val="0"/>
        </a:spcBef>
        <a:spcAft>
          <a:spcPct val="0"/>
        </a:spcAft>
        <a:defRPr sz="3600" b="1">
          <a:solidFill>
            <a:srgbClr val="790015"/>
          </a:solidFill>
          <a:latin typeface="Arial" pitchFamily="34" charset="0"/>
        </a:defRPr>
      </a:lvl7pPr>
      <a:lvl8pPr marL="1371600" algn="ctr" rtl="0" eaLnBrk="1" fontAlgn="base" hangingPunct="1">
        <a:lnSpc>
          <a:spcPct val="90000"/>
        </a:lnSpc>
        <a:spcBef>
          <a:spcPct val="0"/>
        </a:spcBef>
        <a:spcAft>
          <a:spcPct val="0"/>
        </a:spcAft>
        <a:defRPr sz="3600" b="1">
          <a:solidFill>
            <a:srgbClr val="790015"/>
          </a:solidFill>
          <a:latin typeface="Arial" pitchFamily="34" charset="0"/>
        </a:defRPr>
      </a:lvl8pPr>
      <a:lvl9pPr marL="1828800" algn="ctr" rtl="0" eaLnBrk="1" fontAlgn="base" hangingPunct="1">
        <a:lnSpc>
          <a:spcPct val="90000"/>
        </a:lnSpc>
        <a:spcBef>
          <a:spcPct val="0"/>
        </a:spcBef>
        <a:spcAft>
          <a:spcPct val="0"/>
        </a:spcAft>
        <a:defRPr sz="3600" b="1">
          <a:solidFill>
            <a:srgbClr val="790015"/>
          </a:solidFill>
          <a:latin typeface="Arial" pitchFamily="34" charset="0"/>
        </a:defRPr>
      </a:lvl9pPr>
    </p:titleStyle>
    <p:bodyStyle>
      <a:lvl1pPr marL="285750" indent="-285750" algn="l" rtl="0" eaLnBrk="0" fontAlgn="base" hangingPunct="0">
        <a:lnSpc>
          <a:spcPct val="90000"/>
        </a:lnSpc>
        <a:spcBef>
          <a:spcPct val="30000"/>
        </a:spcBef>
        <a:spcAft>
          <a:spcPct val="0"/>
        </a:spcAft>
        <a:buClr>
          <a:srgbClr val="790015"/>
        </a:buClr>
        <a:buSzPct val="100000"/>
        <a:buFont typeface="Wingdings" pitchFamily="2" charset="2"/>
        <a:buChar char="§"/>
        <a:defRPr sz="2400" b="1">
          <a:solidFill>
            <a:schemeClr val="tx2"/>
          </a:solidFill>
          <a:latin typeface="+mn-lt"/>
          <a:ea typeface="+mn-ea"/>
          <a:cs typeface="+mn-cs"/>
        </a:defRPr>
      </a:lvl1pPr>
      <a:lvl2pPr marL="685800" indent="-228600" algn="l" rtl="0" eaLnBrk="0" fontAlgn="base" hangingPunct="0">
        <a:lnSpc>
          <a:spcPct val="90000"/>
        </a:lnSpc>
        <a:spcBef>
          <a:spcPct val="30000"/>
        </a:spcBef>
        <a:spcAft>
          <a:spcPct val="0"/>
        </a:spcAft>
        <a:buClr>
          <a:srgbClr val="790015"/>
        </a:buClr>
        <a:buSzPct val="100000"/>
        <a:buChar char="•"/>
        <a:defRPr sz="2800">
          <a:solidFill>
            <a:schemeClr val="tx2"/>
          </a:solidFill>
          <a:latin typeface="+mn-lt"/>
        </a:defRPr>
      </a:lvl2pPr>
      <a:lvl3pPr marL="1143000" indent="-228600" algn="l" rtl="0" eaLnBrk="0" fontAlgn="base" hangingPunct="0">
        <a:lnSpc>
          <a:spcPct val="90000"/>
        </a:lnSpc>
        <a:spcBef>
          <a:spcPct val="30000"/>
        </a:spcBef>
        <a:spcAft>
          <a:spcPct val="0"/>
        </a:spcAft>
        <a:buClr>
          <a:srgbClr val="790015"/>
        </a:buClr>
        <a:buSzPct val="100000"/>
        <a:buChar char="•"/>
        <a:defRPr sz="2400">
          <a:solidFill>
            <a:schemeClr val="tx2"/>
          </a:solidFill>
          <a:latin typeface="+mn-lt"/>
        </a:defRPr>
      </a:lvl3pPr>
      <a:lvl4pPr marL="1543050" indent="-171450" algn="l" rtl="0" eaLnBrk="0" fontAlgn="base" hangingPunct="0">
        <a:lnSpc>
          <a:spcPct val="90000"/>
        </a:lnSpc>
        <a:spcBef>
          <a:spcPct val="30000"/>
        </a:spcBef>
        <a:spcAft>
          <a:spcPct val="0"/>
        </a:spcAft>
        <a:buClr>
          <a:srgbClr val="790015"/>
        </a:buClr>
        <a:buSzPct val="100000"/>
        <a:buChar char="•"/>
        <a:defRPr sz="1400">
          <a:solidFill>
            <a:schemeClr val="tx2"/>
          </a:solidFill>
          <a:latin typeface="+mn-lt"/>
        </a:defRPr>
      </a:lvl4pPr>
      <a:lvl5pPr marL="2000250" indent="-171450" algn="l" rtl="0" eaLnBrk="0" fontAlgn="base" hangingPunct="0">
        <a:lnSpc>
          <a:spcPct val="90000"/>
        </a:lnSpc>
        <a:spcBef>
          <a:spcPct val="30000"/>
        </a:spcBef>
        <a:spcAft>
          <a:spcPct val="0"/>
        </a:spcAft>
        <a:buClr>
          <a:srgbClr val="790015"/>
        </a:buClr>
        <a:buSzPct val="100000"/>
        <a:buChar char="•"/>
        <a:defRPr sz="1400">
          <a:solidFill>
            <a:schemeClr val="tx2"/>
          </a:solidFill>
          <a:latin typeface="+mn-lt"/>
        </a:defRPr>
      </a:lvl5pPr>
      <a:lvl6pPr marL="24574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6pPr>
      <a:lvl7pPr marL="29146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7pPr>
      <a:lvl8pPr marL="33718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8pPr>
      <a:lvl9pPr marL="38290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1.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29.png"/><Relationship Id="rId3" Type="http://schemas.openxmlformats.org/officeDocument/2006/relationships/notesSlide" Target="../notesSlides/notesSlide71.xml"/><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8.png"/><Relationship Id="rId2" Type="http://schemas.openxmlformats.org/officeDocument/2006/relationships/slideLayout" Target="../slideLayouts/slideLayout6.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vmlDrawing" Target="../drawings/vmlDrawing4.v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hyperlink" Target="http://www.modacar.com/products/Subaru/WRX/MODACAB/" TargetMode="External"/><Relationship Id="rId10" Type="http://schemas.openxmlformats.org/officeDocument/2006/relationships/image" Target="../media/image22.jpeg"/><Relationship Id="rId19" Type="http://schemas.openxmlformats.org/officeDocument/2006/relationships/image" Target="../media/image30.jpeg"/><Relationship Id="rId4" Type="http://schemas.openxmlformats.org/officeDocument/2006/relationships/oleObject" Target="../embeddings/oleObject8.bin"/><Relationship Id="rId9" Type="http://schemas.openxmlformats.org/officeDocument/2006/relationships/image" Target="../media/image21.jpeg"/><Relationship Id="rId14" Type="http://schemas.openxmlformats.org/officeDocument/2006/relationships/image" Target="../media/image26.png"/></Relationships>
</file>

<file path=ppt/slides/_rels/slide7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ctrTitle" idx="4294967295"/>
          </p:nvPr>
        </p:nvSpPr>
        <p:spPr>
          <a:xfrm>
            <a:off x="742950" y="2130425"/>
            <a:ext cx="8420100" cy="1470025"/>
          </a:xfrm>
        </p:spPr>
        <p:txBody>
          <a:bodyPr/>
          <a:lstStyle/>
          <a:p>
            <a:pPr eaLnBrk="1" hangingPunct="1"/>
            <a:r>
              <a:rPr lang="en-US" smtClean="0"/>
              <a:t>Introduction in IEC 61131-3</a:t>
            </a:r>
          </a:p>
        </p:txBody>
      </p:sp>
      <p:sp>
        <p:nvSpPr>
          <p:cNvPr id="144387" name="Subtitle 2"/>
          <p:cNvSpPr>
            <a:spLocks noGrp="1"/>
          </p:cNvSpPr>
          <p:nvPr>
            <p:ph type="subTitle" idx="4294967295"/>
          </p:nvPr>
        </p:nvSpPr>
        <p:spPr>
          <a:xfrm>
            <a:off x="1485900" y="3838575"/>
            <a:ext cx="6934200" cy="1787525"/>
          </a:xfrm>
        </p:spPr>
        <p:txBody>
          <a:bodyPr/>
          <a:lstStyle/>
          <a:p>
            <a:pPr marL="0" indent="0" algn="ctr" eaLnBrk="1" hangingPunct="1">
              <a:buFont typeface="Wingdings" pitchFamily="2" charset="2"/>
              <a:buNone/>
            </a:pPr>
            <a:r>
              <a:rPr lang="en-US" smtClean="0"/>
              <a:t>Check also the notes coupled to each slide</a:t>
            </a:r>
          </a:p>
          <a:p>
            <a:pPr marL="0" indent="0" algn="ctr" eaLnBrk="1" hangingPunct="1">
              <a:buFont typeface="Wingdings" pitchFamily="2" charset="2"/>
              <a:buNone/>
            </a:pPr>
            <a:r>
              <a:rPr lang="en-US" smtClean="0"/>
              <a:t>for further explanation</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1454150" y="1225550"/>
            <a:ext cx="7454900" cy="4940300"/>
          </a:xfrm>
          <a:prstGeom prst="rect">
            <a:avLst/>
          </a:prstGeom>
          <a:solidFill>
            <a:schemeClr val="accent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62819" name="Rectangle 3"/>
          <p:cNvSpPr>
            <a:spLocks noGrp="1" noChangeArrowheads="1"/>
          </p:cNvSpPr>
          <p:nvPr>
            <p:ph type="title" idx="4294967295"/>
          </p:nvPr>
        </p:nvSpPr>
        <p:spPr>
          <a:xfrm>
            <a:off x="304800" y="1219200"/>
            <a:ext cx="9372600" cy="762000"/>
          </a:xfrm>
        </p:spPr>
        <p:txBody>
          <a:bodyPr/>
          <a:lstStyle/>
          <a:p>
            <a:pPr eaLnBrk="1" hangingPunct="1"/>
            <a:r>
              <a:rPr lang="en-US" altLang="en-US" smtClean="0"/>
              <a:t>The IEC 61131-3 Standard</a:t>
            </a:r>
          </a:p>
        </p:txBody>
      </p:sp>
      <p:grpSp>
        <p:nvGrpSpPr>
          <p:cNvPr id="162820" name="Group 8"/>
          <p:cNvGrpSpPr>
            <a:grpSpLocks/>
          </p:cNvGrpSpPr>
          <p:nvPr/>
        </p:nvGrpSpPr>
        <p:grpSpPr bwMode="auto">
          <a:xfrm>
            <a:off x="2139950" y="2063750"/>
            <a:ext cx="5702300" cy="3568700"/>
            <a:chOff x="1348" y="1300"/>
            <a:chExt cx="3592" cy="2248"/>
          </a:xfrm>
        </p:grpSpPr>
        <p:sp>
          <p:nvSpPr>
            <p:cNvPr id="162821" name="Rectangle 4"/>
            <p:cNvSpPr>
              <a:spLocks noChangeArrowheads="1"/>
            </p:cNvSpPr>
            <p:nvPr/>
          </p:nvSpPr>
          <p:spPr bwMode="auto">
            <a:xfrm>
              <a:off x="1348" y="1300"/>
              <a:ext cx="3592" cy="104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62822" name="Rectangle 5"/>
            <p:cNvSpPr>
              <a:spLocks noChangeArrowheads="1"/>
            </p:cNvSpPr>
            <p:nvPr/>
          </p:nvSpPr>
          <p:spPr bwMode="auto">
            <a:xfrm>
              <a:off x="2054" y="1641"/>
              <a:ext cx="2145"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Common Elements</a:t>
              </a:r>
            </a:p>
          </p:txBody>
        </p:sp>
        <p:sp>
          <p:nvSpPr>
            <p:cNvPr id="162823" name="Rectangle 6"/>
            <p:cNvSpPr>
              <a:spLocks noChangeArrowheads="1"/>
            </p:cNvSpPr>
            <p:nvPr/>
          </p:nvSpPr>
          <p:spPr bwMode="auto">
            <a:xfrm>
              <a:off x="1348" y="2500"/>
              <a:ext cx="3592" cy="104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62824" name="Rectangle 7"/>
            <p:cNvSpPr>
              <a:spLocks noChangeArrowheads="1"/>
            </p:cNvSpPr>
            <p:nvPr/>
          </p:nvSpPr>
          <p:spPr bwMode="auto">
            <a:xfrm>
              <a:off x="1766" y="2841"/>
              <a:ext cx="2817"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Programming Languages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304800" y="1066800"/>
            <a:ext cx="9372600" cy="1143000"/>
          </a:xfrm>
        </p:spPr>
        <p:txBody>
          <a:bodyPr/>
          <a:lstStyle/>
          <a:p>
            <a:pPr eaLnBrk="1" hangingPunct="1"/>
            <a:r>
              <a:rPr lang="en-US" altLang="en-US" smtClean="0"/>
              <a:t>IEC 61131-3 : Common Elements</a:t>
            </a:r>
            <a:br>
              <a:rPr lang="en-US" altLang="en-US" smtClean="0"/>
            </a:br>
            <a:r>
              <a:rPr lang="en-US" altLang="en-US" smtClean="0"/>
              <a:t>Variables &amp; Data Types</a:t>
            </a:r>
          </a:p>
        </p:txBody>
      </p:sp>
      <p:grpSp>
        <p:nvGrpSpPr>
          <p:cNvPr id="164867" name="Group 6"/>
          <p:cNvGrpSpPr>
            <a:grpSpLocks/>
          </p:cNvGrpSpPr>
          <p:nvPr/>
        </p:nvGrpSpPr>
        <p:grpSpPr bwMode="auto">
          <a:xfrm>
            <a:off x="2057400" y="2514600"/>
            <a:ext cx="4940300" cy="1143000"/>
            <a:chOff x="1636" y="1060"/>
            <a:chExt cx="3112" cy="2872"/>
          </a:xfrm>
        </p:grpSpPr>
        <p:sp>
          <p:nvSpPr>
            <p:cNvPr id="164868" name="Rectangle 4"/>
            <p:cNvSpPr>
              <a:spLocks noChangeArrowheads="1"/>
            </p:cNvSpPr>
            <p:nvPr/>
          </p:nvSpPr>
          <p:spPr bwMode="auto">
            <a:xfrm>
              <a:off x="1636" y="1060"/>
              <a:ext cx="3112" cy="2872"/>
            </a:xfrm>
            <a:prstGeom prst="rect">
              <a:avLst/>
            </a:prstGeom>
            <a:solidFill>
              <a:schemeClr val="accent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64869" name="Rectangle 5"/>
            <p:cNvSpPr>
              <a:spLocks noChangeArrowheads="1"/>
            </p:cNvSpPr>
            <p:nvPr/>
          </p:nvSpPr>
          <p:spPr bwMode="auto">
            <a:xfrm>
              <a:off x="1718" y="1144"/>
              <a:ext cx="2938" cy="2501"/>
            </a:xfrm>
            <a:prstGeom prst="rect">
              <a:avLst/>
            </a:prstGeom>
            <a:noFill/>
            <a:ln w="9525">
              <a:noFill/>
              <a:miter lim="800000"/>
              <a:headEnd/>
              <a:tailEnd/>
            </a:ln>
          </p:spPr>
          <p:txBody>
            <a:bodyPr lIns="92075" tIns="46038" rIns="92075" bIns="46038">
              <a:spAutoFit/>
            </a:bodyPr>
            <a:lstStyle/>
            <a:p>
              <a:pPr algn="ctr" defTabSz="571500" eaLnBrk="0" hangingPunct="0"/>
              <a:r>
                <a:rPr lang="en-US" altLang="en-US" sz="2000" i="1">
                  <a:solidFill>
                    <a:schemeClr val="tx1"/>
                  </a:solidFill>
                  <a:latin typeface="Times New Roman" pitchFamily="18" charset="0"/>
                </a:rPr>
                <a:t>What is this?</a:t>
              </a:r>
            </a:p>
            <a:p>
              <a:pPr algn="ctr" defTabSz="571500" eaLnBrk="0" hangingPunct="0">
                <a:lnSpc>
                  <a:spcPct val="140000"/>
                </a:lnSpc>
              </a:pPr>
              <a:r>
                <a:rPr lang="en-US" altLang="en-US" sz="2800" i="1">
                  <a:solidFill>
                    <a:schemeClr val="tx1"/>
                  </a:solidFill>
                  <a:latin typeface="Times New Roman" pitchFamily="18" charset="0"/>
                </a:rPr>
                <a:t>01010101 10101010</a:t>
              </a:r>
            </a:p>
          </p:txBody>
        </p:sp>
      </p:grpSp>
      <p:sp>
        <p:nvSpPr>
          <p:cNvPr id="164870" name="Rectangle 7"/>
          <p:cNvSpPr>
            <a:spLocks noChangeArrowheads="1"/>
          </p:cNvSpPr>
          <p:nvPr/>
        </p:nvSpPr>
        <p:spPr bwMode="auto">
          <a:xfrm>
            <a:off x="1676400" y="3657600"/>
            <a:ext cx="5943600" cy="1990725"/>
          </a:xfrm>
          <a:prstGeom prst="rect">
            <a:avLst/>
          </a:prstGeom>
          <a:noFill/>
          <a:ln w="9525">
            <a:noFill/>
            <a:miter lim="800000"/>
            <a:headEnd/>
            <a:tailEnd/>
          </a:ln>
        </p:spPr>
        <p:txBody>
          <a:bodyPr>
            <a:spAutoFit/>
          </a:bodyPr>
          <a:lstStyle/>
          <a:p>
            <a:pPr algn="ctr" eaLnBrk="0" hangingPunct="0">
              <a:lnSpc>
                <a:spcPct val="140000"/>
              </a:lnSpc>
              <a:spcBef>
                <a:spcPct val="50000"/>
              </a:spcBef>
            </a:pPr>
            <a:r>
              <a:rPr lang="en-US" altLang="en-US" sz="1600" i="1">
                <a:solidFill>
                  <a:schemeClr val="tx1"/>
                </a:solidFill>
                <a:latin typeface="Times New Roman" pitchFamily="18" charset="0"/>
              </a:rPr>
              <a:t>Historically  </a:t>
            </a:r>
          </a:p>
          <a:p>
            <a:pPr eaLnBrk="0" hangingPunct="0">
              <a:lnSpc>
                <a:spcPct val="140000"/>
              </a:lnSpc>
              <a:spcBef>
                <a:spcPct val="50000"/>
              </a:spcBef>
              <a:buFontTx/>
              <a:buChar char="•"/>
            </a:pPr>
            <a:r>
              <a:rPr lang="en-US" altLang="en-US" sz="1600" i="1">
                <a:solidFill>
                  <a:schemeClr val="tx1"/>
                </a:solidFill>
                <a:latin typeface="Times New Roman" pitchFamily="18" charset="0"/>
              </a:rPr>
              <a:t>  Reference to a physical memory location</a:t>
            </a:r>
          </a:p>
          <a:p>
            <a:pPr eaLnBrk="0" hangingPunct="0">
              <a:lnSpc>
                <a:spcPct val="140000"/>
              </a:lnSpc>
              <a:spcBef>
                <a:spcPct val="50000"/>
              </a:spcBef>
              <a:buFontTx/>
              <a:buChar char="•"/>
            </a:pPr>
            <a:r>
              <a:rPr lang="en-US" altLang="en-US" sz="1600" i="1">
                <a:solidFill>
                  <a:schemeClr val="tx1"/>
                </a:solidFill>
                <a:latin typeface="Times New Roman" pitchFamily="18" charset="0"/>
              </a:rPr>
              <a:t>  Reference to a physical Input</a:t>
            </a:r>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026"/>
          <p:cNvSpPr>
            <a:spLocks noGrp="1" noChangeArrowheads="1"/>
          </p:cNvSpPr>
          <p:nvPr>
            <p:ph type="title" idx="4294967295"/>
          </p:nvPr>
        </p:nvSpPr>
        <p:spPr>
          <a:xfrm>
            <a:off x="304800" y="1066800"/>
            <a:ext cx="9372600" cy="1066800"/>
          </a:xfrm>
        </p:spPr>
        <p:txBody>
          <a:bodyPr/>
          <a:lstStyle/>
          <a:p>
            <a:pPr eaLnBrk="1" hangingPunct="1"/>
            <a:r>
              <a:rPr lang="en-US" altLang="en-US" smtClean="0"/>
              <a:t>IEC 61131-3 : Common Elements</a:t>
            </a:r>
            <a:br>
              <a:rPr lang="en-US" altLang="en-US" smtClean="0"/>
            </a:br>
            <a:r>
              <a:rPr lang="en-US" altLang="en-US" smtClean="0"/>
              <a:t>Variables &amp; Data types </a:t>
            </a:r>
          </a:p>
        </p:txBody>
      </p:sp>
      <p:sp>
        <p:nvSpPr>
          <p:cNvPr id="166915" name="Rectangle 1030"/>
          <p:cNvSpPr>
            <a:spLocks noChangeArrowheads="1"/>
          </p:cNvSpPr>
          <p:nvPr/>
        </p:nvSpPr>
        <p:spPr bwMode="auto">
          <a:xfrm>
            <a:off x="1639888" y="2201863"/>
            <a:ext cx="6288087" cy="4060825"/>
          </a:xfrm>
          <a:prstGeom prst="rect">
            <a:avLst/>
          </a:prstGeom>
          <a:noFill/>
          <a:ln w="9525">
            <a:noFill/>
            <a:miter lim="800000"/>
            <a:headEnd/>
            <a:tailEnd/>
          </a:ln>
        </p:spPr>
        <p:txBody>
          <a:bodyPr>
            <a:spAutoFit/>
          </a:bodyPr>
          <a:lstStyle/>
          <a:p>
            <a:pPr marL="457200" indent="-457200" algn="ctr" eaLnBrk="0" hangingPunct="0">
              <a:lnSpc>
                <a:spcPct val="140000"/>
              </a:lnSpc>
              <a:spcBef>
                <a:spcPct val="50000"/>
              </a:spcBef>
            </a:pPr>
            <a:r>
              <a:rPr lang="en-US" altLang="en-US" i="1">
                <a:solidFill>
                  <a:schemeClr val="tx1"/>
                </a:solidFill>
                <a:latin typeface="Times New Roman" pitchFamily="18" charset="0"/>
              </a:rPr>
              <a:t>  </a:t>
            </a:r>
            <a:r>
              <a:rPr lang="en-US" altLang="en-US" sz="3200" i="1">
                <a:solidFill>
                  <a:schemeClr val="tx1"/>
                </a:solidFill>
                <a:latin typeface="Times New Roman" pitchFamily="18" charset="0"/>
              </a:rPr>
              <a:t>Temperature_Sensor_1 : Integer</a:t>
            </a:r>
          </a:p>
          <a:p>
            <a:pPr marL="457200" indent="-457200" eaLnBrk="0" hangingPunct="0">
              <a:spcBef>
                <a:spcPct val="50000"/>
              </a:spcBef>
            </a:pPr>
            <a:r>
              <a:rPr lang="en-US" altLang="en-US" i="1">
                <a:solidFill>
                  <a:schemeClr val="tx1"/>
                </a:solidFill>
                <a:latin typeface="Times New Roman" pitchFamily="18" charset="0"/>
              </a:rPr>
              <a:t>  </a:t>
            </a:r>
          </a:p>
          <a:p>
            <a:pPr marL="457200" indent="-457200" eaLnBrk="0" hangingPunct="0">
              <a:spcBef>
                <a:spcPct val="50000"/>
              </a:spcBef>
              <a:buFontTx/>
              <a:buChar char="•"/>
            </a:pPr>
            <a:r>
              <a:rPr lang="en-US" altLang="en-US" i="1">
                <a:solidFill>
                  <a:schemeClr val="tx1"/>
                </a:solidFill>
                <a:latin typeface="Times New Roman" pitchFamily="18" charset="0"/>
              </a:rPr>
              <a:t>Symbolic representation via labels</a:t>
            </a:r>
          </a:p>
          <a:p>
            <a:pPr marL="457200" indent="-457200" eaLnBrk="0" hangingPunct="0">
              <a:spcBef>
                <a:spcPct val="50000"/>
              </a:spcBef>
              <a:buFontTx/>
              <a:buChar char="•"/>
            </a:pPr>
            <a:r>
              <a:rPr lang="en-US" altLang="en-US" i="1">
                <a:solidFill>
                  <a:schemeClr val="tx1"/>
                </a:solidFill>
                <a:latin typeface="Times New Roman" pitchFamily="18" charset="0"/>
              </a:rPr>
              <a:t>Restricted area for I/O mapping</a:t>
            </a:r>
          </a:p>
          <a:p>
            <a:pPr marL="457200" indent="-457200" eaLnBrk="0" hangingPunct="0">
              <a:spcBef>
                <a:spcPct val="50000"/>
              </a:spcBef>
              <a:buFontTx/>
              <a:buChar char="•"/>
            </a:pPr>
            <a:r>
              <a:rPr lang="en-US" altLang="en-US" i="1">
                <a:solidFill>
                  <a:schemeClr val="tx1"/>
                </a:solidFill>
                <a:latin typeface="Times New Roman" pitchFamily="18" charset="0"/>
              </a:rPr>
              <a:t>Hardware independent software code</a:t>
            </a:r>
          </a:p>
          <a:p>
            <a:pPr marL="457200" indent="-457200" eaLnBrk="0" hangingPunct="0">
              <a:spcBef>
                <a:spcPct val="50000"/>
              </a:spcBef>
              <a:buFontTx/>
              <a:buChar char="•"/>
            </a:pPr>
            <a:r>
              <a:rPr lang="en-US" altLang="en-US" i="1">
                <a:solidFill>
                  <a:schemeClr val="tx1"/>
                </a:solidFill>
                <a:latin typeface="Times New Roman" pitchFamily="18" charset="0"/>
              </a:rPr>
              <a:t>Result: higher transparency &amp; readability</a:t>
            </a:r>
          </a:p>
          <a:p>
            <a:pPr marL="457200" indent="-457200" eaLnBrk="0" hangingPunct="0">
              <a:spcBef>
                <a:spcPct val="50000"/>
              </a:spcBef>
              <a:buFontTx/>
              <a:buChar char="•"/>
            </a:pPr>
            <a:r>
              <a:rPr lang="en-US" altLang="en-US" i="1">
                <a:solidFill>
                  <a:schemeClr val="tx1"/>
                </a:solidFill>
                <a:latin typeface="Times New Roman" pitchFamily="18" charset="0"/>
              </a:rPr>
              <a:t>And less errors</a:t>
            </a:r>
          </a:p>
        </p:txBody>
      </p:sp>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title" idx="4294967295"/>
          </p:nvPr>
        </p:nvSpPr>
        <p:spPr/>
        <p:txBody>
          <a:bodyPr/>
          <a:lstStyle/>
          <a:p>
            <a:pPr eaLnBrk="1" hangingPunct="1"/>
            <a:r>
              <a:rPr lang="en-US" altLang="en-US" smtClean="0"/>
              <a:t>IEC 61131-3 : Common Elements</a:t>
            </a:r>
          </a:p>
        </p:txBody>
      </p:sp>
      <p:sp>
        <p:nvSpPr>
          <p:cNvPr id="168963" name="Rectangle 8"/>
          <p:cNvSpPr>
            <a:spLocks noGrp="1" noChangeArrowheads="1"/>
          </p:cNvSpPr>
          <p:nvPr>
            <p:ph type="body" idx="4294967295"/>
          </p:nvPr>
        </p:nvSpPr>
        <p:spPr>
          <a:xfrm>
            <a:off x="304800" y="2439988"/>
            <a:ext cx="9372600" cy="3884612"/>
          </a:xfrm>
        </p:spPr>
        <p:txBody>
          <a:bodyPr/>
          <a:lstStyle/>
          <a:p>
            <a:pPr marL="457200" indent="-457200" algn="ctr" eaLnBrk="1" hangingPunct="1">
              <a:buFont typeface="Wingdings" pitchFamily="2" charset="2"/>
              <a:buNone/>
            </a:pPr>
            <a:r>
              <a:rPr lang="en-US" altLang="en-US" sz="2800" smtClean="0"/>
              <a:t>Software Model</a:t>
            </a:r>
          </a:p>
          <a:p>
            <a:pPr marL="457200" indent="-457200" algn="ctr" eaLnBrk="1" hangingPunct="1">
              <a:buFont typeface="Wingdings" pitchFamily="2" charset="2"/>
              <a:buNone/>
            </a:pPr>
            <a:endParaRPr lang="en-US" altLang="en-US" smtClean="0"/>
          </a:p>
          <a:p>
            <a:pPr marL="457200" indent="-457200" algn="ctr" eaLnBrk="1" hangingPunct="1">
              <a:buFontTx/>
              <a:buChar char="•"/>
            </a:pPr>
            <a:r>
              <a:rPr lang="en-US" altLang="en-US" smtClean="0"/>
              <a:t>Configuration</a:t>
            </a:r>
          </a:p>
          <a:p>
            <a:pPr marL="457200" indent="-457200" algn="ctr" eaLnBrk="1" hangingPunct="1">
              <a:buFontTx/>
              <a:buChar char="•"/>
            </a:pPr>
            <a:r>
              <a:rPr lang="en-US" altLang="en-US" smtClean="0"/>
              <a:t>Resources</a:t>
            </a:r>
          </a:p>
          <a:p>
            <a:pPr marL="457200" indent="-457200" algn="ctr" eaLnBrk="1" hangingPunct="1">
              <a:buFontTx/>
              <a:buChar char="•"/>
            </a:pPr>
            <a:r>
              <a:rPr lang="en-US" altLang="en-US" smtClean="0"/>
              <a:t>Tasks</a:t>
            </a:r>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3175" y="914400"/>
            <a:ext cx="10153650" cy="762000"/>
          </a:xfrm>
        </p:spPr>
        <p:txBody>
          <a:bodyPr/>
          <a:lstStyle/>
          <a:p>
            <a:pPr eaLnBrk="1" hangingPunct="1"/>
            <a:r>
              <a:rPr lang="en-US" altLang="en-US" smtClean="0"/>
              <a:t>IEC 61131-3 Software Model</a:t>
            </a:r>
          </a:p>
        </p:txBody>
      </p:sp>
      <p:sp>
        <p:nvSpPr>
          <p:cNvPr id="171011" name="Rectangle 3"/>
          <p:cNvSpPr>
            <a:spLocks noChangeArrowheads="1"/>
          </p:cNvSpPr>
          <p:nvPr/>
        </p:nvSpPr>
        <p:spPr bwMode="auto">
          <a:xfrm>
            <a:off x="622300" y="5480050"/>
            <a:ext cx="6775450" cy="536575"/>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1012" name="Rectangle 4"/>
          <p:cNvSpPr>
            <a:spLocks noChangeArrowheads="1"/>
          </p:cNvSpPr>
          <p:nvPr/>
        </p:nvSpPr>
        <p:spPr bwMode="auto">
          <a:xfrm>
            <a:off x="641350" y="1658938"/>
            <a:ext cx="6737350" cy="4338637"/>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1013" name="Rectangle 5"/>
          <p:cNvSpPr>
            <a:spLocks noChangeArrowheads="1"/>
          </p:cNvSpPr>
          <p:nvPr/>
        </p:nvSpPr>
        <p:spPr bwMode="auto">
          <a:xfrm>
            <a:off x="947738" y="2044700"/>
            <a:ext cx="1120775" cy="303213"/>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171014" name="Rectangle 6"/>
          <p:cNvSpPr>
            <a:spLocks noChangeArrowheads="1"/>
          </p:cNvSpPr>
          <p:nvPr/>
        </p:nvSpPr>
        <p:spPr bwMode="auto">
          <a:xfrm>
            <a:off x="4238625" y="2044700"/>
            <a:ext cx="1122363" cy="303213"/>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171015" name="Rectangle 7"/>
          <p:cNvSpPr>
            <a:spLocks noChangeArrowheads="1"/>
          </p:cNvSpPr>
          <p:nvPr/>
        </p:nvSpPr>
        <p:spPr bwMode="auto">
          <a:xfrm>
            <a:off x="615950" y="1701800"/>
            <a:ext cx="1373188" cy="303213"/>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Configuration</a:t>
            </a:r>
          </a:p>
        </p:txBody>
      </p:sp>
      <p:sp>
        <p:nvSpPr>
          <p:cNvPr id="171016" name="Line 8"/>
          <p:cNvSpPr>
            <a:spLocks noChangeShapeType="1"/>
          </p:cNvSpPr>
          <p:nvPr/>
        </p:nvSpPr>
        <p:spPr bwMode="auto">
          <a:xfrm flipV="1">
            <a:off x="4113213" y="6022975"/>
            <a:ext cx="0" cy="342900"/>
          </a:xfrm>
          <a:prstGeom prst="line">
            <a:avLst/>
          </a:prstGeom>
          <a:noFill/>
          <a:ln w="12700">
            <a:solidFill>
              <a:schemeClr val="tx1"/>
            </a:solidFill>
            <a:round/>
            <a:headEnd type="stealth" w="med" len="lg"/>
            <a:tailEnd type="none" w="sm" len="sm"/>
          </a:ln>
        </p:spPr>
        <p:txBody>
          <a:bodyPr/>
          <a:lstStyle/>
          <a:p>
            <a:endParaRPr lang="nl-NL"/>
          </a:p>
        </p:txBody>
      </p:sp>
      <p:sp>
        <p:nvSpPr>
          <p:cNvPr id="171017" name="Rectangle 9"/>
          <p:cNvSpPr>
            <a:spLocks noChangeArrowheads="1"/>
          </p:cNvSpPr>
          <p:nvPr/>
        </p:nvSpPr>
        <p:spPr bwMode="auto">
          <a:xfrm>
            <a:off x="4143375" y="6091238"/>
            <a:ext cx="2413000" cy="303212"/>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Communication Function</a:t>
            </a:r>
          </a:p>
        </p:txBody>
      </p:sp>
      <p:sp>
        <p:nvSpPr>
          <p:cNvPr id="171018" name="Rectangle 10"/>
          <p:cNvSpPr>
            <a:spLocks noChangeArrowheads="1"/>
          </p:cNvSpPr>
          <p:nvPr/>
        </p:nvSpPr>
        <p:spPr bwMode="auto">
          <a:xfrm>
            <a:off x="7535863" y="2984500"/>
            <a:ext cx="1454150" cy="571500"/>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171019" name="Rectangle 11"/>
          <p:cNvSpPr>
            <a:spLocks noChangeArrowheads="1"/>
          </p:cNvSpPr>
          <p:nvPr/>
        </p:nvSpPr>
        <p:spPr bwMode="auto">
          <a:xfrm>
            <a:off x="7535863" y="3944938"/>
            <a:ext cx="1454150" cy="327025"/>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Tree>
  </p:cSld>
  <p:clrMapOvr>
    <a:masterClrMapping/>
  </p:clrMapOvr>
  <p:transition>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3175" y="914400"/>
            <a:ext cx="10153650" cy="762000"/>
          </a:xfrm>
        </p:spPr>
        <p:txBody>
          <a:bodyPr/>
          <a:lstStyle/>
          <a:p>
            <a:pPr eaLnBrk="1" hangingPunct="1"/>
            <a:r>
              <a:rPr lang="en-US" altLang="en-US" smtClean="0"/>
              <a:t>IEC 61131-3 Software Model</a:t>
            </a:r>
          </a:p>
        </p:txBody>
      </p:sp>
      <p:sp>
        <p:nvSpPr>
          <p:cNvPr id="173059" name="Rectangle 3"/>
          <p:cNvSpPr>
            <a:spLocks noChangeArrowheads="1"/>
          </p:cNvSpPr>
          <p:nvPr/>
        </p:nvSpPr>
        <p:spPr bwMode="auto">
          <a:xfrm>
            <a:off x="622300" y="5480050"/>
            <a:ext cx="6775450" cy="536575"/>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3060" name="Rectangle 4"/>
          <p:cNvSpPr>
            <a:spLocks noChangeArrowheads="1"/>
          </p:cNvSpPr>
          <p:nvPr/>
        </p:nvSpPr>
        <p:spPr bwMode="auto">
          <a:xfrm>
            <a:off x="915988" y="2001838"/>
            <a:ext cx="2897187" cy="2692400"/>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3061" name="Rectangle 5"/>
          <p:cNvSpPr>
            <a:spLocks noChangeArrowheads="1"/>
          </p:cNvSpPr>
          <p:nvPr/>
        </p:nvSpPr>
        <p:spPr bwMode="auto">
          <a:xfrm>
            <a:off x="4206875" y="2001838"/>
            <a:ext cx="2898775" cy="2692400"/>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3062" name="Rectangle 6"/>
          <p:cNvSpPr>
            <a:spLocks noChangeArrowheads="1"/>
          </p:cNvSpPr>
          <p:nvPr/>
        </p:nvSpPr>
        <p:spPr bwMode="auto">
          <a:xfrm>
            <a:off x="641350" y="1658938"/>
            <a:ext cx="6737350" cy="4338637"/>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3063" name="Rectangle 7"/>
          <p:cNvSpPr>
            <a:spLocks noChangeArrowheads="1"/>
          </p:cNvSpPr>
          <p:nvPr/>
        </p:nvSpPr>
        <p:spPr bwMode="auto">
          <a:xfrm>
            <a:off x="947738" y="2044700"/>
            <a:ext cx="1120775" cy="303213"/>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173064" name="Rectangle 8"/>
          <p:cNvSpPr>
            <a:spLocks noChangeArrowheads="1"/>
          </p:cNvSpPr>
          <p:nvPr/>
        </p:nvSpPr>
        <p:spPr bwMode="auto">
          <a:xfrm>
            <a:off x="4238625" y="2044700"/>
            <a:ext cx="1122363" cy="303213"/>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173065" name="Rectangle 9"/>
          <p:cNvSpPr>
            <a:spLocks noChangeArrowheads="1"/>
          </p:cNvSpPr>
          <p:nvPr/>
        </p:nvSpPr>
        <p:spPr bwMode="auto">
          <a:xfrm>
            <a:off x="615950" y="1701800"/>
            <a:ext cx="1373188" cy="303213"/>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Configuration</a:t>
            </a:r>
          </a:p>
        </p:txBody>
      </p:sp>
      <p:sp>
        <p:nvSpPr>
          <p:cNvPr id="173066" name="Line 10"/>
          <p:cNvSpPr>
            <a:spLocks noChangeShapeType="1"/>
          </p:cNvSpPr>
          <p:nvPr/>
        </p:nvSpPr>
        <p:spPr bwMode="auto">
          <a:xfrm flipV="1">
            <a:off x="752475" y="4308475"/>
            <a:ext cx="0" cy="1165225"/>
          </a:xfrm>
          <a:prstGeom prst="line">
            <a:avLst/>
          </a:prstGeom>
          <a:noFill/>
          <a:ln w="12700">
            <a:solidFill>
              <a:schemeClr val="tx1"/>
            </a:solidFill>
            <a:round/>
            <a:headEnd type="stealth" w="med" len="lg"/>
            <a:tailEnd type="none" w="sm" len="sm"/>
          </a:ln>
        </p:spPr>
        <p:txBody>
          <a:bodyPr/>
          <a:lstStyle/>
          <a:p>
            <a:endParaRPr lang="nl-NL"/>
          </a:p>
        </p:txBody>
      </p:sp>
      <p:sp>
        <p:nvSpPr>
          <p:cNvPr id="173067" name="Line 11"/>
          <p:cNvSpPr>
            <a:spLocks noChangeShapeType="1"/>
          </p:cNvSpPr>
          <p:nvPr/>
        </p:nvSpPr>
        <p:spPr bwMode="auto">
          <a:xfrm flipH="1">
            <a:off x="752475" y="4308475"/>
            <a:ext cx="342900" cy="0"/>
          </a:xfrm>
          <a:prstGeom prst="line">
            <a:avLst/>
          </a:prstGeom>
          <a:noFill/>
          <a:ln w="12700">
            <a:solidFill>
              <a:schemeClr val="tx1"/>
            </a:solidFill>
            <a:round/>
            <a:headEnd type="stealth" w="med" len="lg"/>
            <a:tailEnd type="none" w="sm" len="sm"/>
          </a:ln>
        </p:spPr>
        <p:txBody>
          <a:bodyPr/>
          <a:lstStyle/>
          <a:p>
            <a:endParaRPr lang="nl-NL"/>
          </a:p>
        </p:txBody>
      </p:sp>
      <p:sp>
        <p:nvSpPr>
          <p:cNvPr id="173068" name="Line 12"/>
          <p:cNvSpPr>
            <a:spLocks noChangeShapeType="1"/>
          </p:cNvSpPr>
          <p:nvPr/>
        </p:nvSpPr>
        <p:spPr bwMode="auto">
          <a:xfrm>
            <a:off x="6924675" y="3759200"/>
            <a:ext cx="342900" cy="0"/>
          </a:xfrm>
          <a:prstGeom prst="line">
            <a:avLst/>
          </a:prstGeom>
          <a:noFill/>
          <a:ln w="12700">
            <a:solidFill>
              <a:schemeClr val="tx1"/>
            </a:solidFill>
            <a:round/>
            <a:headEnd type="stealth" w="med" len="lg"/>
            <a:tailEnd type="none" w="sm" len="sm"/>
          </a:ln>
        </p:spPr>
        <p:txBody>
          <a:bodyPr/>
          <a:lstStyle/>
          <a:p>
            <a:endParaRPr lang="nl-NL"/>
          </a:p>
        </p:txBody>
      </p:sp>
      <p:sp>
        <p:nvSpPr>
          <p:cNvPr id="173069" name="Line 13"/>
          <p:cNvSpPr>
            <a:spLocks noChangeShapeType="1"/>
          </p:cNvSpPr>
          <p:nvPr/>
        </p:nvSpPr>
        <p:spPr bwMode="auto">
          <a:xfrm flipV="1">
            <a:off x="7267575" y="3759200"/>
            <a:ext cx="0" cy="1714500"/>
          </a:xfrm>
          <a:prstGeom prst="line">
            <a:avLst/>
          </a:prstGeom>
          <a:noFill/>
          <a:ln w="12700">
            <a:solidFill>
              <a:schemeClr val="tx1"/>
            </a:solidFill>
            <a:round/>
            <a:headEnd type="stealth" w="med" len="lg"/>
            <a:tailEnd type="none" w="sm" len="sm"/>
          </a:ln>
        </p:spPr>
        <p:txBody>
          <a:bodyPr/>
          <a:lstStyle/>
          <a:p>
            <a:endParaRPr lang="nl-NL"/>
          </a:p>
        </p:txBody>
      </p:sp>
      <p:sp>
        <p:nvSpPr>
          <p:cNvPr id="173070" name="Line 14"/>
          <p:cNvSpPr>
            <a:spLocks noChangeShapeType="1"/>
          </p:cNvSpPr>
          <p:nvPr/>
        </p:nvSpPr>
        <p:spPr bwMode="auto">
          <a:xfrm flipV="1">
            <a:off x="4113213" y="6022975"/>
            <a:ext cx="0" cy="342900"/>
          </a:xfrm>
          <a:prstGeom prst="line">
            <a:avLst/>
          </a:prstGeom>
          <a:noFill/>
          <a:ln w="12700">
            <a:solidFill>
              <a:schemeClr val="tx1"/>
            </a:solidFill>
            <a:round/>
            <a:headEnd type="stealth" w="med" len="lg"/>
            <a:tailEnd type="none" w="sm" len="sm"/>
          </a:ln>
        </p:spPr>
        <p:txBody>
          <a:bodyPr/>
          <a:lstStyle/>
          <a:p>
            <a:endParaRPr lang="nl-NL"/>
          </a:p>
        </p:txBody>
      </p:sp>
      <p:sp>
        <p:nvSpPr>
          <p:cNvPr id="173071" name="Rectangle 15"/>
          <p:cNvSpPr>
            <a:spLocks noChangeArrowheads="1"/>
          </p:cNvSpPr>
          <p:nvPr/>
        </p:nvSpPr>
        <p:spPr bwMode="auto">
          <a:xfrm>
            <a:off x="4143375" y="6091238"/>
            <a:ext cx="2413000" cy="303212"/>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Communication Function</a:t>
            </a:r>
          </a:p>
        </p:txBody>
      </p:sp>
      <p:sp>
        <p:nvSpPr>
          <p:cNvPr id="173072" name="Rectangle 16"/>
          <p:cNvSpPr>
            <a:spLocks noChangeArrowheads="1"/>
          </p:cNvSpPr>
          <p:nvPr/>
        </p:nvSpPr>
        <p:spPr bwMode="auto">
          <a:xfrm>
            <a:off x="7535863" y="2984500"/>
            <a:ext cx="1454150" cy="571500"/>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173073" name="Rectangle 17"/>
          <p:cNvSpPr>
            <a:spLocks noChangeArrowheads="1"/>
          </p:cNvSpPr>
          <p:nvPr/>
        </p:nvSpPr>
        <p:spPr bwMode="auto">
          <a:xfrm>
            <a:off x="7535863" y="3944938"/>
            <a:ext cx="1454150" cy="327025"/>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173074" name="Rectangle 18"/>
          <p:cNvSpPr>
            <a:spLocks noChangeArrowheads="1"/>
          </p:cNvSpPr>
          <p:nvPr/>
        </p:nvSpPr>
        <p:spPr bwMode="auto">
          <a:xfrm>
            <a:off x="1716088" y="2967038"/>
            <a:ext cx="1225550" cy="366712"/>
          </a:xfrm>
          <a:prstGeom prst="rect">
            <a:avLst/>
          </a:prstGeom>
          <a:noFill/>
          <a:ln w="9525">
            <a:noFill/>
            <a:miter lim="800000"/>
            <a:headEnd/>
            <a:tailEnd/>
          </a:ln>
        </p:spPr>
        <p:txBody>
          <a:bodyPr wrap="none" lIns="92075" tIns="46038" rIns="92075" bIns="46038">
            <a:spAutoFit/>
          </a:bodyPr>
          <a:lstStyle/>
          <a:p>
            <a:pPr eaLnBrk="0" hangingPunct="0"/>
            <a:r>
              <a:rPr lang="en-US" altLang="en-US" sz="1800" i="1">
                <a:solidFill>
                  <a:schemeClr val="tx1"/>
                </a:solidFill>
              </a:rPr>
              <a:t>Resource</a:t>
            </a:r>
          </a:p>
        </p:txBody>
      </p:sp>
      <p:sp>
        <p:nvSpPr>
          <p:cNvPr id="173075" name="Rectangle 19"/>
          <p:cNvSpPr>
            <a:spLocks noChangeArrowheads="1"/>
          </p:cNvSpPr>
          <p:nvPr/>
        </p:nvSpPr>
        <p:spPr bwMode="auto">
          <a:xfrm>
            <a:off x="4811713" y="2947988"/>
            <a:ext cx="1225550" cy="366712"/>
          </a:xfrm>
          <a:prstGeom prst="rect">
            <a:avLst/>
          </a:prstGeom>
          <a:noFill/>
          <a:ln w="9525">
            <a:noFill/>
            <a:miter lim="800000"/>
            <a:headEnd/>
            <a:tailEnd/>
          </a:ln>
        </p:spPr>
        <p:txBody>
          <a:bodyPr wrap="none" lIns="92075" tIns="46038" rIns="92075" bIns="46038">
            <a:spAutoFit/>
          </a:bodyPr>
          <a:lstStyle/>
          <a:p>
            <a:pPr eaLnBrk="0" hangingPunct="0"/>
            <a:r>
              <a:rPr lang="en-US" altLang="en-US" sz="1800" i="1">
                <a:solidFill>
                  <a:schemeClr val="tx1"/>
                </a:solidFill>
              </a:rPr>
              <a:t>Resource</a:t>
            </a:r>
          </a:p>
        </p:txBody>
      </p:sp>
    </p:spTree>
  </p:cSld>
  <p:clrMapOvr>
    <a:masterClrMapping/>
  </p:clrMapOvr>
  <p:transition>
    <p:strips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3175" y="914400"/>
            <a:ext cx="10153650" cy="762000"/>
          </a:xfrm>
        </p:spPr>
        <p:txBody>
          <a:bodyPr/>
          <a:lstStyle/>
          <a:p>
            <a:pPr eaLnBrk="1" hangingPunct="1"/>
            <a:r>
              <a:rPr lang="en-US" altLang="en-US" smtClean="0"/>
              <a:t>IEC 61131-3 Software Model</a:t>
            </a:r>
          </a:p>
        </p:txBody>
      </p:sp>
      <p:grpSp>
        <p:nvGrpSpPr>
          <p:cNvPr id="175107" name="Group 18"/>
          <p:cNvGrpSpPr>
            <a:grpSpLocks/>
          </p:cNvGrpSpPr>
          <p:nvPr/>
        </p:nvGrpSpPr>
        <p:grpSpPr bwMode="auto">
          <a:xfrm>
            <a:off x="615950" y="1658938"/>
            <a:ext cx="6781800" cy="4357687"/>
            <a:chOff x="388" y="1045"/>
            <a:chExt cx="4272" cy="2745"/>
          </a:xfrm>
        </p:grpSpPr>
        <p:sp>
          <p:nvSpPr>
            <p:cNvPr id="175108" name="Rectangle 3"/>
            <p:cNvSpPr>
              <a:spLocks noChangeArrowheads="1"/>
            </p:cNvSpPr>
            <p:nvPr/>
          </p:nvSpPr>
          <p:spPr bwMode="auto">
            <a:xfrm>
              <a:off x="392" y="3452"/>
              <a:ext cx="4268" cy="33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5109" name="Rectangle 4"/>
            <p:cNvSpPr>
              <a:spLocks noChangeArrowheads="1"/>
            </p:cNvSpPr>
            <p:nvPr/>
          </p:nvSpPr>
          <p:spPr bwMode="auto">
            <a:xfrm>
              <a:off x="86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5110" name="Rectangle 5"/>
            <p:cNvSpPr>
              <a:spLocks noChangeArrowheads="1"/>
            </p:cNvSpPr>
            <p:nvPr/>
          </p:nvSpPr>
          <p:spPr bwMode="auto">
            <a:xfrm>
              <a:off x="181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5111" name="Rectangle 6"/>
            <p:cNvSpPr>
              <a:spLocks noChangeArrowheads="1"/>
            </p:cNvSpPr>
            <p:nvPr/>
          </p:nvSpPr>
          <p:spPr bwMode="auto">
            <a:xfrm>
              <a:off x="2896" y="1551"/>
              <a:ext cx="339"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5112" name="Rectangle 7"/>
            <p:cNvSpPr>
              <a:spLocks noChangeArrowheads="1"/>
            </p:cNvSpPr>
            <p:nvPr/>
          </p:nvSpPr>
          <p:spPr bwMode="auto">
            <a:xfrm>
              <a:off x="3848" y="1551"/>
              <a:ext cx="33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5113" name="Rectangle 8"/>
            <p:cNvSpPr>
              <a:spLocks noChangeArrowheads="1"/>
            </p:cNvSpPr>
            <p:nvPr/>
          </p:nvSpPr>
          <p:spPr bwMode="auto">
            <a:xfrm>
              <a:off x="577" y="1261"/>
              <a:ext cx="1825" cy="1696"/>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5114" name="Rectangle 9"/>
            <p:cNvSpPr>
              <a:spLocks noChangeArrowheads="1"/>
            </p:cNvSpPr>
            <p:nvPr/>
          </p:nvSpPr>
          <p:spPr bwMode="auto">
            <a:xfrm>
              <a:off x="2650" y="1261"/>
              <a:ext cx="1826" cy="1696"/>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5115" name="Rectangle 10"/>
            <p:cNvSpPr>
              <a:spLocks noChangeArrowheads="1"/>
            </p:cNvSpPr>
            <p:nvPr/>
          </p:nvSpPr>
          <p:spPr bwMode="auto">
            <a:xfrm>
              <a:off x="404" y="1045"/>
              <a:ext cx="4244" cy="2733"/>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5116" name="Rectangle 11"/>
            <p:cNvSpPr>
              <a:spLocks noChangeArrowheads="1"/>
            </p:cNvSpPr>
            <p:nvPr/>
          </p:nvSpPr>
          <p:spPr bwMode="auto">
            <a:xfrm>
              <a:off x="624" y="1288"/>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Resource</a:t>
              </a:r>
            </a:p>
          </p:txBody>
        </p:sp>
        <p:sp>
          <p:nvSpPr>
            <p:cNvPr id="175117" name="Rectangle 12"/>
            <p:cNvSpPr>
              <a:spLocks noChangeArrowheads="1"/>
            </p:cNvSpPr>
            <p:nvPr/>
          </p:nvSpPr>
          <p:spPr bwMode="auto">
            <a:xfrm>
              <a:off x="2697" y="1288"/>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Resource</a:t>
              </a:r>
            </a:p>
          </p:txBody>
        </p:sp>
        <p:sp>
          <p:nvSpPr>
            <p:cNvPr id="175118" name="Rectangle 13"/>
            <p:cNvSpPr>
              <a:spLocks noChangeArrowheads="1"/>
            </p:cNvSpPr>
            <p:nvPr/>
          </p:nvSpPr>
          <p:spPr bwMode="auto">
            <a:xfrm>
              <a:off x="388" y="1072"/>
              <a:ext cx="865"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Configuration</a:t>
              </a:r>
            </a:p>
          </p:txBody>
        </p:sp>
        <p:sp>
          <p:nvSpPr>
            <p:cNvPr id="175119" name="Line 14"/>
            <p:cNvSpPr>
              <a:spLocks noChangeShapeType="1"/>
            </p:cNvSpPr>
            <p:nvPr/>
          </p:nvSpPr>
          <p:spPr bwMode="auto">
            <a:xfrm flipV="1">
              <a:off x="474" y="2714"/>
              <a:ext cx="0" cy="734"/>
            </a:xfrm>
            <a:prstGeom prst="line">
              <a:avLst/>
            </a:prstGeom>
            <a:noFill/>
            <a:ln w="12700">
              <a:solidFill>
                <a:schemeClr val="tx1"/>
              </a:solidFill>
              <a:round/>
              <a:headEnd type="stealth" w="med" len="lg"/>
              <a:tailEnd type="none" w="sm" len="sm"/>
            </a:ln>
          </p:spPr>
          <p:txBody>
            <a:bodyPr/>
            <a:lstStyle/>
            <a:p>
              <a:endParaRPr lang="nl-NL"/>
            </a:p>
          </p:txBody>
        </p:sp>
        <p:sp>
          <p:nvSpPr>
            <p:cNvPr id="175120" name="Line 15"/>
            <p:cNvSpPr>
              <a:spLocks noChangeShapeType="1"/>
            </p:cNvSpPr>
            <p:nvPr/>
          </p:nvSpPr>
          <p:spPr bwMode="auto">
            <a:xfrm flipH="1">
              <a:off x="474" y="2714"/>
              <a:ext cx="216" cy="0"/>
            </a:xfrm>
            <a:prstGeom prst="line">
              <a:avLst/>
            </a:prstGeom>
            <a:noFill/>
            <a:ln w="12700">
              <a:solidFill>
                <a:schemeClr val="tx1"/>
              </a:solidFill>
              <a:round/>
              <a:headEnd type="stealth" w="med" len="lg"/>
              <a:tailEnd type="none" w="sm" len="sm"/>
            </a:ln>
          </p:spPr>
          <p:txBody>
            <a:bodyPr/>
            <a:lstStyle/>
            <a:p>
              <a:endParaRPr lang="nl-NL"/>
            </a:p>
          </p:txBody>
        </p:sp>
        <p:sp>
          <p:nvSpPr>
            <p:cNvPr id="175121" name="Line 16"/>
            <p:cNvSpPr>
              <a:spLocks noChangeShapeType="1"/>
            </p:cNvSpPr>
            <p:nvPr/>
          </p:nvSpPr>
          <p:spPr bwMode="auto">
            <a:xfrm>
              <a:off x="4362" y="2368"/>
              <a:ext cx="216" cy="0"/>
            </a:xfrm>
            <a:prstGeom prst="line">
              <a:avLst/>
            </a:prstGeom>
            <a:noFill/>
            <a:ln w="12700">
              <a:solidFill>
                <a:schemeClr val="tx1"/>
              </a:solidFill>
              <a:round/>
              <a:headEnd type="stealth" w="med" len="lg"/>
              <a:tailEnd type="none" w="sm" len="sm"/>
            </a:ln>
          </p:spPr>
          <p:txBody>
            <a:bodyPr/>
            <a:lstStyle/>
            <a:p>
              <a:endParaRPr lang="nl-NL"/>
            </a:p>
          </p:txBody>
        </p:sp>
        <p:sp>
          <p:nvSpPr>
            <p:cNvPr id="175122" name="Line 17"/>
            <p:cNvSpPr>
              <a:spLocks noChangeShapeType="1"/>
            </p:cNvSpPr>
            <p:nvPr/>
          </p:nvSpPr>
          <p:spPr bwMode="auto">
            <a:xfrm flipV="1">
              <a:off x="4578" y="2368"/>
              <a:ext cx="0" cy="1080"/>
            </a:xfrm>
            <a:prstGeom prst="line">
              <a:avLst/>
            </a:prstGeom>
            <a:noFill/>
            <a:ln w="12700">
              <a:solidFill>
                <a:schemeClr val="tx1"/>
              </a:solidFill>
              <a:round/>
              <a:headEnd type="stealth" w="med" len="lg"/>
              <a:tailEnd type="none" w="sm" len="sm"/>
            </a:ln>
          </p:spPr>
          <p:txBody>
            <a:bodyPr/>
            <a:lstStyle/>
            <a:p>
              <a:endParaRPr lang="nl-NL"/>
            </a:p>
          </p:txBody>
        </p:sp>
      </p:grpSp>
      <p:sp>
        <p:nvSpPr>
          <p:cNvPr id="175123" name="Line 19"/>
          <p:cNvSpPr>
            <a:spLocks noChangeShapeType="1"/>
          </p:cNvSpPr>
          <p:nvPr/>
        </p:nvSpPr>
        <p:spPr bwMode="auto">
          <a:xfrm flipV="1">
            <a:off x="4113213" y="6022975"/>
            <a:ext cx="0" cy="342900"/>
          </a:xfrm>
          <a:prstGeom prst="line">
            <a:avLst/>
          </a:prstGeom>
          <a:noFill/>
          <a:ln w="12700">
            <a:solidFill>
              <a:schemeClr val="tx1"/>
            </a:solidFill>
            <a:round/>
            <a:headEnd type="stealth" w="med" len="lg"/>
            <a:tailEnd type="none" w="sm" len="sm"/>
          </a:ln>
        </p:spPr>
        <p:txBody>
          <a:bodyPr/>
          <a:lstStyle/>
          <a:p>
            <a:endParaRPr lang="nl-NL"/>
          </a:p>
        </p:txBody>
      </p:sp>
      <p:sp>
        <p:nvSpPr>
          <p:cNvPr id="175124" name="Rectangle 20"/>
          <p:cNvSpPr>
            <a:spLocks noChangeArrowheads="1"/>
          </p:cNvSpPr>
          <p:nvPr/>
        </p:nvSpPr>
        <p:spPr bwMode="auto">
          <a:xfrm>
            <a:off x="4143375" y="6091238"/>
            <a:ext cx="2413000" cy="303212"/>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Communication Function</a:t>
            </a:r>
          </a:p>
        </p:txBody>
      </p:sp>
      <p:sp>
        <p:nvSpPr>
          <p:cNvPr id="175125" name="Rectangle 21"/>
          <p:cNvSpPr>
            <a:spLocks noChangeArrowheads="1"/>
          </p:cNvSpPr>
          <p:nvPr/>
        </p:nvSpPr>
        <p:spPr bwMode="auto">
          <a:xfrm>
            <a:off x="7535863" y="2984500"/>
            <a:ext cx="1454150" cy="571500"/>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3175" y="914400"/>
            <a:ext cx="10153650" cy="762000"/>
          </a:xfrm>
        </p:spPr>
        <p:txBody>
          <a:bodyPr/>
          <a:lstStyle/>
          <a:p>
            <a:pPr eaLnBrk="1" hangingPunct="1"/>
            <a:r>
              <a:rPr lang="en-US" altLang="en-US" smtClean="0"/>
              <a:t>IEC 61131-3 Software Model</a:t>
            </a:r>
          </a:p>
        </p:txBody>
      </p:sp>
      <p:sp>
        <p:nvSpPr>
          <p:cNvPr id="177155" name="Rectangle 3"/>
          <p:cNvSpPr>
            <a:spLocks noChangeArrowheads="1"/>
          </p:cNvSpPr>
          <p:nvPr/>
        </p:nvSpPr>
        <p:spPr bwMode="auto">
          <a:xfrm>
            <a:off x="7535863" y="4835525"/>
            <a:ext cx="1516062" cy="571500"/>
          </a:xfrm>
          <a:prstGeom prst="rect">
            <a:avLst/>
          </a:prstGeom>
          <a:noFill/>
          <a:ln w="9525">
            <a:noFill/>
            <a:miter lim="800000"/>
            <a:headEnd/>
            <a:tailEnd/>
          </a:ln>
        </p:spPr>
        <p:txBody>
          <a:bodyPr lIns="82550" tIns="41275" rIns="82550" bIns="41275">
            <a:spAutoFit/>
          </a:bodyPr>
          <a:lstStyle/>
          <a:p>
            <a:pPr defTabSz="822325" eaLnBrk="0" hangingPunct="0"/>
            <a:r>
              <a:rPr lang="en-US" altLang="en-US" sz="1600" i="1">
                <a:solidFill>
                  <a:schemeClr val="tx1"/>
                </a:solidFill>
              </a:rPr>
              <a:t>Execution control path</a:t>
            </a:r>
          </a:p>
        </p:txBody>
      </p:sp>
      <p:grpSp>
        <p:nvGrpSpPr>
          <p:cNvPr id="177156" name="Group 37"/>
          <p:cNvGrpSpPr>
            <a:grpSpLocks/>
          </p:cNvGrpSpPr>
          <p:nvPr/>
        </p:nvGrpSpPr>
        <p:grpSpPr bwMode="auto">
          <a:xfrm>
            <a:off x="615950" y="1658938"/>
            <a:ext cx="6781800" cy="4735512"/>
            <a:chOff x="388" y="1045"/>
            <a:chExt cx="4272" cy="2983"/>
          </a:xfrm>
        </p:grpSpPr>
        <p:sp>
          <p:nvSpPr>
            <p:cNvPr id="177157" name="Rectangle 4"/>
            <p:cNvSpPr>
              <a:spLocks noChangeArrowheads="1"/>
            </p:cNvSpPr>
            <p:nvPr/>
          </p:nvSpPr>
          <p:spPr bwMode="auto">
            <a:xfrm>
              <a:off x="910" y="2934"/>
              <a:ext cx="3362" cy="381"/>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7158" name="Rectangle 5"/>
            <p:cNvSpPr>
              <a:spLocks noChangeArrowheads="1"/>
            </p:cNvSpPr>
            <p:nvPr/>
          </p:nvSpPr>
          <p:spPr bwMode="auto">
            <a:xfrm>
              <a:off x="392" y="3452"/>
              <a:ext cx="4268" cy="33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grpSp>
          <p:nvGrpSpPr>
            <p:cNvPr id="177159" name="Group 10"/>
            <p:cNvGrpSpPr>
              <a:grpSpLocks/>
            </p:cNvGrpSpPr>
            <p:nvPr/>
          </p:nvGrpSpPr>
          <p:grpSpPr bwMode="auto">
            <a:xfrm>
              <a:off x="694" y="1551"/>
              <a:ext cx="667" cy="1289"/>
              <a:chOff x="694" y="1551"/>
              <a:chExt cx="667" cy="1289"/>
            </a:xfrm>
          </p:grpSpPr>
          <p:sp>
            <p:nvSpPr>
              <p:cNvPr id="177160" name="Rectangle 6"/>
              <p:cNvSpPr>
                <a:spLocks noChangeArrowheads="1"/>
              </p:cNvSpPr>
              <p:nvPr/>
            </p:nvSpPr>
            <p:spPr bwMode="auto">
              <a:xfrm>
                <a:off x="86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7161" name="Rectangle 7"/>
              <p:cNvSpPr>
                <a:spLocks noChangeArrowheads="1"/>
              </p:cNvSpPr>
              <p:nvPr/>
            </p:nvSpPr>
            <p:spPr bwMode="auto">
              <a:xfrm>
                <a:off x="694"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77162" name="Rectangle 8"/>
              <p:cNvSpPr>
                <a:spLocks noChangeArrowheads="1"/>
              </p:cNvSpPr>
              <p:nvPr/>
            </p:nvSpPr>
            <p:spPr bwMode="auto">
              <a:xfrm>
                <a:off x="694" y="2675"/>
                <a:ext cx="165" cy="78"/>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7163" name="Line 9"/>
              <p:cNvSpPr>
                <a:spLocks noChangeShapeType="1"/>
              </p:cNvSpPr>
              <p:nvPr/>
            </p:nvSpPr>
            <p:spPr bwMode="auto">
              <a:xfrm>
                <a:off x="1036" y="2066"/>
                <a:ext cx="0" cy="259"/>
              </a:xfrm>
              <a:prstGeom prst="line">
                <a:avLst/>
              </a:prstGeom>
              <a:noFill/>
              <a:ln w="12700">
                <a:solidFill>
                  <a:schemeClr val="tx1"/>
                </a:solidFill>
                <a:round/>
                <a:headEnd type="none" w="sm" len="sm"/>
                <a:tailEnd type="none" w="sm" len="sm"/>
              </a:ln>
            </p:spPr>
            <p:txBody>
              <a:bodyPr/>
              <a:lstStyle/>
              <a:p>
                <a:endParaRPr lang="nl-NL"/>
              </a:p>
            </p:txBody>
          </p:sp>
        </p:grpSp>
        <p:sp>
          <p:nvSpPr>
            <p:cNvPr id="177164" name="Line 11"/>
            <p:cNvSpPr>
              <a:spLocks noChangeShapeType="1"/>
            </p:cNvSpPr>
            <p:nvPr/>
          </p:nvSpPr>
          <p:spPr bwMode="auto">
            <a:xfrm>
              <a:off x="1122" y="2066"/>
              <a:ext cx="648" cy="562"/>
            </a:xfrm>
            <a:prstGeom prst="line">
              <a:avLst/>
            </a:prstGeom>
            <a:noFill/>
            <a:ln w="12700">
              <a:solidFill>
                <a:schemeClr val="tx1"/>
              </a:solidFill>
              <a:round/>
              <a:headEnd type="none" w="sm" len="sm"/>
              <a:tailEnd type="none" w="sm" len="sm"/>
            </a:ln>
          </p:spPr>
          <p:txBody>
            <a:bodyPr/>
            <a:lstStyle/>
            <a:p>
              <a:endParaRPr lang="nl-NL"/>
            </a:p>
          </p:txBody>
        </p:sp>
        <p:sp>
          <p:nvSpPr>
            <p:cNvPr id="177165" name="Rectangle 12"/>
            <p:cNvSpPr>
              <a:spLocks noChangeArrowheads="1"/>
            </p:cNvSpPr>
            <p:nvPr/>
          </p:nvSpPr>
          <p:spPr bwMode="auto">
            <a:xfrm>
              <a:off x="164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77166" name="Rectangle 13"/>
            <p:cNvSpPr>
              <a:spLocks noChangeArrowheads="1"/>
            </p:cNvSpPr>
            <p:nvPr/>
          </p:nvSpPr>
          <p:spPr bwMode="auto">
            <a:xfrm>
              <a:off x="181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7167" name="Line 14"/>
            <p:cNvSpPr>
              <a:spLocks noChangeShapeType="1"/>
            </p:cNvSpPr>
            <p:nvPr/>
          </p:nvSpPr>
          <p:spPr bwMode="auto">
            <a:xfrm>
              <a:off x="2029" y="2066"/>
              <a:ext cx="173" cy="562"/>
            </a:xfrm>
            <a:prstGeom prst="line">
              <a:avLst/>
            </a:prstGeom>
            <a:noFill/>
            <a:ln w="12700">
              <a:solidFill>
                <a:schemeClr val="tx1"/>
              </a:solidFill>
              <a:round/>
              <a:headEnd type="none" w="sm" len="sm"/>
              <a:tailEnd type="none" w="sm" len="sm"/>
            </a:ln>
          </p:spPr>
          <p:txBody>
            <a:bodyPr/>
            <a:lstStyle/>
            <a:p>
              <a:endParaRPr lang="nl-NL"/>
            </a:p>
          </p:txBody>
        </p:sp>
        <p:grpSp>
          <p:nvGrpSpPr>
            <p:cNvPr id="177168" name="Group 18"/>
            <p:cNvGrpSpPr>
              <a:grpSpLocks/>
            </p:cNvGrpSpPr>
            <p:nvPr/>
          </p:nvGrpSpPr>
          <p:grpSpPr bwMode="auto">
            <a:xfrm>
              <a:off x="2725" y="1551"/>
              <a:ext cx="667" cy="1289"/>
              <a:chOff x="2725" y="1551"/>
              <a:chExt cx="667" cy="1289"/>
            </a:xfrm>
          </p:grpSpPr>
          <p:sp>
            <p:nvSpPr>
              <p:cNvPr id="177169" name="Rectangle 15"/>
              <p:cNvSpPr>
                <a:spLocks noChangeArrowheads="1"/>
              </p:cNvSpPr>
              <p:nvPr/>
            </p:nvSpPr>
            <p:spPr bwMode="auto">
              <a:xfrm>
                <a:off x="272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77170" name="Rectangle 16"/>
              <p:cNvSpPr>
                <a:spLocks noChangeArrowheads="1"/>
              </p:cNvSpPr>
              <p:nvPr/>
            </p:nvSpPr>
            <p:spPr bwMode="auto">
              <a:xfrm>
                <a:off x="2896" y="1551"/>
                <a:ext cx="339"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7171" name="Line 17"/>
              <p:cNvSpPr>
                <a:spLocks noChangeShapeType="1"/>
              </p:cNvSpPr>
              <p:nvPr/>
            </p:nvSpPr>
            <p:spPr bwMode="auto">
              <a:xfrm>
                <a:off x="3066" y="2066"/>
                <a:ext cx="0" cy="259"/>
              </a:xfrm>
              <a:prstGeom prst="line">
                <a:avLst/>
              </a:prstGeom>
              <a:noFill/>
              <a:ln w="12700">
                <a:solidFill>
                  <a:schemeClr val="tx1"/>
                </a:solidFill>
                <a:round/>
                <a:headEnd type="none" w="sm" len="sm"/>
                <a:tailEnd type="none" w="sm" len="sm"/>
              </a:ln>
            </p:spPr>
            <p:txBody>
              <a:bodyPr/>
              <a:lstStyle/>
              <a:p>
                <a:endParaRPr lang="nl-NL"/>
              </a:p>
            </p:txBody>
          </p:sp>
        </p:grpSp>
        <p:sp>
          <p:nvSpPr>
            <p:cNvPr id="177172" name="Rectangle 19"/>
            <p:cNvSpPr>
              <a:spLocks noChangeArrowheads="1"/>
            </p:cNvSpPr>
            <p:nvPr/>
          </p:nvSpPr>
          <p:spPr bwMode="auto">
            <a:xfrm>
              <a:off x="367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77173" name="Rectangle 20"/>
            <p:cNvSpPr>
              <a:spLocks noChangeArrowheads="1"/>
            </p:cNvSpPr>
            <p:nvPr/>
          </p:nvSpPr>
          <p:spPr bwMode="auto">
            <a:xfrm>
              <a:off x="4172" y="2329"/>
              <a:ext cx="164" cy="79"/>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7174" name="Rectangle 21"/>
            <p:cNvSpPr>
              <a:spLocks noChangeArrowheads="1"/>
            </p:cNvSpPr>
            <p:nvPr/>
          </p:nvSpPr>
          <p:spPr bwMode="auto">
            <a:xfrm>
              <a:off x="3848" y="1551"/>
              <a:ext cx="33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7175" name="Line 22"/>
            <p:cNvSpPr>
              <a:spLocks noChangeShapeType="1"/>
            </p:cNvSpPr>
            <p:nvPr/>
          </p:nvSpPr>
          <p:spPr bwMode="auto">
            <a:xfrm>
              <a:off x="4017" y="2066"/>
              <a:ext cx="0" cy="259"/>
            </a:xfrm>
            <a:prstGeom prst="line">
              <a:avLst/>
            </a:prstGeom>
            <a:noFill/>
            <a:ln w="12700">
              <a:solidFill>
                <a:schemeClr val="tx1"/>
              </a:solidFill>
              <a:round/>
              <a:headEnd type="none" w="sm" len="sm"/>
              <a:tailEnd type="none" w="sm" len="sm"/>
            </a:ln>
          </p:spPr>
          <p:txBody>
            <a:bodyPr/>
            <a:lstStyle/>
            <a:p>
              <a:endParaRPr lang="nl-NL"/>
            </a:p>
          </p:txBody>
        </p:sp>
        <p:sp>
          <p:nvSpPr>
            <p:cNvPr id="177176" name="Rectangle 23"/>
            <p:cNvSpPr>
              <a:spLocks noChangeArrowheads="1"/>
            </p:cNvSpPr>
            <p:nvPr/>
          </p:nvSpPr>
          <p:spPr bwMode="auto">
            <a:xfrm>
              <a:off x="577" y="1261"/>
              <a:ext cx="1825" cy="1696"/>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7177" name="Rectangle 24"/>
            <p:cNvSpPr>
              <a:spLocks noChangeArrowheads="1"/>
            </p:cNvSpPr>
            <p:nvPr/>
          </p:nvSpPr>
          <p:spPr bwMode="auto">
            <a:xfrm>
              <a:off x="2650" y="1261"/>
              <a:ext cx="1826" cy="1696"/>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7178" name="Rectangle 25"/>
            <p:cNvSpPr>
              <a:spLocks noChangeArrowheads="1"/>
            </p:cNvSpPr>
            <p:nvPr/>
          </p:nvSpPr>
          <p:spPr bwMode="auto">
            <a:xfrm>
              <a:off x="404" y="1045"/>
              <a:ext cx="4244" cy="2733"/>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7179" name="Rectangle 26"/>
            <p:cNvSpPr>
              <a:spLocks noChangeArrowheads="1"/>
            </p:cNvSpPr>
            <p:nvPr/>
          </p:nvSpPr>
          <p:spPr bwMode="auto">
            <a:xfrm>
              <a:off x="624" y="1288"/>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Resource</a:t>
              </a:r>
            </a:p>
          </p:txBody>
        </p:sp>
        <p:sp>
          <p:nvSpPr>
            <p:cNvPr id="177180" name="Rectangle 27"/>
            <p:cNvSpPr>
              <a:spLocks noChangeArrowheads="1"/>
            </p:cNvSpPr>
            <p:nvPr/>
          </p:nvSpPr>
          <p:spPr bwMode="auto">
            <a:xfrm>
              <a:off x="2697" y="1288"/>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Resource</a:t>
              </a:r>
            </a:p>
          </p:txBody>
        </p:sp>
        <p:sp>
          <p:nvSpPr>
            <p:cNvPr id="177181" name="Rectangle 28"/>
            <p:cNvSpPr>
              <a:spLocks noChangeArrowheads="1"/>
            </p:cNvSpPr>
            <p:nvPr/>
          </p:nvSpPr>
          <p:spPr bwMode="auto">
            <a:xfrm>
              <a:off x="388" y="1072"/>
              <a:ext cx="865"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Configuration</a:t>
              </a:r>
            </a:p>
          </p:txBody>
        </p:sp>
        <p:sp>
          <p:nvSpPr>
            <p:cNvPr id="177182" name="Line 29"/>
            <p:cNvSpPr>
              <a:spLocks noChangeShapeType="1"/>
            </p:cNvSpPr>
            <p:nvPr/>
          </p:nvSpPr>
          <p:spPr bwMode="auto">
            <a:xfrm flipV="1">
              <a:off x="474" y="2714"/>
              <a:ext cx="0" cy="734"/>
            </a:xfrm>
            <a:prstGeom prst="line">
              <a:avLst/>
            </a:prstGeom>
            <a:noFill/>
            <a:ln w="12700">
              <a:solidFill>
                <a:schemeClr val="tx1"/>
              </a:solidFill>
              <a:round/>
              <a:headEnd type="stealth" w="med" len="lg"/>
              <a:tailEnd type="none" w="sm" len="sm"/>
            </a:ln>
          </p:spPr>
          <p:txBody>
            <a:bodyPr/>
            <a:lstStyle/>
            <a:p>
              <a:endParaRPr lang="nl-NL"/>
            </a:p>
          </p:txBody>
        </p:sp>
        <p:sp>
          <p:nvSpPr>
            <p:cNvPr id="177183" name="Line 30"/>
            <p:cNvSpPr>
              <a:spLocks noChangeShapeType="1"/>
            </p:cNvSpPr>
            <p:nvPr/>
          </p:nvSpPr>
          <p:spPr bwMode="auto">
            <a:xfrm flipH="1">
              <a:off x="474" y="2714"/>
              <a:ext cx="216" cy="0"/>
            </a:xfrm>
            <a:prstGeom prst="line">
              <a:avLst/>
            </a:prstGeom>
            <a:noFill/>
            <a:ln w="12700">
              <a:solidFill>
                <a:schemeClr val="tx1"/>
              </a:solidFill>
              <a:round/>
              <a:headEnd type="stealth" w="med" len="lg"/>
              <a:tailEnd type="none" w="sm" len="sm"/>
            </a:ln>
          </p:spPr>
          <p:txBody>
            <a:bodyPr/>
            <a:lstStyle/>
            <a:p>
              <a:endParaRPr lang="nl-NL"/>
            </a:p>
          </p:txBody>
        </p:sp>
        <p:sp>
          <p:nvSpPr>
            <p:cNvPr id="177184" name="Line 31"/>
            <p:cNvSpPr>
              <a:spLocks noChangeShapeType="1"/>
            </p:cNvSpPr>
            <p:nvPr/>
          </p:nvSpPr>
          <p:spPr bwMode="auto">
            <a:xfrm>
              <a:off x="2591" y="3319"/>
              <a:ext cx="0" cy="86"/>
            </a:xfrm>
            <a:prstGeom prst="line">
              <a:avLst/>
            </a:prstGeom>
            <a:noFill/>
            <a:ln w="12700">
              <a:solidFill>
                <a:schemeClr val="tx1"/>
              </a:solidFill>
              <a:round/>
              <a:headEnd type="stealth" w="med" len="lg"/>
              <a:tailEnd type="none" w="sm" len="sm"/>
            </a:ln>
          </p:spPr>
          <p:txBody>
            <a:bodyPr/>
            <a:lstStyle/>
            <a:p>
              <a:endParaRPr lang="nl-NL"/>
            </a:p>
          </p:txBody>
        </p:sp>
        <p:sp>
          <p:nvSpPr>
            <p:cNvPr id="177185" name="Line 32"/>
            <p:cNvSpPr>
              <a:spLocks noChangeShapeType="1"/>
            </p:cNvSpPr>
            <p:nvPr/>
          </p:nvSpPr>
          <p:spPr bwMode="auto">
            <a:xfrm flipV="1">
              <a:off x="2591" y="3405"/>
              <a:ext cx="0" cy="43"/>
            </a:xfrm>
            <a:prstGeom prst="line">
              <a:avLst/>
            </a:prstGeom>
            <a:noFill/>
            <a:ln w="12700">
              <a:solidFill>
                <a:schemeClr val="tx1"/>
              </a:solidFill>
              <a:round/>
              <a:headEnd type="stealth" w="med" len="lg"/>
              <a:tailEnd type="none" w="sm" len="sm"/>
            </a:ln>
          </p:spPr>
          <p:txBody>
            <a:bodyPr/>
            <a:lstStyle/>
            <a:p>
              <a:endParaRPr lang="nl-NL"/>
            </a:p>
          </p:txBody>
        </p:sp>
        <p:sp>
          <p:nvSpPr>
            <p:cNvPr id="177186" name="Line 33"/>
            <p:cNvSpPr>
              <a:spLocks noChangeShapeType="1"/>
            </p:cNvSpPr>
            <p:nvPr/>
          </p:nvSpPr>
          <p:spPr bwMode="auto">
            <a:xfrm>
              <a:off x="4362" y="2368"/>
              <a:ext cx="216" cy="0"/>
            </a:xfrm>
            <a:prstGeom prst="line">
              <a:avLst/>
            </a:prstGeom>
            <a:noFill/>
            <a:ln w="12700">
              <a:solidFill>
                <a:schemeClr val="tx1"/>
              </a:solidFill>
              <a:round/>
              <a:headEnd type="stealth" w="med" len="lg"/>
              <a:tailEnd type="none" w="sm" len="sm"/>
            </a:ln>
          </p:spPr>
          <p:txBody>
            <a:bodyPr/>
            <a:lstStyle/>
            <a:p>
              <a:endParaRPr lang="nl-NL"/>
            </a:p>
          </p:txBody>
        </p:sp>
        <p:sp>
          <p:nvSpPr>
            <p:cNvPr id="177187" name="Line 34"/>
            <p:cNvSpPr>
              <a:spLocks noChangeShapeType="1"/>
            </p:cNvSpPr>
            <p:nvPr/>
          </p:nvSpPr>
          <p:spPr bwMode="auto">
            <a:xfrm flipV="1">
              <a:off x="4578" y="2368"/>
              <a:ext cx="0" cy="1080"/>
            </a:xfrm>
            <a:prstGeom prst="line">
              <a:avLst/>
            </a:prstGeom>
            <a:noFill/>
            <a:ln w="12700">
              <a:solidFill>
                <a:schemeClr val="tx1"/>
              </a:solidFill>
              <a:round/>
              <a:headEnd type="stealth" w="med" len="lg"/>
              <a:tailEnd type="none" w="sm" len="sm"/>
            </a:ln>
          </p:spPr>
          <p:txBody>
            <a:bodyPr/>
            <a:lstStyle/>
            <a:p>
              <a:endParaRPr lang="nl-NL"/>
            </a:p>
          </p:txBody>
        </p:sp>
        <p:sp>
          <p:nvSpPr>
            <p:cNvPr id="177188" name="Line 35"/>
            <p:cNvSpPr>
              <a:spLocks noChangeShapeType="1"/>
            </p:cNvSpPr>
            <p:nvPr/>
          </p:nvSpPr>
          <p:spPr bwMode="auto">
            <a:xfrm flipV="1">
              <a:off x="2591" y="3794"/>
              <a:ext cx="0" cy="216"/>
            </a:xfrm>
            <a:prstGeom prst="line">
              <a:avLst/>
            </a:prstGeom>
            <a:noFill/>
            <a:ln w="12700">
              <a:solidFill>
                <a:schemeClr val="tx1"/>
              </a:solidFill>
              <a:round/>
              <a:headEnd type="stealth" w="med" len="lg"/>
              <a:tailEnd type="none" w="sm" len="sm"/>
            </a:ln>
          </p:spPr>
          <p:txBody>
            <a:bodyPr/>
            <a:lstStyle/>
            <a:p>
              <a:endParaRPr lang="nl-NL"/>
            </a:p>
          </p:txBody>
        </p:sp>
        <p:sp>
          <p:nvSpPr>
            <p:cNvPr id="177189" name="Rectangle 36"/>
            <p:cNvSpPr>
              <a:spLocks noChangeArrowheads="1"/>
            </p:cNvSpPr>
            <p:nvPr/>
          </p:nvSpPr>
          <p:spPr bwMode="auto">
            <a:xfrm>
              <a:off x="2610" y="3837"/>
              <a:ext cx="1520"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Communication Function</a:t>
              </a:r>
            </a:p>
          </p:txBody>
        </p:sp>
      </p:grpSp>
      <p:sp>
        <p:nvSpPr>
          <p:cNvPr id="177190" name="Line 38"/>
          <p:cNvSpPr>
            <a:spLocks noChangeShapeType="1"/>
          </p:cNvSpPr>
          <p:nvPr/>
        </p:nvSpPr>
        <p:spPr bwMode="auto">
          <a:xfrm>
            <a:off x="7543800" y="4719638"/>
            <a:ext cx="684213" cy="0"/>
          </a:xfrm>
          <a:prstGeom prst="line">
            <a:avLst/>
          </a:prstGeom>
          <a:noFill/>
          <a:ln w="12700">
            <a:solidFill>
              <a:schemeClr val="tx1"/>
            </a:solidFill>
            <a:round/>
            <a:headEnd type="none" w="sm" len="sm"/>
            <a:tailEnd type="none" w="sm" len="sm"/>
          </a:ln>
        </p:spPr>
        <p:txBody>
          <a:bodyPr/>
          <a:lstStyle/>
          <a:p>
            <a:endParaRPr lang="nl-NL"/>
          </a:p>
        </p:txBody>
      </p:sp>
    </p:spTree>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304800" y="1066800"/>
            <a:ext cx="7924800" cy="685800"/>
          </a:xfrm>
        </p:spPr>
        <p:txBody>
          <a:bodyPr/>
          <a:lstStyle/>
          <a:p>
            <a:pPr eaLnBrk="1" hangingPunct="1"/>
            <a:r>
              <a:rPr lang="en-US" altLang="en-US" smtClean="0"/>
              <a:t>IEC 61131-3 Software Model</a:t>
            </a:r>
          </a:p>
        </p:txBody>
      </p:sp>
      <p:grpSp>
        <p:nvGrpSpPr>
          <p:cNvPr id="179203" name="Group 56"/>
          <p:cNvGrpSpPr>
            <a:grpSpLocks/>
          </p:cNvGrpSpPr>
          <p:nvPr/>
        </p:nvGrpSpPr>
        <p:grpSpPr bwMode="auto">
          <a:xfrm>
            <a:off x="615950" y="1658938"/>
            <a:ext cx="8434388" cy="4735512"/>
            <a:chOff x="388" y="1045"/>
            <a:chExt cx="5313" cy="2983"/>
          </a:xfrm>
        </p:grpSpPr>
        <p:sp>
          <p:nvSpPr>
            <p:cNvPr id="179204" name="Rectangle 3"/>
            <p:cNvSpPr>
              <a:spLocks noChangeArrowheads="1"/>
            </p:cNvSpPr>
            <p:nvPr/>
          </p:nvSpPr>
          <p:spPr bwMode="auto">
            <a:xfrm>
              <a:off x="910" y="2934"/>
              <a:ext cx="3362" cy="38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Global and direct variables</a:t>
              </a:r>
            </a:p>
            <a:p>
              <a:pPr algn="ctr" defTabSz="822325" eaLnBrk="0" hangingPunct="0"/>
              <a:endParaRPr lang="en-US" altLang="en-US" sz="1600" i="1">
                <a:solidFill>
                  <a:schemeClr val="tx1"/>
                </a:solidFill>
              </a:endParaRPr>
            </a:p>
          </p:txBody>
        </p:sp>
        <p:sp>
          <p:nvSpPr>
            <p:cNvPr id="179205" name="Rectangle 4"/>
            <p:cNvSpPr>
              <a:spLocks noChangeArrowheads="1"/>
            </p:cNvSpPr>
            <p:nvPr/>
          </p:nvSpPr>
          <p:spPr bwMode="auto">
            <a:xfrm>
              <a:off x="392" y="3452"/>
              <a:ext cx="4268" cy="338"/>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Access path</a:t>
              </a:r>
            </a:p>
          </p:txBody>
        </p:sp>
        <p:sp>
          <p:nvSpPr>
            <p:cNvPr id="179206" name="Rectangle 5"/>
            <p:cNvSpPr>
              <a:spLocks noChangeArrowheads="1"/>
            </p:cNvSpPr>
            <p:nvPr/>
          </p:nvSpPr>
          <p:spPr bwMode="auto">
            <a:xfrm>
              <a:off x="4751" y="3046"/>
              <a:ext cx="946" cy="360"/>
            </a:xfrm>
            <a:prstGeom prst="rect">
              <a:avLst/>
            </a:prstGeom>
            <a:noFill/>
            <a:ln w="9525">
              <a:noFill/>
              <a:miter lim="800000"/>
              <a:headEnd/>
              <a:tailEnd/>
            </a:ln>
          </p:spPr>
          <p:txBody>
            <a:bodyPr lIns="82550" tIns="41275" rIns="82550" bIns="41275">
              <a:spAutoFit/>
            </a:bodyPr>
            <a:lstStyle/>
            <a:p>
              <a:pPr defTabSz="822325" eaLnBrk="0" hangingPunct="0"/>
              <a:r>
                <a:rPr lang="en-US" altLang="en-US" sz="1600" i="1">
                  <a:solidFill>
                    <a:schemeClr val="tx1"/>
                  </a:solidFill>
                </a:rPr>
                <a:t>Execution control path</a:t>
              </a:r>
            </a:p>
          </p:txBody>
        </p:sp>
        <p:sp>
          <p:nvSpPr>
            <p:cNvPr id="179207" name="Rectangle 6"/>
            <p:cNvSpPr>
              <a:spLocks noChangeArrowheads="1"/>
            </p:cNvSpPr>
            <p:nvPr/>
          </p:nvSpPr>
          <p:spPr bwMode="auto">
            <a:xfrm>
              <a:off x="4794" y="1232"/>
              <a:ext cx="907" cy="360"/>
            </a:xfrm>
            <a:prstGeom prst="rect">
              <a:avLst/>
            </a:prstGeom>
            <a:noFill/>
            <a:ln w="9525">
              <a:noFill/>
              <a:miter lim="800000"/>
              <a:headEnd/>
              <a:tailEnd/>
            </a:ln>
          </p:spPr>
          <p:txBody>
            <a:bodyPr lIns="82550" tIns="41275" rIns="82550" bIns="41275">
              <a:spAutoFit/>
            </a:bodyPr>
            <a:lstStyle/>
            <a:p>
              <a:pPr defTabSz="822325" eaLnBrk="0" hangingPunct="0"/>
              <a:r>
                <a:rPr lang="en-US" altLang="en-US" sz="1600" i="1">
                  <a:solidFill>
                    <a:schemeClr val="tx1"/>
                  </a:solidFill>
                </a:rPr>
                <a:t>Variable access path</a:t>
              </a:r>
            </a:p>
          </p:txBody>
        </p:sp>
        <p:sp>
          <p:nvSpPr>
            <p:cNvPr id="179208" name="Rectangle 7"/>
            <p:cNvSpPr>
              <a:spLocks noChangeArrowheads="1"/>
            </p:cNvSpPr>
            <p:nvPr/>
          </p:nvSpPr>
          <p:spPr bwMode="auto">
            <a:xfrm>
              <a:off x="4798" y="2329"/>
              <a:ext cx="165" cy="79"/>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9209" name="Rectangle 8"/>
            <p:cNvSpPr>
              <a:spLocks noChangeArrowheads="1"/>
            </p:cNvSpPr>
            <p:nvPr/>
          </p:nvSpPr>
          <p:spPr bwMode="auto">
            <a:xfrm>
              <a:off x="4798" y="1681"/>
              <a:ext cx="251" cy="165"/>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FB</a:t>
              </a:r>
            </a:p>
          </p:txBody>
        </p:sp>
        <p:grpSp>
          <p:nvGrpSpPr>
            <p:cNvPr id="179210" name="Group 13"/>
            <p:cNvGrpSpPr>
              <a:grpSpLocks/>
            </p:cNvGrpSpPr>
            <p:nvPr/>
          </p:nvGrpSpPr>
          <p:grpSpPr bwMode="auto">
            <a:xfrm>
              <a:off x="694" y="1551"/>
              <a:ext cx="667" cy="1289"/>
              <a:chOff x="694" y="1551"/>
              <a:chExt cx="667" cy="1289"/>
            </a:xfrm>
          </p:grpSpPr>
          <p:sp>
            <p:nvSpPr>
              <p:cNvPr id="179211" name="Rectangle 9"/>
              <p:cNvSpPr>
                <a:spLocks noChangeArrowheads="1"/>
              </p:cNvSpPr>
              <p:nvPr/>
            </p:nvSpPr>
            <p:spPr bwMode="auto">
              <a:xfrm>
                <a:off x="86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9212" name="Rectangle 10"/>
              <p:cNvSpPr>
                <a:spLocks noChangeArrowheads="1"/>
              </p:cNvSpPr>
              <p:nvPr/>
            </p:nvSpPr>
            <p:spPr bwMode="auto">
              <a:xfrm>
                <a:off x="694"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79213" name="Rectangle 11"/>
              <p:cNvSpPr>
                <a:spLocks noChangeArrowheads="1"/>
              </p:cNvSpPr>
              <p:nvPr/>
            </p:nvSpPr>
            <p:spPr bwMode="auto">
              <a:xfrm>
                <a:off x="694" y="2675"/>
                <a:ext cx="165" cy="78"/>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9214" name="Line 12"/>
              <p:cNvSpPr>
                <a:spLocks noChangeShapeType="1"/>
              </p:cNvSpPr>
              <p:nvPr/>
            </p:nvSpPr>
            <p:spPr bwMode="auto">
              <a:xfrm>
                <a:off x="1036" y="2066"/>
                <a:ext cx="0" cy="259"/>
              </a:xfrm>
              <a:prstGeom prst="line">
                <a:avLst/>
              </a:prstGeom>
              <a:noFill/>
              <a:ln w="12700">
                <a:solidFill>
                  <a:schemeClr val="tx1"/>
                </a:solidFill>
                <a:round/>
                <a:headEnd type="none" w="sm" len="sm"/>
                <a:tailEnd type="none" w="sm" len="sm"/>
              </a:ln>
            </p:spPr>
            <p:txBody>
              <a:bodyPr/>
              <a:lstStyle/>
              <a:p>
                <a:endParaRPr lang="nl-NL"/>
              </a:p>
            </p:txBody>
          </p:sp>
        </p:grpSp>
        <p:sp>
          <p:nvSpPr>
            <p:cNvPr id="179215" name="Line 14"/>
            <p:cNvSpPr>
              <a:spLocks noChangeShapeType="1"/>
            </p:cNvSpPr>
            <p:nvPr/>
          </p:nvSpPr>
          <p:spPr bwMode="auto">
            <a:xfrm>
              <a:off x="1122" y="2066"/>
              <a:ext cx="648" cy="562"/>
            </a:xfrm>
            <a:prstGeom prst="line">
              <a:avLst/>
            </a:prstGeom>
            <a:noFill/>
            <a:ln w="12700">
              <a:solidFill>
                <a:schemeClr val="tx1"/>
              </a:solidFill>
              <a:round/>
              <a:headEnd type="none" w="sm" len="sm"/>
              <a:tailEnd type="none" w="sm" len="sm"/>
            </a:ln>
          </p:spPr>
          <p:txBody>
            <a:bodyPr/>
            <a:lstStyle/>
            <a:p>
              <a:endParaRPr lang="nl-NL"/>
            </a:p>
          </p:txBody>
        </p:sp>
        <p:grpSp>
          <p:nvGrpSpPr>
            <p:cNvPr id="179216" name="Group 22"/>
            <p:cNvGrpSpPr>
              <a:grpSpLocks/>
            </p:cNvGrpSpPr>
            <p:nvPr/>
          </p:nvGrpSpPr>
          <p:grpSpPr bwMode="auto">
            <a:xfrm>
              <a:off x="1645" y="1551"/>
              <a:ext cx="667" cy="1289"/>
              <a:chOff x="1645" y="1551"/>
              <a:chExt cx="667" cy="1289"/>
            </a:xfrm>
          </p:grpSpPr>
          <p:grpSp>
            <p:nvGrpSpPr>
              <p:cNvPr id="179217" name="Group 19"/>
              <p:cNvGrpSpPr>
                <a:grpSpLocks/>
              </p:cNvGrpSpPr>
              <p:nvPr/>
            </p:nvGrpSpPr>
            <p:grpSpPr bwMode="auto">
              <a:xfrm>
                <a:off x="1645" y="2329"/>
                <a:ext cx="667" cy="511"/>
                <a:chOff x="1645" y="2329"/>
                <a:chExt cx="667" cy="511"/>
              </a:xfrm>
            </p:grpSpPr>
            <p:sp>
              <p:nvSpPr>
                <p:cNvPr id="179218" name="Rectangle 15"/>
                <p:cNvSpPr>
                  <a:spLocks noChangeArrowheads="1"/>
                </p:cNvSpPr>
                <p:nvPr/>
              </p:nvSpPr>
              <p:spPr bwMode="auto">
                <a:xfrm>
                  <a:off x="164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79219" name="Rectangle 16"/>
                <p:cNvSpPr>
                  <a:spLocks noChangeArrowheads="1"/>
                </p:cNvSpPr>
                <p:nvPr/>
              </p:nvSpPr>
              <p:spPr bwMode="auto">
                <a:xfrm>
                  <a:off x="1688" y="2632"/>
                  <a:ext cx="251"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FB</a:t>
                  </a:r>
                </a:p>
              </p:txBody>
            </p:sp>
            <p:sp>
              <p:nvSpPr>
                <p:cNvPr id="179220" name="Rectangle 17"/>
                <p:cNvSpPr>
                  <a:spLocks noChangeArrowheads="1"/>
                </p:cNvSpPr>
                <p:nvPr/>
              </p:nvSpPr>
              <p:spPr bwMode="auto">
                <a:xfrm>
                  <a:off x="2033" y="2632"/>
                  <a:ext cx="252"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FB</a:t>
                  </a:r>
                </a:p>
              </p:txBody>
            </p:sp>
            <p:sp>
              <p:nvSpPr>
                <p:cNvPr id="179221" name="Line 18"/>
                <p:cNvSpPr>
                  <a:spLocks noChangeShapeType="1"/>
                </p:cNvSpPr>
                <p:nvPr/>
              </p:nvSpPr>
              <p:spPr bwMode="auto">
                <a:xfrm>
                  <a:off x="1943" y="2714"/>
                  <a:ext cx="86" cy="0"/>
                </a:xfrm>
                <a:prstGeom prst="line">
                  <a:avLst/>
                </a:prstGeom>
                <a:noFill/>
                <a:ln w="57150" cmpd="tri">
                  <a:solidFill>
                    <a:schemeClr val="tx1"/>
                  </a:solidFill>
                  <a:round/>
                  <a:headEnd type="none" w="sm" len="sm"/>
                  <a:tailEnd type="none" w="sm" len="sm"/>
                </a:ln>
              </p:spPr>
              <p:txBody>
                <a:bodyPr/>
                <a:lstStyle/>
                <a:p>
                  <a:endParaRPr lang="nl-NL"/>
                </a:p>
              </p:txBody>
            </p:sp>
          </p:grpSp>
          <p:sp>
            <p:nvSpPr>
              <p:cNvPr id="179222" name="Rectangle 20"/>
              <p:cNvSpPr>
                <a:spLocks noChangeArrowheads="1"/>
              </p:cNvSpPr>
              <p:nvPr/>
            </p:nvSpPr>
            <p:spPr bwMode="auto">
              <a:xfrm>
                <a:off x="181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9223" name="Line 21"/>
              <p:cNvSpPr>
                <a:spLocks noChangeShapeType="1"/>
              </p:cNvSpPr>
              <p:nvPr/>
            </p:nvSpPr>
            <p:spPr bwMode="auto">
              <a:xfrm>
                <a:off x="2029" y="2066"/>
                <a:ext cx="173" cy="562"/>
              </a:xfrm>
              <a:prstGeom prst="line">
                <a:avLst/>
              </a:prstGeom>
              <a:noFill/>
              <a:ln w="12700">
                <a:solidFill>
                  <a:schemeClr val="tx1"/>
                </a:solidFill>
                <a:round/>
                <a:headEnd type="none" w="sm" len="sm"/>
                <a:tailEnd type="none" w="sm" len="sm"/>
              </a:ln>
            </p:spPr>
            <p:txBody>
              <a:bodyPr/>
              <a:lstStyle/>
              <a:p>
                <a:endParaRPr lang="nl-NL"/>
              </a:p>
            </p:txBody>
          </p:sp>
        </p:grpSp>
        <p:grpSp>
          <p:nvGrpSpPr>
            <p:cNvPr id="179224" name="Group 26"/>
            <p:cNvGrpSpPr>
              <a:grpSpLocks/>
            </p:cNvGrpSpPr>
            <p:nvPr/>
          </p:nvGrpSpPr>
          <p:grpSpPr bwMode="auto">
            <a:xfrm>
              <a:off x="2725" y="1551"/>
              <a:ext cx="667" cy="1289"/>
              <a:chOff x="2725" y="1551"/>
              <a:chExt cx="667" cy="1289"/>
            </a:xfrm>
          </p:grpSpPr>
          <p:sp>
            <p:nvSpPr>
              <p:cNvPr id="179225" name="Rectangle 23"/>
              <p:cNvSpPr>
                <a:spLocks noChangeArrowheads="1"/>
              </p:cNvSpPr>
              <p:nvPr/>
            </p:nvSpPr>
            <p:spPr bwMode="auto">
              <a:xfrm>
                <a:off x="272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79226" name="Rectangle 24"/>
              <p:cNvSpPr>
                <a:spLocks noChangeArrowheads="1"/>
              </p:cNvSpPr>
              <p:nvPr/>
            </p:nvSpPr>
            <p:spPr bwMode="auto">
              <a:xfrm>
                <a:off x="289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9227" name="Line 25"/>
              <p:cNvSpPr>
                <a:spLocks noChangeShapeType="1"/>
              </p:cNvSpPr>
              <p:nvPr/>
            </p:nvSpPr>
            <p:spPr bwMode="auto">
              <a:xfrm>
                <a:off x="3066" y="2066"/>
                <a:ext cx="0" cy="259"/>
              </a:xfrm>
              <a:prstGeom prst="line">
                <a:avLst/>
              </a:prstGeom>
              <a:noFill/>
              <a:ln w="12700">
                <a:solidFill>
                  <a:schemeClr val="tx1"/>
                </a:solidFill>
                <a:round/>
                <a:headEnd type="none" w="sm" len="sm"/>
                <a:tailEnd type="none" w="sm" len="sm"/>
              </a:ln>
            </p:spPr>
            <p:txBody>
              <a:bodyPr/>
              <a:lstStyle/>
              <a:p>
                <a:endParaRPr lang="nl-NL"/>
              </a:p>
            </p:txBody>
          </p:sp>
        </p:grpSp>
        <p:grpSp>
          <p:nvGrpSpPr>
            <p:cNvPr id="179228" name="Group 36"/>
            <p:cNvGrpSpPr>
              <a:grpSpLocks/>
            </p:cNvGrpSpPr>
            <p:nvPr/>
          </p:nvGrpSpPr>
          <p:grpSpPr bwMode="auto">
            <a:xfrm>
              <a:off x="3675" y="1551"/>
              <a:ext cx="667" cy="1289"/>
              <a:chOff x="3675" y="1551"/>
              <a:chExt cx="667" cy="1289"/>
            </a:xfrm>
          </p:grpSpPr>
          <p:grpSp>
            <p:nvGrpSpPr>
              <p:cNvPr id="179229" name="Group 33"/>
              <p:cNvGrpSpPr>
                <a:grpSpLocks/>
              </p:cNvGrpSpPr>
              <p:nvPr/>
            </p:nvGrpSpPr>
            <p:grpSpPr bwMode="auto">
              <a:xfrm>
                <a:off x="3675" y="2329"/>
                <a:ext cx="667" cy="511"/>
                <a:chOff x="3675" y="2329"/>
                <a:chExt cx="667" cy="511"/>
              </a:xfrm>
            </p:grpSpPr>
            <p:grpSp>
              <p:nvGrpSpPr>
                <p:cNvPr id="179230" name="Group 31"/>
                <p:cNvGrpSpPr>
                  <a:grpSpLocks/>
                </p:cNvGrpSpPr>
                <p:nvPr/>
              </p:nvGrpSpPr>
              <p:grpSpPr bwMode="auto">
                <a:xfrm>
                  <a:off x="3675" y="2329"/>
                  <a:ext cx="667" cy="511"/>
                  <a:chOff x="3675" y="2329"/>
                  <a:chExt cx="667" cy="511"/>
                </a:xfrm>
              </p:grpSpPr>
              <p:sp>
                <p:nvSpPr>
                  <p:cNvPr id="179231" name="Rectangle 27"/>
                  <p:cNvSpPr>
                    <a:spLocks noChangeArrowheads="1"/>
                  </p:cNvSpPr>
                  <p:nvPr/>
                </p:nvSpPr>
                <p:spPr bwMode="auto">
                  <a:xfrm>
                    <a:off x="367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79232" name="Rectangle 28"/>
                  <p:cNvSpPr>
                    <a:spLocks noChangeArrowheads="1"/>
                  </p:cNvSpPr>
                  <p:nvPr/>
                </p:nvSpPr>
                <p:spPr bwMode="auto">
                  <a:xfrm>
                    <a:off x="3718" y="2632"/>
                    <a:ext cx="251"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FB</a:t>
                    </a:r>
                  </a:p>
                </p:txBody>
              </p:sp>
              <p:sp>
                <p:nvSpPr>
                  <p:cNvPr id="179233" name="Rectangle 29"/>
                  <p:cNvSpPr>
                    <a:spLocks noChangeArrowheads="1"/>
                  </p:cNvSpPr>
                  <p:nvPr/>
                </p:nvSpPr>
                <p:spPr bwMode="auto">
                  <a:xfrm>
                    <a:off x="4064" y="2632"/>
                    <a:ext cx="251"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FB</a:t>
                    </a:r>
                  </a:p>
                </p:txBody>
              </p:sp>
              <p:sp>
                <p:nvSpPr>
                  <p:cNvPr id="179234" name="Line 30"/>
                  <p:cNvSpPr>
                    <a:spLocks noChangeShapeType="1"/>
                  </p:cNvSpPr>
                  <p:nvPr/>
                </p:nvSpPr>
                <p:spPr bwMode="auto">
                  <a:xfrm>
                    <a:off x="3973" y="2714"/>
                    <a:ext cx="87" cy="0"/>
                  </a:xfrm>
                  <a:prstGeom prst="line">
                    <a:avLst/>
                  </a:prstGeom>
                  <a:noFill/>
                  <a:ln w="57150" cmpd="tri">
                    <a:solidFill>
                      <a:schemeClr val="tx1"/>
                    </a:solidFill>
                    <a:round/>
                    <a:headEnd type="none" w="sm" len="sm"/>
                    <a:tailEnd type="none" w="sm" len="sm"/>
                  </a:ln>
                </p:spPr>
                <p:txBody>
                  <a:bodyPr/>
                  <a:lstStyle/>
                  <a:p>
                    <a:endParaRPr lang="nl-NL"/>
                  </a:p>
                </p:txBody>
              </p:sp>
            </p:grpSp>
            <p:sp>
              <p:nvSpPr>
                <p:cNvPr id="179235" name="Rectangle 32"/>
                <p:cNvSpPr>
                  <a:spLocks noChangeArrowheads="1"/>
                </p:cNvSpPr>
                <p:nvPr/>
              </p:nvSpPr>
              <p:spPr bwMode="auto">
                <a:xfrm>
                  <a:off x="4172" y="2329"/>
                  <a:ext cx="164" cy="79"/>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grpSp>
          <p:sp>
            <p:nvSpPr>
              <p:cNvPr id="179236" name="Rectangle 34"/>
              <p:cNvSpPr>
                <a:spLocks noChangeArrowheads="1"/>
              </p:cNvSpPr>
              <p:nvPr/>
            </p:nvSpPr>
            <p:spPr bwMode="auto">
              <a:xfrm>
                <a:off x="3848" y="1551"/>
                <a:ext cx="33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79237" name="Line 35"/>
              <p:cNvSpPr>
                <a:spLocks noChangeShapeType="1"/>
              </p:cNvSpPr>
              <p:nvPr/>
            </p:nvSpPr>
            <p:spPr bwMode="auto">
              <a:xfrm>
                <a:off x="4017" y="2066"/>
                <a:ext cx="0" cy="259"/>
              </a:xfrm>
              <a:prstGeom prst="line">
                <a:avLst/>
              </a:prstGeom>
              <a:noFill/>
              <a:ln w="12700">
                <a:solidFill>
                  <a:schemeClr val="tx1"/>
                </a:solidFill>
                <a:round/>
                <a:headEnd type="none" w="sm" len="sm"/>
                <a:tailEnd type="none" w="sm" len="sm"/>
              </a:ln>
            </p:spPr>
            <p:txBody>
              <a:bodyPr/>
              <a:lstStyle/>
              <a:p>
                <a:endParaRPr lang="nl-NL"/>
              </a:p>
            </p:txBody>
          </p:sp>
        </p:grpSp>
        <p:sp>
          <p:nvSpPr>
            <p:cNvPr id="179238" name="Rectangle 37"/>
            <p:cNvSpPr>
              <a:spLocks noChangeArrowheads="1"/>
            </p:cNvSpPr>
            <p:nvPr/>
          </p:nvSpPr>
          <p:spPr bwMode="auto">
            <a:xfrm>
              <a:off x="577" y="1261"/>
              <a:ext cx="1825" cy="1696"/>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9239" name="Rectangle 38"/>
            <p:cNvSpPr>
              <a:spLocks noChangeArrowheads="1"/>
            </p:cNvSpPr>
            <p:nvPr/>
          </p:nvSpPr>
          <p:spPr bwMode="auto">
            <a:xfrm>
              <a:off x="2650" y="1261"/>
              <a:ext cx="1826" cy="1696"/>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9240" name="Rectangle 39"/>
            <p:cNvSpPr>
              <a:spLocks noChangeArrowheads="1"/>
            </p:cNvSpPr>
            <p:nvPr/>
          </p:nvSpPr>
          <p:spPr bwMode="auto">
            <a:xfrm>
              <a:off x="2509" y="3236"/>
              <a:ext cx="164" cy="79"/>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9241" name="Rectangle 40"/>
            <p:cNvSpPr>
              <a:spLocks noChangeArrowheads="1"/>
            </p:cNvSpPr>
            <p:nvPr/>
          </p:nvSpPr>
          <p:spPr bwMode="auto">
            <a:xfrm>
              <a:off x="404" y="1045"/>
              <a:ext cx="4244" cy="2733"/>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79242" name="Rectangle 41"/>
            <p:cNvSpPr>
              <a:spLocks noChangeArrowheads="1"/>
            </p:cNvSpPr>
            <p:nvPr/>
          </p:nvSpPr>
          <p:spPr bwMode="auto">
            <a:xfrm>
              <a:off x="624" y="1288"/>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Resource</a:t>
              </a:r>
            </a:p>
          </p:txBody>
        </p:sp>
        <p:sp>
          <p:nvSpPr>
            <p:cNvPr id="179243" name="Rectangle 42"/>
            <p:cNvSpPr>
              <a:spLocks noChangeArrowheads="1"/>
            </p:cNvSpPr>
            <p:nvPr/>
          </p:nvSpPr>
          <p:spPr bwMode="auto">
            <a:xfrm>
              <a:off x="2697" y="1288"/>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Resource</a:t>
              </a:r>
            </a:p>
          </p:txBody>
        </p:sp>
        <p:sp>
          <p:nvSpPr>
            <p:cNvPr id="179244" name="Rectangle 43"/>
            <p:cNvSpPr>
              <a:spLocks noChangeArrowheads="1"/>
            </p:cNvSpPr>
            <p:nvPr/>
          </p:nvSpPr>
          <p:spPr bwMode="auto">
            <a:xfrm>
              <a:off x="388" y="1072"/>
              <a:ext cx="865"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Configuration</a:t>
              </a:r>
            </a:p>
          </p:txBody>
        </p:sp>
        <p:sp>
          <p:nvSpPr>
            <p:cNvPr id="179245" name="Line 44"/>
            <p:cNvSpPr>
              <a:spLocks noChangeShapeType="1"/>
            </p:cNvSpPr>
            <p:nvPr/>
          </p:nvSpPr>
          <p:spPr bwMode="auto">
            <a:xfrm flipV="1">
              <a:off x="474" y="2714"/>
              <a:ext cx="0" cy="734"/>
            </a:xfrm>
            <a:prstGeom prst="line">
              <a:avLst/>
            </a:prstGeom>
            <a:noFill/>
            <a:ln w="12700">
              <a:solidFill>
                <a:schemeClr val="tx1"/>
              </a:solidFill>
              <a:round/>
              <a:headEnd type="stealth" w="med" len="lg"/>
              <a:tailEnd type="none" w="sm" len="sm"/>
            </a:ln>
          </p:spPr>
          <p:txBody>
            <a:bodyPr/>
            <a:lstStyle/>
            <a:p>
              <a:endParaRPr lang="nl-NL"/>
            </a:p>
          </p:txBody>
        </p:sp>
        <p:sp>
          <p:nvSpPr>
            <p:cNvPr id="179246" name="Line 45"/>
            <p:cNvSpPr>
              <a:spLocks noChangeShapeType="1"/>
            </p:cNvSpPr>
            <p:nvPr/>
          </p:nvSpPr>
          <p:spPr bwMode="auto">
            <a:xfrm flipH="1">
              <a:off x="474" y="2714"/>
              <a:ext cx="216" cy="0"/>
            </a:xfrm>
            <a:prstGeom prst="line">
              <a:avLst/>
            </a:prstGeom>
            <a:noFill/>
            <a:ln w="12700">
              <a:solidFill>
                <a:schemeClr val="tx1"/>
              </a:solidFill>
              <a:round/>
              <a:headEnd type="stealth" w="med" len="lg"/>
              <a:tailEnd type="none" w="sm" len="sm"/>
            </a:ln>
          </p:spPr>
          <p:txBody>
            <a:bodyPr/>
            <a:lstStyle/>
            <a:p>
              <a:endParaRPr lang="nl-NL"/>
            </a:p>
          </p:txBody>
        </p:sp>
        <p:sp>
          <p:nvSpPr>
            <p:cNvPr id="179247" name="Line 46"/>
            <p:cNvSpPr>
              <a:spLocks noChangeShapeType="1"/>
            </p:cNvSpPr>
            <p:nvPr/>
          </p:nvSpPr>
          <p:spPr bwMode="auto">
            <a:xfrm>
              <a:off x="2591" y="3319"/>
              <a:ext cx="0" cy="86"/>
            </a:xfrm>
            <a:prstGeom prst="line">
              <a:avLst/>
            </a:prstGeom>
            <a:noFill/>
            <a:ln w="12700">
              <a:solidFill>
                <a:schemeClr val="tx1"/>
              </a:solidFill>
              <a:round/>
              <a:headEnd type="stealth" w="med" len="lg"/>
              <a:tailEnd type="none" w="sm" len="sm"/>
            </a:ln>
          </p:spPr>
          <p:txBody>
            <a:bodyPr/>
            <a:lstStyle/>
            <a:p>
              <a:endParaRPr lang="nl-NL"/>
            </a:p>
          </p:txBody>
        </p:sp>
        <p:sp>
          <p:nvSpPr>
            <p:cNvPr id="179248" name="Line 47"/>
            <p:cNvSpPr>
              <a:spLocks noChangeShapeType="1"/>
            </p:cNvSpPr>
            <p:nvPr/>
          </p:nvSpPr>
          <p:spPr bwMode="auto">
            <a:xfrm flipV="1">
              <a:off x="2591" y="3405"/>
              <a:ext cx="0" cy="43"/>
            </a:xfrm>
            <a:prstGeom prst="line">
              <a:avLst/>
            </a:prstGeom>
            <a:noFill/>
            <a:ln w="12700">
              <a:solidFill>
                <a:schemeClr val="tx1"/>
              </a:solidFill>
              <a:round/>
              <a:headEnd type="stealth" w="med" len="lg"/>
              <a:tailEnd type="none" w="sm" len="sm"/>
            </a:ln>
          </p:spPr>
          <p:txBody>
            <a:bodyPr/>
            <a:lstStyle/>
            <a:p>
              <a:endParaRPr lang="nl-NL"/>
            </a:p>
          </p:txBody>
        </p:sp>
        <p:sp>
          <p:nvSpPr>
            <p:cNvPr id="179249" name="Line 48"/>
            <p:cNvSpPr>
              <a:spLocks noChangeShapeType="1"/>
            </p:cNvSpPr>
            <p:nvPr/>
          </p:nvSpPr>
          <p:spPr bwMode="auto">
            <a:xfrm>
              <a:off x="4362" y="2368"/>
              <a:ext cx="216" cy="0"/>
            </a:xfrm>
            <a:prstGeom prst="line">
              <a:avLst/>
            </a:prstGeom>
            <a:noFill/>
            <a:ln w="12700">
              <a:solidFill>
                <a:schemeClr val="tx1"/>
              </a:solidFill>
              <a:round/>
              <a:headEnd type="stealth" w="med" len="lg"/>
              <a:tailEnd type="none" w="sm" len="sm"/>
            </a:ln>
          </p:spPr>
          <p:txBody>
            <a:bodyPr/>
            <a:lstStyle/>
            <a:p>
              <a:endParaRPr lang="nl-NL"/>
            </a:p>
          </p:txBody>
        </p:sp>
        <p:sp>
          <p:nvSpPr>
            <p:cNvPr id="179250" name="Line 49"/>
            <p:cNvSpPr>
              <a:spLocks noChangeShapeType="1"/>
            </p:cNvSpPr>
            <p:nvPr/>
          </p:nvSpPr>
          <p:spPr bwMode="auto">
            <a:xfrm flipV="1">
              <a:off x="4578" y="2368"/>
              <a:ext cx="0" cy="1080"/>
            </a:xfrm>
            <a:prstGeom prst="line">
              <a:avLst/>
            </a:prstGeom>
            <a:noFill/>
            <a:ln w="12700">
              <a:solidFill>
                <a:schemeClr val="tx1"/>
              </a:solidFill>
              <a:round/>
              <a:headEnd type="stealth" w="med" len="lg"/>
              <a:tailEnd type="none" w="sm" len="sm"/>
            </a:ln>
          </p:spPr>
          <p:txBody>
            <a:bodyPr/>
            <a:lstStyle/>
            <a:p>
              <a:endParaRPr lang="nl-NL"/>
            </a:p>
          </p:txBody>
        </p:sp>
        <p:sp>
          <p:nvSpPr>
            <p:cNvPr id="179251" name="Line 50"/>
            <p:cNvSpPr>
              <a:spLocks noChangeShapeType="1"/>
            </p:cNvSpPr>
            <p:nvPr/>
          </p:nvSpPr>
          <p:spPr bwMode="auto">
            <a:xfrm flipV="1">
              <a:off x="2591" y="3794"/>
              <a:ext cx="0" cy="216"/>
            </a:xfrm>
            <a:prstGeom prst="line">
              <a:avLst/>
            </a:prstGeom>
            <a:noFill/>
            <a:ln w="12700">
              <a:solidFill>
                <a:schemeClr val="tx1"/>
              </a:solidFill>
              <a:round/>
              <a:headEnd type="stealth" w="med" len="lg"/>
              <a:tailEnd type="none" w="sm" len="sm"/>
            </a:ln>
          </p:spPr>
          <p:txBody>
            <a:bodyPr/>
            <a:lstStyle/>
            <a:p>
              <a:endParaRPr lang="nl-NL"/>
            </a:p>
          </p:txBody>
        </p:sp>
        <p:sp>
          <p:nvSpPr>
            <p:cNvPr id="179252" name="Rectangle 51"/>
            <p:cNvSpPr>
              <a:spLocks noChangeArrowheads="1"/>
            </p:cNvSpPr>
            <p:nvPr/>
          </p:nvSpPr>
          <p:spPr bwMode="auto">
            <a:xfrm>
              <a:off x="2609" y="3837"/>
              <a:ext cx="1520"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Communication Function</a:t>
              </a:r>
            </a:p>
          </p:txBody>
        </p:sp>
        <p:sp>
          <p:nvSpPr>
            <p:cNvPr id="179253" name="Line 52"/>
            <p:cNvSpPr>
              <a:spLocks noChangeShapeType="1"/>
            </p:cNvSpPr>
            <p:nvPr/>
          </p:nvSpPr>
          <p:spPr bwMode="auto">
            <a:xfrm>
              <a:off x="4751" y="2973"/>
              <a:ext cx="432" cy="0"/>
            </a:xfrm>
            <a:prstGeom prst="line">
              <a:avLst/>
            </a:prstGeom>
            <a:noFill/>
            <a:ln w="12700">
              <a:solidFill>
                <a:schemeClr val="tx1"/>
              </a:solidFill>
              <a:round/>
              <a:headEnd type="none" w="sm" len="sm"/>
              <a:tailEnd type="none" w="sm" len="sm"/>
            </a:ln>
          </p:spPr>
          <p:txBody>
            <a:bodyPr/>
            <a:lstStyle/>
            <a:p>
              <a:endParaRPr lang="nl-NL"/>
            </a:p>
          </p:txBody>
        </p:sp>
        <p:sp>
          <p:nvSpPr>
            <p:cNvPr id="179254" name="Rectangle 53"/>
            <p:cNvSpPr>
              <a:spLocks noChangeArrowheads="1"/>
            </p:cNvSpPr>
            <p:nvPr/>
          </p:nvSpPr>
          <p:spPr bwMode="auto">
            <a:xfrm>
              <a:off x="4751" y="1880"/>
              <a:ext cx="907" cy="360"/>
            </a:xfrm>
            <a:prstGeom prst="rect">
              <a:avLst/>
            </a:prstGeom>
            <a:noFill/>
            <a:ln w="9525">
              <a:noFill/>
              <a:miter lim="800000"/>
              <a:headEnd/>
              <a:tailEnd/>
            </a:ln>
          </p:spPr>
          <p:txBody>
            <a:bodyPr lIns="82550" tIns="41275" rIns="82550" bIns="41275">
              <a:spAutoFit/>
            </a:bodyPr>
            <a:lstStyle/>
            <a:p>
              <a:pPr defTabSz="822325" eaLnBrk="0" hangingPunct="0"/>
              <a:r>
                <a:rPr lang="en-US" altLang="en-US" sz="1600" i="1">
                  <a:solidFill>
                    <a:schemeClr val="tx1"/>
                  </a:solidFill>
                </a:rPr>
                <a:t>Function Block</a:t>
              </a:r>
            </a:p>
          </p:txBody>
        </p:sp>
        <p:sp>
          <p:nvSpPr>
            <p:cNvPr id="179255" name="Rectangle 54"/>
            <p:cNvSpPr>
              <a:spLocks noChangeArrowheads="1"/>
            </p:cNvSpPr>
            <p:nvPr/>
          </p:nvSpPr>
          <p:spPr bwMode="auto">
            <a:xfrm>
              <a:off x="4751" y="2485"/>
              <a:ext cx="907" cy="206"/>
            </a:xfrm>
            <a:prstGeom prst="rect">
              <a:avLst/>
            </a:prstGeom>
            <a:noFill/>
            <a:ln w="9525">
              <a:noFill/>
              <a:miter lim="800000"/>
              <a:headEnd/>
              <a:tailEnd/>
            </a:ln>
          </p:spPr>
          <p:txBody>
            <a:bodyPr lIns="82550" tIns="41275" rIns="82550" bIns="41275">
              <a:spAutoFit/>
            </a:bodyPr>
            <a:lstStyle/>
            <a:p>
              <a:pPr defTabSz="822325" eaLnBrk="0" hangingPunct="0"/>
              <a:r>
                <a:rPr lang="en-US" altLang="en-US" sz="1600" i="1">
                  <a:solidFill>
                    <a:schemeClr val="tx1"/>
                  </a:solidFill>
                </a:rPr>
                <a:t>Variable</a:t>
              </a:r>
            </a:p>
          </p:txBody>
        </p:sp>
        <p:sp>
          <p:nvSpPr>
            <p:cNvPr id="179256" name="Line 55"/>
            <p:cNvSpPr>
              <a:spLocks noChangeShapeType="1"/>
            </p:cNvSpPr>
            <p:nvPr/>
          </p:nvSpPr>
          <p:spPr bwMode="auto">
            <a:xfrm flipH="1">
              <a:off x="4794" y="1159"/>
              <a:ext cx="518" cy="0"/>
            </a:xfrm>
            <a:prstGeom prst="line">
              <a:avLst/>
            </a:prstGeom>
            <a:noFill/>
            <a:ln w="12700">
              <a:solidFill>
                <a:schemeClr val="tx1"/>
              </a:solidFill>
              <a:round/>
              <a:headEnd type="stealth" w="med" len="lg"/>
              <a:tailEnd type="none" w="sm" len="sm"/>
            </a:ln>
          </p:spPr>
          <p:txBody>
            <a:bodyPr/>
            <a:lstStyle/>
            <a:p>
              <a:endParaRPr lang="nl-NL"/>
            </a:p>
          </p:txBody>
        </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4273550" y="2063750"/>
            <a:ext cx="1206500" cy="2501900"/>
          </a:xfrm>
          <a:prstGeom prst="rect">
            <a:avLst/>
          </a:prstGeom>
          <a:solidFill>
            <a:schemeClr va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81251" name="Rectangle 3"/>
          <p:cNvSpPr>
            <a:spLocks noGrp="1" noChangeArrowheads="1"/>
          </p:cNvSpPr>
          <p:nvPr>
            <p:ph type="title" idx="4294967295"/>
          </p:nvPr>
        </p:nvSpPr>
        <p:spPr/>
        <p:txBody>
          <a:bodyPr/>
          <a:lstStyle/>
          <a:p>
            <a:pPr eaLnBrk="1" hangingPunct="1"/>
            <a:r>
              <a:rPr lang="en-US" altLang="en-US" smtClean="0"/>
              <a:t>IEC 61131-3 vs conventional PLC</a:t>
            </a:r>
          </a:p>
        </p:txBody>
      </p:sp>
      <p:grpSp>
        <p:nvGrpSpPr>
          <p:cNvPr id="181252" name="Group 57"/>
          <p:cNvGrpSpPr>
            <a:grpSpLocks/>
          </p:cNvGrpSpPr>
          <p:nvPr/>
        </p:nvGrpSpPr>
        <p:grpSpPr bwMode="auto">
          <a:xfrm>
            <a:off x="615950" y="1658938"/>
            <a:ext cx="8434388" cy="4735512"/>
            <a:chOff x="388" y="1045"/>
            <a:chExt cx="5313" cy="2983"/>
          </a:xfrm>
        </p:grpSpPr>
        <p:sp>
          <p:nvSpPr>
            <p:cNvPr id="181253" name="Rectangle 4"/>
            <p:cNvSpPr>
              <a:spLocks noChangeArrowheads="1"/>
            </p:cNvSpPr>
            <p:nvPr/>
          </p:nvSpPr>
          <p:spPr bwMode="auto">
            <a:xfrm>
              <a:off x="910" y="2934"/>
              <a:ext cx="3362" cy="38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Global and direct variables</a:t>
              </a:r>
            </a:p>
            <a:p>
              <a:pPr algn="ctr" defTabSz="822325" eaLnBrk="0" hangingPunct="0"/>
              <a:endParaRPr lang="en-US" altLang="en-US" sz="1600" i="1">
                <a:solidFill>
                  <a:schemeClr val="tx1"/>
                </a:solidFill>
              </a:endParaRPr>
            </a:p>
          </p:txBody>
        </p:sp>
        <p:sp>
          <p:nvSpPr>
            <p:cNvPr id="181254" name="Rectangle 5"/>
            <p:cNvSpPr>
              <a:spLocks noChangeArrowheads="1"/>
            </p:cNvSpPr>
            <p:nvPr/>
          </p:nvSpPr>
          <p:spPr bwMode="auto">
            <a:xfrm>
              <a:off x="392" y="3452"/>
              <a:ext cx="4268" cy="338"/>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Access path</a:t>
              </a:r>
            </a:p>
          </p:txBody>
        </p:sp>
        <p:sp>
          <p:nvSpPr>
            <p:cNvPr id="181255" name="Rectangle 6"/>
            <p:cNvSpPr>
              <a:spLocks noChangeArrowheads="1"/>
            </p:cNvSpPr>
            <p:nvPr/>
          </p:nvSpPr>
          <p:spPr bwMode="auto">
            <a:xfrm>
              <a:off x="4751" y="3046"/>
              <a:ext cx="946" cy="360"/>
            </a:xfrm>
            <a:prstGeom prst="rect">
              <a:avLst/>
            </a:prstGeom>
            <a:noFill/>
            <a:ln w="9525">
              <a:noFill/>
              <a:miter lim="800000"/>
              <a:headEnd/>
              <a:tailEnd/>
            </a:ln>
          </p:spPr>
          <p:txBody>
            <a:bodyPr lIns="82550" tIns="41275" rIns="82550" bIns="41275">
              <a:spAutoFit/>
            </a:bodyPr>
            <a:lstStyle/>
            <a:p>
              <a:pPr defTabSz="822325" eaLnBrk="0" hangingPunct="0"/>
              <a:r>
                <a:rPr lang="en-US" altLang="en-US" sz="1600" i="1">
                  <a:solidFill>
                    <a:schemeClr val="tx1"/>
                  </a:solidFill>
                </a:rPr>
                <a:t>Execution control path</a:t>
              </a:r>
            </a:p>
          </p:txBody>
        </p:sp>
        <p:sp>
          <p:nvSpPr>
            <p:cNvPr id="181256" name="Rectangle 7"/>
            <p:cNvSpPr>
              <a:spLocks noChangeArrowheads="1"/>
            </p:cNvSpPr>
            <p:nvPr/>
          </p:nvSpPr>
          <p:spPr bwMode="auto">
            <a:xfrm>
              <a:off x="4794" y="1232"/>
              <a:ext cx="907" cy="360"/>
            </a:xfrm>
            <a:prstGeom prst="rect">
              <a:avLst/>
            </a:prstGeom>
            <a:noFill/>
            <a:ln w="9525">
              <a:noFill/>
              <a:miter lim="800000"/>
              <a:headEnd/>
              <a:tailEnd/>
            </a:ln>
          </p:spPr>
          <p:txBody>
            <a:bodyPr lIns="82550" tIns="41275" rIns="82550" bIns="41275">
              <a:spAutoFit/>
            </a:bodyPr>
            <a:lstStyle/>
            <a:p>
              <a:pPr defTabSz="822325" eaLnBrk="0" hangingPunct="0"/>
              <a:r>
                <a:rPr lang="en-US" altLang="en-US" sz="1600" i="1">
                  <a:solidFill>
                    <a:schemeClr val="tx1"/>
                  </a:solidFill>
                </a:rPr>
                <a:t>Variable access path</a:t>
              </a:r>
            </a:p>
          </p:txBody>
        </p:sp>
        <p:sp>
          <p:nvSpPr>
            <p:cNvPr id="181257" name="Rectangle 8"/>
            <p:cNvSpPr>
              <a:spLocks noChangeArrowheads="1"/>
            </p:cNvSpPr>
            <p:nvPr/>
          </p:nvSpPr>
          <p:spPr bwMode="auto">
            <a:xfrm>
              <a:off x="4798" y="2329"/>
              <a:ext cx="165" cy="79"/>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81258" name="Rectangle 9"/>
            <p:cNvSpPr>
              <a:spLocks noChangeArrowheads="1"/>
            </p:cNvSpPr>
            <p:nvPr/>
          </p:nvSpPr>
          <p:spPr bwMode="auto">
            <a:xfrm>
              <a:off x="4798" y="1681"/>
              <a:ext cx="251" cy="165"/>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FB</a:t>
              </a:r>
            </a:p>
          </p:txBody>
        </p:sp>
        <p:grpSp>
          <p:nvGrpSpPr>
            <p:cNvPr id="181259" name="Group 14"/>
            <p:cNvGrpSpPr>
              <a:grpSpLocks/>
            </p:cNvGrpSpPr>
            <p:nvPr/>
          </p:nvGrpSpPr>
          <p:grpSpPr bwMode="auto">
            <a:xfrm>
              <a:off x="694" y="1551"/>
              <a:ext cx="667" cy="1289"/>
              <a:chOff x="694" y="1551"/>
              <a:chExt cx="667" cy="1289"/>
            </a:xfrm>
          </p:grpSpPr>
          <p:sp>
            <p:nvSpPr>
              <p:cNvPr id="181260" name="Rectangle 10"/>
              <p:cNvSpPr>
                <a:spLocks noChangeArrowheads="1"/>
              </p:cNvSpPr>
              <p:nvPr/>
            </p:nvSpPr>
            <p:spPr bwMode="auto">
              <a:xfrm>
                <a:off x="86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81261" name="Rectangle 11"/>
              <p:cNvSpPr>
                <a:spLocks noChangeArrowheads="1"/>
              </p:cNvSpPr>
              <p:nvPr/>
            </p:nvSpPr>
            <p:spPr bwMode="auto">
              <a:xfrm>
                <a:off x="694"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81262" name="Rectangle 12"/>
              <p:cNvSpPr>
                <a:spLocks noChangeArrowheads="1"/>
              </p:cNvSpPr>
              <p:nvPr/>
            </p:nvSpPr>
            <p:spPr bwMode="auto">
              <a:xfrm>
                <a:off x="694" y="2675"/>
                <a:ext cx="165" cy="78"/>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81263" name="Line 13"/>
              <p:cNvSpPr>
                <a:spLocks noChangeShapeType="1"/>
              </p:cNvSpPr>
              <p:nvPr/>
            </p:nvSpPr>
            <p:spPr bwMode="auto">
              <a:xfrm>
                <a:off x="1036" y="2066"/>
                <a:ext cx="0" cy="259"/>
              </a:xfrm>
              <a:prstGeom prst="line">
                <a:avLst/>
              </a:prstGeom>
              <a:noFill/>
              <a:ln w="12700">
                <a:solidFill>
                  <a:schemeClr val="tx1"/>
                </a:solidFill>
                <a:round/>
                <a:headEnd type="none" w="sm" len="sm"/>
                <a:tailEnd type="none" w="sm" len="sm"/>
              </a:ln>
            </p:spPr>
            <p:txBody>
              <a:bodyPr/>
              <a:lstStyle/>
              <a:p>
                <a:endParaRPr lang="nl-NL"/>
              </a:p>
            </p:txBody>
          </p:sp>
        </p:grpSp>
        <p:sp>
          <p:nvSpPr>
            <p:cNvPr id="181264" name="Line 15"/>
            <p:cNvSpPr>
              <a:spLocks noChangeShapeType="1"/>
            </p:cNvSpPr>
            <p:nvPr/>
          </p:nvSpPr>
          <p:spPr bwMode="auto">
            <a:xfrm>
              <a:off x="1122" y="2066"/>
              <a:ext cx="648" cy="562"/>
            </a:xfrm>
            <a:prstGeom prst="line">
              <a:avLst/>
            </a:prstGeom>
            <a:noFill/>
            <a:ln w="12700">
              <a:solidFill>
                <a:schemeClr val="tx1"/>
              </a:solidFill>
              <a:round/>
              <a:headEnd type="none" w="sm" len="sm"/>
              <a:tailEnd type="none" w="sm" len="sm"/>
            </a:ln>
          </p:spPr>
          <p:txBody>
            <a:bodyPr/>
            <a:lstStyle/>
            <a:p>
              <a:endParaRPr lang="nl-NL"/>
            </a:p>
          </p:txBody>
        </p:sp>
        <p:grpSp>
          <p:nvGrpSpPr>
            <p:cNvPr id="181265" name="Group 23"/>
            <p:cNvGrpSpPr>
              <a:grpSpLocks/>
            </p:cNvGrpSpPr>
            <p:nvPr/>
          </p:nvGrpSpPr>
          <p:grpSpPr bwMode="auto">
            <a:xfrm>
              <a:off x="1645" y="1551"/>
              <a:ext cx="667" cy="1289"/>
              <a:chOff x="1645" y="1551"/>
              <a:chExt cx="667" cy="1289"/>
            </a:xfrm>
          </p:grpSpPr>
          <p:grpSp>
            <p:nvGrpSpPr>
              <p:cNvPr id="181266" name="Group 20"/>
              <p:cNvGrpSpPr>
                <a:grpSpLocks/>
              </p:cNvGrpSpPr>
              <p:nvPr/>
            </p:nvGrpSpPr>
            <p:grpSpPr bwMode="auto">
              <a:xfrm>
                <a:off x="1645" y="2329"/>
                <a:ext cx="667" cy="511"/>
                <a:chOff x="1645" y="2329"/>
                <a:chExt cx="667" cy="511"/>
              </a:xfrm>
            </p:grpSpPr>
            <p:sp>
              <p:nvSpPr>
                <p:cNvPr id="181267" name="Rectangle 16"/>
                <p:cNvSpPr>
                  <a:spLocks noChangeArrowheads="1"/>
                </p:cNvSpPr>
                <p:nvPr/>
              </p:nvSpPr>
              <p:spPr bwMode="auto">
                <a:xfrm>
                  <a:off x="164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81268" name="Rectangle 17"/>
                <p:cNvSpPr>
                  <a:spLocks noChangeArrowheads="1"/>
                </p:cNvSpPr>
                <p:nvPr/>
              </p:nvSpPr>
              <p:spPr bwMode="auto">
                <a:xfrm>
                  <a:off x="1688" y="2632"/>
                  <a:ext cx="251"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FB</a:t>
                  </a:r>
                </a:p>
              </p:txBody>
            </p:sp>
            <p:sp>
              <p:nvSpPr>
                <p:cNvPr id="181269" name="Rectangle 18"/>
                <p:cNvSpPr>
                  <a:spLocks noChangeArrowheads="1"/>
                </p:cNvSpPr>
                <p:nvPr/>
              </p:nvSpPr>
              <p:spPr bwMode="auto">
                <a:xfrm>
                  <a:off x="2033" y="2632"/>
                  <a:ext cx="252"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FB</a:t>
                  </a:r>
                </a:p>
              </p:txBody>
            </p:sp>
            <p:sp>
              <p:nvSpPr>
                <p:cNvPr id="181270" name="Line 19"/>
                <p:cNvSpPr>
                  <a:spLocks noChangeShapeType="1"/>
                </p:cNvSpPr>
                <p:nvPr/>
              </p:nvSpPr>
              <p:spPr bwMode="auto">
                <a:xfrm>
                  <a:off x="1943" y="2714"/>
                  <a:ext cx="86" cy="0"/>
                </a:xfrm>
                <a:prstGeom prst="line">
                  <a:avLst/>
                </a:prstGeom>
                <a:noFill/>
                <a:ln w="57150" cmpd="tri">
                  <a:solidFill>
                    <a:schemeClr val="tx1"/>
                  </a:solidFill>
                  <a:round/>
                  <a:headEnd type="none" w="sm" len="sm"/>
                  <a:tailEnd type="none" w="sm" len="sm"/>
                </a:ln>
              </p:spPr>
              <p:txBody>
                <a:bodyPr/>
                <a:lstStyle/>
                <a:p>
                  <a:endParaRPr lang="nl-NL"/>
                </a:p>
              </p:txBody>
            </p:sp>
          </p:grpSp>
          <p:sp>
            <p:nvSpPr>
              <p:cNvPr id="181271" name="Rectangle 21"/>
              <p:cNvSpPr>
                <a:spLocks noChangeArrowheads="1"/>
              </p:cNvSpPr>
              <p:nvPr/>
            </p:nvSpPr>
            <p:spPr bwMode="auto">
              <a:xfrm>
                <a:off x="181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81272" name="Line 22"/>
              <p:cNvSpPr>
                <a:spLocks noChangeShapeType="1"/>
              </p:cNvSpPr>
              <p:nvPr/>
            </p:nvSpPr>
            <p:spPr bwMode="auto">
              <a:xfrm>
                <a:off x="2029" y="2066"/>
                <a:ext cx="173" cy="562"/>
              </a:xfrm>
              <a:prstGeom prst="line">
                <a:avLst/>
              </a:prstGeom>
              <a:noFill/>
              <a:ln w="12700">
                <a:solidFill>
                  <a:schemeClr val="tx1"/>
                </a:solidFill>
                <a:round/>
                <a:headEnd type="none" w="sm" len="sm"/>
                <a:tailEnd type="none" w="sm" len="sm"/>
              </a:ln>
            </p:spPr>
            <p:txBody>
              <a:bodyPr/>
              <a:lstStyle/>
              <a:p>
                <a:endParaRPr lang="nl-NL"/>
              </a:p>
            </p:txBody>
          </p:sp>
        </p:grpSp>
        <p:grpSp>
          <p:nvGrpSpPr>
            <p:cNvPr id="181273" name="Group 27"/>
            <p:cNvGrpSpPr>
              <a:grpSpLocks/>
            </p:cNvGrpSpPr>
            <p:nvPr/>
          </p:nvGrpSpPr>
          <p:grpSpPr bwMode="auto">
            <a:xfrm>
              <a:off x="2725" y="1551"/>
              <a:ext cx="667" cy="1289"/>
              <a:chOff x="2725" y="1551"/>
              <a:chExt cx="667" cy="1289"/>
            </a:xfrm>
          </p:grpSpPr>
          <p:sp>
            <p:nvSpPr>
              <p:cNvPr id="181274" name="Rectangle 24"/>
              <p:cNvSpPr>
                <a:spLocks noChangeArrowheads="1"/>
              </p:cNvSpPr>
              <p:nvPr/>
            </p:nvSpPr>
            <p:spPr bwMode="auto">
              <a:xfrm>
                <a:off x="272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81275" name="Rectangle 25"/>
              <p:cNvSpPr>
                <a:spLocks noChangeArrowheads="1"/>
              </p:cNvSpPr>
              <p:nvPr/>
            </p:nvSpPr>
            <p:spPr bwMode="auto">
              <a:xfrm>
                <a:off x="289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81276" name="Line 26"/>
              <p:cNvSpPr>
                <a:spLocks noChangeShapeType="1"/>
              </p:cNvSpPr>
              <p:nvPr/>
            </p:nvSpPr>
            <p:spPr bwMode="auto">
              <a:xfrm>
                <a:off x="3066" y="2066"/>
                <a:ext cx="0" cy="259"/>
              </a:xfrm>
              <a:prstGeom prst="line">
                <a:avLst/>
              </a:prstGeom>
              <a:noFill/>
              <a:ln w="12700">
                <a:solidFill>
                  <a:schemeClr val="tx1"/>
                </a:solidFill>
                <a:round/>
                <a:headEnd type="none" w="sm" len="sm"/>
                <a:tailEnd type="none" w="sm" len="sm"/>
              </a:ln>
            </p:spPr>
            <p:txBody>
              <a:bodyPr/>
              <a:lstStyle/>
              <a:p>
                <a:endParaRPr lang="nl-NL"/>
              </a:p>
            </p:txBody>
          </p:sp>
        </p:grpSp>
        <p:grpSp>
          <p:nvGrpSpPr>
            <p:cNvPr id="181277" name="Group 37"/>
            <p:cNvGrpSpPr>
              <a:grpSpLocks/>
            </p:cNvGrpSpPr>
            <p:nvPr/>
          </p:nvGrpSpPr>
          <p:grpSpPr bwMode="auto">
            <a:xfrm>
              <a:off x="3675" y="1551"/>
              <a:ext cx="667" cy="1289"/>
              <a:chOff x="3675" y="1551"/>
              <a:chExt cx="667" cy="1289"/>
            </a:xfrm>
          </p:grpSpPr>
          <p:grpSp>
            <p:nvGrpSpPr>
              <p:cNvPr id="181278" name="Group 34"/>
              <p:cNvGrpSpPr>
                <a:grpSpLocks/>
              </p:cNvGrpSpPr>
              <p:nvPr/>
            </p:nvGrpSpPr>
            <p:grpSpPr bwMode="auto">
              <a:xfrm>
                <a:off x="3675" y="2329"/>
                <a:ext cx="667" cy="511"/>
                <a:chOff x="3675" y="2329"/>
                <a:chExt cx="667" cy="511"/>
              </a:xfrm>
            </p:grpSpPr>
            <p:grpSp>
              <p:nvGrpSpPr>
                <p:cNvPr id="181279" name="Group 32"/>
                <p:cNvGrpSpPr>
                  <a:grpSpLocks/>
                </p:cNvGrpSpPr>
                <p:nvPr/>
              </p:nvGrpSpPr>
              <p:grpSpPr bwMode="auto">
                <a:xfrm>
                  <a:off x="3675" y="2329"/>
                  <a:ext cx="667" cy="511"/>
                  <a:chOff x="3675" y="2329"/>
                  <a:chExt cx="667" cy="511"/>
                </a:xfrm>
              </p:grpSpPr>
              <p:sp>
                <p:nvSpPr>
                  <p:cNvPr id="181280" name="Rectangle 28"/>
                  <p:cNvSpPr>
                    <a:spLocks noChangeArrowheads="1"/>
                  </p:cNvSpPr>
                  <p:nvPr/>
                </p:nvSpPr>
                <p:spPr bwMode="auto">
                  <a:xfrm>
                    <a:off x="367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81281" name="Rectangle 29"/>
                  <p:cNvSpPr>
                    <a:spLocks noChangeArrowheads="1"/>
                  </p:cNvSpPr>
                  <p:nvPr/>
                </p:nvSpPr>
                <p:spPr bwMode="auto">
                  <a:xfrm>
                    <a:off x="3718" y="2632"/>
                    <a:ext cx="251"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FB</a:t>
                    </a:r>
                  </a:p>
                </p:txBody>
              </p:sp>
              <p:sp>
                <p:nvSpPr>
                  <p:cNvPr id="181282" name="Rectangle 30"/>
                  <p:cNvSpPr>
                    <a:spLocks noChangeArrowheads="1"/>
                  </p:cNvSpPr>
                  <p:nvPr/>
                </p:nvSpPr>
                <p:spPr bwMode="auto">
                  <a:xfrm>
                    <a:off x="4064" y="2632"/>
                    <a:ext cx="251"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FB</a:t>
                    </a:r>
                  </a:p>
                </p:txBody>
              </p:sp>
              <p:sp>
                <p:nvSpPr>
                  <p:cNvPr id="181283" name="Line 31"/>
                  <p:cNvSpPr>
                    <a:spLocks noChangeShapeType="1"/>
                  </p:cNvSpPr>
                  <p:nvPr/>
                </p:nvSpPr>
                <p:spPr bwMode="auto">
                  <a:xfrm>
                    <a:off x="3973" y="2714"/>
                    <a:ext cx="87" cy="0"/>
                  </a:xfrm>
                  <a:prstGeom prst="line">
                    <a:avLst/>
                  </a:prstGeom>
                  <a:noFill/>
                  <a:ln w="57150" cmpd="tri">
                    <a:solidFill>
                      <a:schemeClr val="tx1"/>
                    </a:solidFill>
                    <a:round/>
                    <a:headEnd type="none" w="sm" len="sm"/>
                    <a:tailEnd type="none" w="sm" len="sm"/>
                  </a:ln>
                </p:spPr>
                <p:txBody>
                  <a:bodyPr/>
                  <a:lstStyle/>
                  <a:p>
                    <a:endParaRPr lang="nl-NL"/>
                  </a:p>
                </p:txBody>
              </p:sp>
            </p:grpSp>
            <p:sp>
              <p:nvSpPr>
                <p:cNvPr id="181284" name="Rectangle 33"/>
                <p:cNvSpPr>
                  <a:spLocks noChangeArrowheads="1"/>
                </p:cNvSpPr>
                <p:nvPr/>
              </p:nvSpPr>
              <p:spPr bwMode="auto">
                <a:xfrm>
                  <a:off x="4172" y="2329"/>
                  <a:ext cx="164" cy="79"/>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grpSp>
          <p:sp>
            <p:nvSpPr>
              <p:cNvPr id="181285" name="Rectangle 35"/>
              <p:cNvSpPr>
                <a:spLocks noChangeArrowheads="1"/>
              </p:cNvSpPr>
              <p:nvPr/>
            </p:nvSpPr>
            <p:spPr bwMode="auto">
              <a:xfrm>
                <a:off x="3848" y="1551"/>
                <a:ext cx="33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81286" name="Line 36"/>
              <p:cNvSpPr>
                <a:spLocks noChangeShapeType="1"/>
              </p:cNvSpPr>
              <p:nvPr/>
            </p:nvSpPr>
            <p:spPr bwMode="auto">
              <a:xfrm>
                <a:off x="4017" y="2066"/>
                <a:ext cx="0" cy="259"/>
              </a:xfrm>
              <a:prstGeom prst="line">
                <a:avLst/>
              </a:prstGeom>
              <a:noFill/>
              <a:ln w="12700">
                <a:solidFill>
                  <a:schemeClr val="tx1"/>
                </a:solidFill>
                <a:round/>
                <a:headEnd type="none" w="sm" len="sm"/>
                <a:tailEnd type="none" w="sm" len="sm"/>
              </a:ln>
            </p:spPr>
            <p:txBody>
              <a:bodyPr/>
              <a:lstStyle/>
              <a:p>
                <a:endParaRPr lang="nl-NL"/>
              </a:p>
            </p:txBody>
          </p:sp>
        </p:grpSp>
        <p:sp>
          <p:nvSpPr>
            <p:cNvPr id="181287" name="Rectangle 38"/>
            <p:cNvSpPr>
              <a:spLocks noChangeArrowheads="1"/>
            </p:cNvSpPr>
            <p:nvPr/>
          </p:nvSpPr>
          <p:spPr bwMode="auto">
            <a:xfrm>
              <a:off x="577" y="1261"/>
              <a:ext cx="1825" cy="1696"/>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81288" name="Rectangle 39"/>
            <p:cNvSpPr>
              <a:spLocks noChangeArrowheads="1"/>
            </p:cNvSpPr>
            <p:nvPr/>
          </p:nvSpPr>
          <p:spPr bwMode="auto">
            <a:xfrm>
              <a:off x="2650" y="1261"/>
              <a:ext cx="1826" cy="1696"/>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81289" name="Rectangle 40"/>
            <p:cNvSpPr>
              <a:spLocks noChangeArrowheads="1"/>
            </p:cNvSpPr>
            <p:nvPr/>
          </p:nvSpPr>
          <p:spPr bwMode="auto">
            <a:xfrm>
              <a:off x="2509" y="3236"/>
              <a:ext cx="164" cy="79"/>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81290" name="Rectangle 41"/>
            <p:cNvSpPr>
              <a:spLocks noChangeArrowheads="1"/>
            </p:cNvSpPr>
            <p:nvPr/>
          </p:nvSpPr>
          <p:spPr bwMode="auto">
            <a:xfrm>
              <a:off x="404" y="1045"/>
              <a:ext cx="4244" cy="2733"/>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81291" name="Rectangle 42"/>
            <p:cNvSpPr>
              <a:spLocks noChangeArrowheads="1"/>
            </p:cNvSpPr>
            <p:nvPr/>
          </p:nvSpPr>
          <p:spPr bwMode="auto">
            <a:xfrm>
              <a:off x="624" y="1288"/>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Resource</a:t>
              </a:r>
            </a:p>
          </p:txBody>
        </p:sp>
        <p:sp>
          <p:nvSpPr>
            <p:cNvPr id="181292" name="Rectangle 43"/>
            <p:cNvSpPr>
              <a:spLocks noChangeArrowheads="1"/>
            </p:cNvSpPr>
            <p:nvPr/>
          </p:nvSpPr>
          <p:spPr bwMode="auto">
            <a:xfrm>
              <a:off x="2697" y="1288"/>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Resource</a:t>
              </a:r>
            </a:p>
          </p:txBody>
        </p:sp>
        <p:sp>
          <p:nvSpPr>
            <p:cNvPr id="181293" name="Rectangle 44"/>
            <p:cNvSpPr>
              <a:spLocks noChangeArrowheads="1"/>
            </p:cNvSpPr>
            <p:nvPr/>
          </p:nvSpPr>
          <p:spPr bwMode="auto">
            <a:xfrm>
              <a:off x="388" y="1072"/>
              <a:ext cx="865"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Configuration</a:t>
              </a:r>
            </a:p>
          </p:txBody>
        </p:sp>
        <p:sp>
          <p:nvSpPr>
            <p:cNvPr id="181294" name="Line 45"/>
            <p:cNvSpPr>
              <a:spLocks noChangeShapeType="1"/>
            </p:cNvSpPr>
            <p:nvPr/>
          </p:nvSpPr>
          <p:spPr bwMode="auto">
            <a:xfrm flipV="1">
              <a:off x="474" y="2714"/>
              <a:ext cx="0" cy="734"/>
            </a:xfrm>
            <a:prstGeom prst="line">
              <a:avLst/>
            </a:prstGeom>
            <a:noFill/>
            <a:ln w="12700">
              <a:solidFill>
                <a:schemeClr val="tx1"/>
              </a:solidFill>
              <a:round/>
              <a:headEnd type="stealth" w="med" len="lg"/>
              <a:tailEnd type="none" w="sm" len="sm"/>
            </a:ln>
          </p:spPr>
          <p:txBody>
            <a:bodyPr/>
            <a:lstStyle/>
            <a:p>
              <a:endParaRPr lang="nl-NL"/>
            </a:p>
          </p:txBody>
        </p:sp>
        <p:sp>
          <p:nvSpPr>
            <p:cNvPr id="181295" name="Line 46"/>
            <p:cNvSpPr>
              <a:spLocks noChangeShapeType="1"/>
            </p:cNvSpPr>
            <p:nvPr/>
          </p:nvSpPr>
          <p:spPr bwMode="auto">
            <a:xfrm flipH="1">
              <a:off x="474" y="2714"/>
              <a:ext cx="216" cy="0"/>
            </a:xfrm>
            <a:prstGeom prst="line">
              <a:avLst/>
            </a:prstGeom>
            <a:noFill/>
            <a:ln w="12700">
              <a:solidFill>
                <a:schemeClr val="tx1"/>
              </a:solidFill>
              <a:round/>
              <a:headEnd type="stealth" w="med" len="lg"/>
              <a:tailEnd type="none" w="sm" len="sm"/>
            </a:ln>
          </p:spPr>
          <p:txBody>
            <a:bodyPr/>
            <a:lstStyle/>
            <a:p>
              <a:endParaRPr lang="nl-NL"/>
            </a:p>
          </p:txBody>
        </p:sp>
        <p:sp>
          <p:nvSpPr>
            <p:cNvPr id="181296" name="Line 47"/>
            <p:cNvSpPr>
              <a:spLocks noChangeShapeType="1"/>
            </p:cNvSpPr>
            <p:nvPr/>
          </p:nvSpPr>
          <p:spPr bwMode="auto">
            <a:xfrm>
              <a:off x="2591" y="3319"/>
              <a:ext cx="0" cy="86"/>
            </a:xfrm>
            <a:prstGeom prst="line">
              <a:avLst/>
            </a:prstGeom>
            <a:noFill/>
            <a:ln w="12700">
              <a:solidFill>
                <a:schemeClr val="tx1"/>
              </a:solidFill>
              <a:round/>
              <a:headEnd type="stealth" w="med" len="lg"/>
              <a:tailEnd type="none" w="sm" len="sm"/>
            </a:ln>
          </p:spPr>
          <p:txBody>
            <a:bodyPr/>
            <a:lstStyle/>
            <a:p>
              <a:endParaRPr lang="nl-NL"/>
            </a:p>
          </p:txBody>
        </p:sp>
        <p:sp>
          <p:nvSpPr>
            <p:cNvPr id="181297" name="Line 48"/>
            <p:cNvSpPr>
              <a:spLocks noChangeShapeType="1"/>
            </p:cNvSpPr>
            <p:nvPr/>
          </p:nvSpPr>
          <p:spPr bwMode="auto">
            <a:xfrm flipV="1">
              <a:off x="2591" y="3405"/>
              <a:ext cx="0" cy="43"/>
            </a:xfrm>
            <a:prstGeom prst="line">
              <a:avLst/>
            </a:prstGeom>
            <a:noFill/>
            <a:ln w="12700">
              <a:solidFill>
                <a:schemeClr val="tx1"/>
              </a:solidFill>
              <a:round/>
              <a:headEnd type="stealth" w="med" len="lg"/>
              <a:tailEnd type="none" w="sm" len="sm"/>
            </a:ln>
          </p:spPr>
          <p:txBody>
            <a:bodyPr/>
            <a:lstStyle/>
            <a:p>
              <a:endParaRPr lang="nl-NL"/>
            </a:p>
          </p:txBody>
        </p:sp>
        <p:sp>
          <p:nvSpPr>
            <p:cNvPr id="181298" name="Line 49"/>
            <p:cNvSpPr>
              <a:spLocks noChangeShapeType="1"/>
            </p:cNvSpPr>
            <p:nvPr/>
          </p:nvSpPr>
          <p:spPr bwMode="auto">
            <a:xfrm>
              <a:off x="4362" y="2368"/>
              <a:ext cx="216" cy="0"/>
            </a:xfrm>
            <a:prstGeom prst="line">
              <a:avLst/>
            </a:prstGeom>
            <a:noFill/>
            <a:ln w="12700">
              <a:solidFill>
                <a:schemeClr val="tx1"/>
              </a:solidFill>
              <a:round/>
              <a:headEnd type="stealth" w="med" len="lg"/>
              <a:tailEnd type="none" w="sm" len="sm"/>
            </a:ln>
          </p:spPr>
          <p:txBody>
            <a:bodyPr/>
            <a:lstStyle/>
            <a:p>
              <a:endParaRPr lang="nl-NL"/>
            </a:p>
          </p:txBody>
        </p:sp>
        <p:sp>
          <p:nvSpPr>
            <p:cNvPr id="181299" name="Line 50"/>
            <p:cNvSpPr>
              <a:spLocks noChangeShapeType="1"/>
            </p:cNvSpPr>
            <p:nvPr/>
          </p:nvSpPr>
          <p:spPr bwMode="auto">
            <a:xfrm flipV="1">
              <a:off x="4578" y="2368"/>
              <a:ext cx="0" cy="1080"/>
            </a:xfrm>
            <a:prstGeom prst="line">
              <a:avLst/>
            </a:prstGeom>
            <a:noFill/>
            <a:ln w="12700">
              <a:solidFill>
                <a:schemeClr val="tx1"/>
              </a:solidFill>
              <a:round/>
              <a:headEnd type="stealth" w="med" len="lg"/>
              <a:tailEnd type="none" w="sm" len="sm"/>
            </a:ln>
          </p:spPr>
          <p:txBody>
            <a:bodyPr/>
            <a:lstStyle/>
            <a:p>
              <a:endParaRPr lang="nl-NL"/>
            </a:p>
          </p:txBody>
        </p:sp>
        <p:sp>
          <p:nvSpPr>
            <p:cNvPr id="181300" name="Line 51"/>
            <p:cNvSpPr>
              <a:spLocks noChangeShapeType="1"/>
            </p:cNvSpPr>
            <p:nvPr/>
          </p:nvSpPr>
          <p:spPr bwMode="auto">
            <a:xfrm flipV="1">
              <a:off x="2591" y="3794"/>
              <a:ext cx="0" cy="216"/>
            </a:xfrm>
            <a:prstGeom prst="line">
              <a:avLst/>
            </a:prstGeom>
            <a:noFill/>
            <a:ln w="12700">
              <a:solidFill>
                <a:schemeClr val="tx1"/>
              </a:solidFill>
              <a:round/>
              <a:headEnd type="stealth" w="med" len="lg"/>
              <a:tailEnd type="none" w="sm" len="sm"/>
            </a:ln>
          </p:spPr>
          <p:txBody>
            <a:bodyPr/>
            <a:lstStyle/>
            <a:p>
              <a:endParaRPr lang="nl-NL"/>
            </a:p>
          </p:txBody>
        </p:sp>
        <p:sp>
          <p:nvSpPr>
            <p:cNvPr id="181301" name="Rectangle 52"/>
            <p:cNvSpPr>
              <a:spLocks noChangeArrowheads="1"/>
            </p:cNvSpPr>
            <p:nvPr/>
          </p:nvSpPr>
          <p:spPr bwMode="auto">
            <a:xfrm>
              <a:off x="2609" y="3837"/>
              <a:ext cx="1520"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Communication Function</a:t>
              </a:r>
            </a:p>
          </p:txBody>
        </p:sp>
        <p:sp>
          <p:nvSpPr>
            <p:cNvPr id="181302" name="Line 53"/>
            <p:cNvSpPr>
              <a:spLocks noChangeShapeType="1"/>
            </p:cNvSpPr>
            <p:nvPr/>
          </p:nvSpPr>
          <p:spPr bwMode="auto">
            <a:xfrm>
              <a:off x="4751" y="2973"/>
              <a:ext cx="432" cy="0"/>
            </a:xfrm>
            <a:prstGeom prst="line">
              <a:avLst/>
            </a:prstGeom>
            <a:noFill/>
            <a:ln w="12700">
              <a:solidFill>
                <a:schemeClr val="tx1"/>
              </a:solidFill>
              <a:round/>
              <a:headEnd type="none" w="sm" len="sm"/>
              <a:tailEnd type="none" w="sm" len="sm"/>
            </a:ln>
          </p:spPr>
          <p:txBody>
            <a:bodyPr/>
            <a:lstStyle/>
            <a:p>
              <a:endParaRPr lang="nl-NL"/>
            </a:p>
          </p:txBody>
        </p:sp>
        <p:sp>
          <p:nvSpPr>
            <p:cNvPr id="181303" name="Rectangle 54"/>
            <p:cNvSpPr>
              <a:spLocks noChangeArrowheads="1"/>
            </p:cNvSpPr>
            <p:nvPr/>
          </p:nvSpPr>
          <p:spPr bwMode="auto">
            <a:xfrm>
              <a:off x="4751" y="1880"/>
              <a:ext cx="907" cy="360"/>
            </a:xfrm>
            <a:prstGeom prst="rect">
              <a:avLst/>
            </a:prstGeom>
            <a:noFill/>
            <a:ln w="9525">
              <a:noFill/>
              <a:miter lim="800000"/>
              <a:headEnd/>
              <a:tailEnd/>
            </a:ln>
          </p:spPr>
          <p:txBody>
            <a:bodyPr lIns="82550" tIns="41275" rIns="82550" bIns="41275">
              <a:spAutoFit/>
            </a:bodyPr>
            <a:lstStyle/>
            <a:p>
              <a:pPr defTabSz="822325" eaLnBrk="0" hangingPunct="0"/>
              <a:r>
                <a:rPr lang="en-US" altLang="en-US" sz="1600" i="1">
                  <a:solidFill>
                    <a:schemeClr val="tx1"/>
                  </a:solidFill>
                </a:rPr>
                <a:t>Function Block</a:t>
              </a:r>
            </a:p>
          </p:txBody>
        </p:sp>
        <p:sp>
          <p:nvSpPr>
            <p:cNvPr id="181304" name="Rectangle 55"/>
            <p:cNvSpPr>
              <a:spLocks noChangeArrowheads="1"/>
            </p:cNvSpPr>
            <p:nvPr/>
          </p:nvSpPr>
          <p:spPr bwMode="auto">
            <a:xfrm>
              <a:off x="4751" y="2485"/>
              <a:ext cx="907" cy="206"/>
            </a:xfrm>
            <a:prstGeom prst="rect">
              <a:avLst/>
            </a:prstGeom>
            <a:noFill/>
            <a:ln w="9525">
              <a:noFill/>
              <a:miter lim="800000"/>
              <a:headEnd/>
              <a:tailEnd/>
            </a:ln>
          </p:spPr>
          <p:txBody>
            <a:bodyPr lIns="82550" tIns="41275" rIns="82550" bIns="41275">
              <a:spAutoFit/>
            </a:bodyPr>
            <a:lstStyle/>
            <a:p>
              <a:pPr defTabSz="822325" eaLnBrk="0" hangingPunct="0"/>
              <a:r>
                <a:rPr lang="en-US" altLang="en-US" sz="1600" i="1">
                  <a:solidFill>
                    <a:schemeClr val="tx1"/>
                  </a:solidFill>
                </a:rPr>
                <a:t>Variable</a:t>
              </a:r>
            </a:p>
          </p:txBody>
        </p:sp>
        <p:sp>
          <p:nvSpPr>
            <p:cNvPr id="181305" name="Line 56"/>
            <p:cNvSpPr>
              <a:spLocks noChangeShapeType="1"/>
            </p:cNvSpPr>
            <p:nvPr/>
          </p:nvSpPr>
          <p:spPr bwMode="auto">
            <a:xfrm flipH="1">
              <a:off x="4794" y="1159"/>
              <a:ext cx="518" cy="0"/>
            </a:xfrm>
            <a:prstGeom prst="line">
              <a:avLst/>
            </a:prstGeom>
            <a:noFill/>
            <a:ln w="12700">
              <a:solidFill>
                <a:schemeClr val="tx1"/>
              </a:solidFill>
              <a:round/>
              <a:headEnd type="stealth" w="med" len="lg"/>
              <a:tailEnd type="none" w="sm" len="sm"/>
            </a:ln>
          </p:spPr>
          <p:txBody>
            <a:bodyPr/>
            <a:lstStyle/>
            <a:p>
              <a:endParaRPr lang="nl-NL"/>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subTitle" idx="4294967295"/>
          </p:nvPr>
        </p:nvSpPr>
        <p:spPr>
          <a:xfrm>
            <a:off x="1447800" y="4848225"/>
            <a:ext cx="7010400" cy="1009650"/>
          </a:xfrm>
        </p:spPr>
        <p:txBody>
          <a:bodyPr/>
          <a:lstStyle/>
          <a:p>
            <a:pPr algn="ctr" eaLnBrk="1" hangingPunct="1">
              <a:buFont typeface="Wingdings" pitchFamily="2" charset="2"/>
              <a:buNone/>
            </a:pPr>
            <a:r>
              <a:rPr lang="en-US" altLang="en-US" sz="3600" smtClean="0">
                <a:solidFill>
                  <a:srgbClr val="790015"/>
                </a:solidFill>
              </a:rPr>
              <a:t>	</a:t>
            </a:r>
            <a:r>
              <a:rPr lang="en-US" altLang="en-US" sz="2800" i="1" smtClean="0">
                <a:solidFill>
                  <a:schemeClr val="tx1"/>
                </a:solidFill>
              </a:rPr>
              <a:t>the future is here</a:t>
            </a:r>
            <a:endParaRPr lang="en-US" altLang="en-US" sz="2800" smtClean="0">
              <a:solidFill>
                <a:schemeClr val="tx1"/>
              </a:solidFill>
            </a:endParaRPr>
          </a:p>
        </p:txBody>
      </p:sp>
      <p:sp>
        <p:nvSpPr>
          <p:cNvPr id="146435" name="Rectangle 3"/>
          <p:cNvSpPr>
            <a:spLocks noGrp="1" noChangeArrowheads="1"/>
          </p:cNvSpPr>
          <p:nvPr>
            <p:ph type="ctrTitle" idx="4294967295"/>
          </p:nvPr>
        </p:nvSpPr>
        <p:spPr>
          <a:xfrm>
            <a:off x="381000" y="1524000"/>
            <a:ext cx="9067800" cy="2895600"/>
          </a:xfrm>
        </p:spPr>
        <p:txBody>
          <a:bodyPr/>
          <a:lstStyle/>
          <a:p>
            <a:pPr eaLnBrk="1" hangingPunct="1"/>
            <a:r>
              <a:rPr lang="nl-NL" altLang="en-US" smtClean="0"/>
              <a:t>PLCopen TC1 : Standards </a:t>
            </a:r>
            <a:br>
              <a:rPr lang="nl-NL" altLang="en-US" smtClean="0"/>
            </a:br>
            <a:r>
              <a:rPr lang="nl-NL" altLang="en-US" smtClean="0"/>
              <a:t>links to </a:t>
            </a:r>
            <a:r>
              <a:rPr lang="en-US" altLang="en-US" smtClean="0"/>
              <a:t>IEC 61131-3</a:t>
            </a:r>
            <a:br>
              <a:rPr lang="en-US" altLang="en-US" smtClean="0"/>
            </a:br>
            <a:r>
              <a:rPr lang="en-US" altLang="en-US" smtClean="0"/>
              <a:t/>
            </a:r>
            <a:br>
              <a:rPr lang="en-US" altLang="en-US" smtClean="0"/>
            </a:br>
            <a:r>
              <a:rPr lang="en-US" altLang="en-US" smtClean="0"/>
              <a:t>Harmonizing the way people look to control</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title" idx="4294967295"/>
          </p:nvPr>
        </p:nvSpPr>
        <p:spPr>
          <a:xfrm>
            <a:off x="228600" y="1066800"/>
            <a:ext cx="9372600" cy="762000"/>
          </a:xfrm>
        </p:spPr>
        <p:txBody>
          <a:bodyPr/>
          <a:lstStyle/>
          <a:p>
            <a:pPr eaLnBrk="1" hangingPunct="1"/>
            <a:r>
              <a:rPr lang="en-US" altLang="en-US" smtClean="0"/>
              <a:t>Conventional PLC vs IEC 61131-3 </a:t>
            </a:r>
          </a:p>
        </p:txBody>
      </p:sp>
      <p:sp>
        <p:nvSpPr>
          <p:cNvPr id="183299" name="Line 28"/>
          <p:cNvSpPr>
            <a:spLocks noChangeShapeType="1"/>
          </p:cNvSpPr>
          <p:nvPr/>
        </p:nvSpPr>
        <p:spPr bwMode="auto">
          <a:xfrm>
            <a:off x="1508125" y="3368675"/>
            <a:ext cx="0" cy="411163"/>
          </a:xfrm>
          <a:prstGeom prst="line">
            <a:avLst/>
          </a:prstGeom>
          <a:noFill/>
          <a:ln w="12700">
            <a:solidFill>
              <a:schemeClr val="tx1"/>
            </a:solidFill>
            <a:round/>
            <a:headEnd type="none" w="sm" len="sm"/>
            <a:tailEnd type="none" w="sm" len="sm"/>
          </a:ln>
        </p:spPr>
        <p:txBody>
          <a:bodyPr/>
          <a:lstStyle/>
          <a:p>
            <a:endParaRPr lang="nl-NL"/>
          </a:p>
        </p:txBody>
      </p:sp>
      <p:sp>
        <p:nvSpPr>
          <p:cNvPr id="183300" name="Rectangle 65"/>
          <p:cNvSpPr>
            <a:spLocks noChangeArrowheads="1"/>
          </p:cNvSpPr>
          <p:nvPr/>
        </p:nvSpPr>
        <p:spPr bwMode="auto">
          <a:xfrm>
            <a:off x="5867400" y="2209800"/>
            <a:ext cx="685800" cy="811213"/>
          </a:xfrm>
          <a:prstGeom prst="rect">
            <a:avLst/>
          </a:prstGeom>
          <a:solidFill>
            <a:schemeClr val="bg1"/>
          </a:solidFill>
          <a:ln w="28575">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 1</a:t>
            </a:r>
          </a:p>
        </p:txBody>
      </p:sp>
      <p:grpSp>
        <p:nvGrpSpPr>
          <p:cNvPr id="183301" name="Group 83"/>
          <p:cNvGrpSpPr>
            <a:grpSpLocks/>
          </p:cNvGrpSpPr>
          <p:nvPr/>
        </p:nvGrpSpPr>
        <p:grpSpPr bwMode="auto">
          <a:xfrm>
            <a:off x="914400" y="2819400"/>
            <a:ext cx="3243263" cy="2641600"/>
            <a:chOff x="576" y="1321"/>
            <a:chExt cx="2043" cy="1664"/>
          </a:xfrm>
        </p:grpSpPr>
        <p:sp>
          <p:nvSpPr>
            <p:cNvPr id="183302" name="Rectangle 2"/>
            <p:cNvSpPr>
              <a:spLocks noChangeArrowheads="1"/>
            </p:cNvSpPr>
            <p:nvPr/>
          </p:nvSpPr>
          <p:spPr bwMode="auto">
            <a:xfrm>
              <a:off x="576" y="1333"/>
              <a:ext cx="760" cy="1576"/>
            </a:xfrm>
            <a:prstGeom prst="rect">
              <a:avLst/>
            </a:prstGeom>
            <a:solidFill>
              <a:schemeClr va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83303" name="Rectangle 26"/>
            <p:cNvSpPr>
              <a:spLocks noChangeArrowheads="1"/>
            </p:cNvSpPr>
            <p:nvPr/>
          </p:nvSpPr>
          <p:spPr bwMode="auto">
            <a:xfrm>
              <a:off x="609" y="2385"/>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Program</a:t>
              </a:r>
            </a:p>
            <a:p>
              <a:pPr algn="ctr" defTabSz="822325" eaLnBrk="0" hangingPunct="0"/>
              <a:endParaRPr lang="en-US" altLang="en-US" sz="1600" i="1">
                <a:solidFill>
                  <a:schemeClr val="tx1"/>
                </a:solidFill>
              </a:endParaRPr>
            </a:p>
          </p:txBody>
        </p:sp>
        <p:sp>
          <p:nvSpPr>
            <p:cNvPr id="183304" name="Rectangle 27"/>
            <p:cNvSpPr>
              <a:spLocks noChangeArrowheads="1"/>
            </p:cNvSpPr>
            <p:nvPr/>
          </p:nvSpPr>
          <p:spPr bwMode="auto">
            <a:xfrm>
              <a:off x="768" y="1584"/>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a:t>
              </a:r>
            </a:p>
          </p:txBody>
        </p:sp>
        <p:sp>
          <p:nvSpPr>
            <p:cNvPr id="183305" name="Rectangle 44"/>
            <p:cNvSpPr>
              <a:spLocks noChangeArrowheads="1"/>
            </p:cNvSpPr>
            <p:nvPr/>
          </p:nvSpPr>
          <p:spPr bwMode="auto">
            <a:xfrm>
              <a:off x="581" y="1344"/>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spcBef>
                  <a:spcPct val="30000"/>
                </a:spcBef>
              </a:pPr>
              <a:r>
                <a:rPr lang="en-US" altLang="en-US" sz="1600" i="1">
                  <a:solidFill>
                    <a:schemeClr val="tx1"/>
                  </a:solidFill>
                </a:rPr>
                <a:t>Resource</a:t>
              </a:r>
            </a:p>
          </p:txBody>
        </p:sp>
        <p:grpSp>
          <p:nvGrpSpPr>
            <p:cNvPr id="183306" name="Group 75"/>
            <p:cNvGrpSpPr>
              <a:grpSpLocks/>
            </p:cNvGrpSpPr>
            <p:nvPr/>
          </p:nvGrpSpPr>
          <p:grpSpPr bwMode="auto">
            <a:xfrm>
              <a:off x="1536" y="1849"/>
              <a:ext cx="1083" cy="1136"/>
              <a:chOff x="1538" y="1792"/>
              <a:chExt cx="1083" cy="1136"/>
            </a:xfrm>
          </p:grpSpPr>
          <p:sp>
            <p:nvSpPr>
              <p:cNvPr id="183307" name="Text Box 61"/>
              <p:cNvSpPr txBox="1">
                <a:spLocks noChangeArrowheads="1"/>
              </p:cNvSpPr>
              <p:nvPr/>
            </p:nvSpPr>
            <p:spPr bwMode="auto">
              <a:xfrm>
                <a:off x="1538" y="1792"/>
                <a:ext cx="1083" cy="1136"/>
              </a:xfrm>
              <a:prstGeom prst="rect">
                <a:avLst/>
              </a:prstGeom>
              <a:noFill/>
              <a:ln w="9525">
                <a:noFill/>
                <a:miter lim="800000"/>
                <a:headEnd/>
                <a:tailEnd/>
              </a:ln>
            </p:spPr>
            <p:txBody>
              <a:bodyPr wrap="none">
                <a:spAutoFit/>
              </a:bodyPr>
              <a:lstStyle/>
              <a:p>
                <a:pPr algn="ctr" eaLnBrk="0" hangingPunct="0"/>
                <a:r>
                  <a:rPr lang="en-US" altLang="en-US" sz="1600" i="1">
                    <a:solidFill>
                      <a:schemeClr val="tx1"/>
                    </a:solidFill>
                  </a:rPr>
                  <a:t>Read inputs</a:t>
                </a:r>
              </a:p>
              <a:p>
                <a:pPr algn="ctr" eaLnBrk="0" hangingPunct="0"/>
                <a:endParaRPr lang="en-US" altLang="en-US" sz="1600" i="1">
                  <a:solidFill>
                    <a:schemeClr val="tx1"/>
                  </a:solidFill>
                </a:endParaRPr>
              </a:p>
              <a:p>
                <a:pPr algn="ctr" eaLnBrk="0" hangingPunct="0"/>
                <a:endParaRPr lang="en-US" altLang="en-US" sz="1600" i="1">
                  <a:solidFill>
                    <a:schemeClr val="tx1"/>
                  </a:solidFill>
                </a:endParaRPr>
              </a:p>
              <a:p>
                <a:pPr algn="ctr" eaLnBrk="0" hangingPunct="0"/>
                <a:r>
                  <a:rPr lang="en-US" altLang="en-US" sz="1600" i="1">
                    <a:solidFill>
                      <a:schemeClr val="tx1"/>
                    </a:solidFill>
                  </a:rPr>
                  <a:t>Do Calculations</a:t>
                </a:r>
              </a:p>
              <a:p>
                <a:pPr algn="ctr" eaLnBrk="0" hangingPunct="0"/>
                <a:endParaRPr lang="en-US" altLang="en-US" sz="1600" i="1">
                  <a:solidFill>
                    <a:schemeClr val="tx1"/>
                  </a:solidFill>
                </a:endParaRPr>
              </a:p>
              <a:p>
                <a:pPr algn="ctr" eaLnBrk="0" hangingPunct="0"/>
                <a:endParaRPr lang="en-US" altLang="en-US" sz="1600" i="1">
                  <a:solidFill>
                    <a:schemeClr val="tx1"/>
                  </a:solidFill>
                </a:endParaRPr>
              </a:p>
              <a:p>
                <a:pPr algn="ctr" eaLnBrk="0" hangingPunct="0"/>
                <a:r>
                  <a:rPr lang="en-US" altLang="en-US" sz="1600" i="1">
                    <a:solidFill>
                      <a:schemeClr val="tx1"/>
                    </a:solidFill>
                  </a:rPr>
                  <a:t>Set Outputs</a:t>
                </a:r>
                <a:endParaRPr lang="en-GB" altLang="en-US" sz="1600" i="1">
                  <a:solidFill>
                    <a:schemeClr val="tx1"/>
                  </a:solidFill>
                </a:endParaRPr>
              </a:p>
            </p:txBody>
          </p:sp>
          <p:sp>
            <p:nvSpPr>
              <p:cNvPr id="183308" name="Line 70"/>
              <p:cNvSpPr>
                <a:spLocks noChangeShapeType="1"/>
              </p:cNvSpPr>
              <p:nvPr/>
            </p:nvSpPr>
            <p:spPr bwMode="auto">
              <a:xfrm>
                <a:off x="2064" y="1968"/>
                <a:ext cx="0" cy="288"/>
              </a:xfrm>
              <a:prstGeom prst="line">
                <a:avLst/>
              </a:prstGeom>
              <a:noFill/>
              <a:ln w="28575">
                <a:solidFill>
                  <a:schemeClr val="tx1"/>
                </a:solidFill>
                <a:round/>
                <a:headEnd type="none" w="sm" len="sm"/>
                <a:tailEnd type="triangle" w="med" len="med"/>
              </a:ln>
            </p:spPr>
            <p:txBody>
              <a:bodyPr/>
              <a:lstStyle/>
              <a:p>
                <a:endParaRPr lang="nl-NL"/>
              </a:p>
            </p:txBody>
          </p:sp>
          <p:sp>
            <p:nvSpPr>
              <p:cNvPr id="183309" name="Line 71"/>
              <p:cNvSpPr>
                <a:spLocks noChangeShapeType="1"/>
              </p:cNvSpPr>
              <p:nvPr/>
            </p:nvSpPr>
            <p:spPr bwMode="auto">
              <a:xfrm>
                <a:off x="2064" y="2448"/>
                <a:ext cx="0" cy="288"/>
              </a:xfrm>
              <a:prstGeom prst="line">
                <a:avLst/>
              </a:prstGeom>
              <a:noFill/>
              <a:ln w="28575">
                <a:solidFill>
                  <a:schemeClr val="tx1"/>
                </a:solidFill>
                <a:round/>
                <a:headEnd type="none" w="sm" len="sm"/>
                <a:tailEnd type="triangle" w="med" len="med"/>
              </a:ln>
            </p:spPr>
            <p:txBody>
              <a:bodyPr/>
              <a:lstStyle/>
              <a:p>
                <a:endParaRPr lang="nl-NL"/>
              </a:p>
            </p:txBody>
          </p:sp>
          <p:cxnSp>
            <p:nvCxnSpPr>
              <p:cNvPr id="183310" name="AutoShape 73"/>
              <p:cNvCxnSpPr>
                <a:cxnSpLocks noChangeShapeType="1"/>
                <a:stCxn id="183307" idx="0"/>
                <a:endCxn id="183307" idx="2"/>
              </p:cNvCxnSpPr>
              <p:nvPr/>
            </p:nvCxnSpPr>
            <p:spPr bwMode="auto">
              <a:xfrm rot="5400000" flipV="1">
                <a:off x="1513" y="2359"/>
                <a:ext cx="1136" cy="1"/>
              </a:xfrm>
              <a:prstGeom prst="bentConnector5">
                <a:avLst>
                  <a:gd name="adj1" fmla="val -12676"/>
                  <a:gd name="adj2" fmla="val 68600032"/>
                  <a:gd name="adj3" fmla="val 112676"/>
                </a:avLst>
              </a:prstGeom>
              <a:noFill/>
              <a:ln w="28575">
                <a:solidFill>
                  <a:schemeClr val="tx1"/>
                </a:solidFill>
                <a:miter lim="800000"/>
                <a:headEnd type="triangle" w="med" len="med"/>
                <a:tailEnd/>
              </a:ln>
            </p:spPr>
          </p:cxnSp>
        </p:grpSp>
        <p:sp>
          <p:nvSpPr>
            <p:cNvPr id="183311" name="Text Box 74"/>
            <p:cNvSpPr txBox="1">
              <a:spLocks noChangeArrowheads="1"/>
            </p:cNvSpPr>
            <p:nvPr/>
          </p:nvSpPr>
          <p:spPr bwMode="auto">
            <a:xfrm>
              <a:off x="1595" y="1321"/>
              <a:ext cx="997" cy="212"/>
            </a:xfrm>
            <a:prstGeom prst="rect">
              <a:avLst/>
            </a:prstGeom>
            <a:noFill/>
            <a:ln w="9525">
              <a:noFill/>
              <a:miter lim="800000"/>
              <a:headEnd/>
              <a:tailEnd/>
            </a:ln>
          </p:spPr>
          <p:txBody>
            <a:bodyPr wrap="none">
              <a:spAutoFit/>
            </a:bodyPr>
            <a:lstStyle/>
            <a:p>
              <a:pPr eaLnBrk="0" hangingPunct="0"/>
              <a:r>
                <a:rPr lang="en-US" altLang="en-US" sz="1600" i="1">
                  <a:solidFill>
                    <a:schemeClr val="tx1"/>
                  </a:solidFill>
                </a:rPr>
                <a:t>Endless Loop:</a:t>
              </a:r>
              <a:endParaRPr lang="en-GB" altLang="en-US" sz="1600" i="1">
                <a:solidFill>
                  <a:schemeClr val="tx1"/>
                </a:solidFill>
              </a:endParaRPr>
            </a:p>
          </p:txBody>
        </p:sp>
      </p:grpSp>
      <p:sp>
        <p:nvSpPr>
          <p:cNvPr id="183312" name="Rectangle 76"/>
          <p:cNvSpPr>
            <a:spLocks noChangeArrowheads="1"/>
          </p:cNvSpPr>
          <p:nvPr/>
        </p:nvSpPr>
        <p:spPr bwMode="auto">
          <a:xfrm>
            <a:off x="6400800" y="3200400"/>
            <a:ext cx="685800" cy="811213"/>
          </a:xfrm>
          <a:prstGeom prst="rect">
            <a:avLst/>
          </a:prstGeom>
          <a:solidFill>
            <a:schemeClr val="bg1"/>
          </a:solidFill>
          <a:ln w="28575">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 2</a:t>
            </a:r>
          </a:p>
        </p:txBody>
      </p:sp>
      <p:sp>
        <p:nvSpPr>
          <p:cNvPr id="183313" name="Rectangle 77"/>
          <p:cNvSpPr>
            <a:spLocks noChangeArrowheads="1"/>
          </p:cNvSpPr>
          <p:nvPr/>
        </p:nvSpPr>
        <p:spPr bwMode="auto">
          <a:xfrm>
            <a:off x="6934200" y="4114800"/>
            <a:ext cx="685800" cy="811213"/>
          </a:xfrm>
          <a:prstGeom prst="rect">
            <a:avLst/>
          </a:prstGeom>
          <a:solidFill>
            <a:schemeClr val="bg1"/>
          </a:solidFill>
          <a:ln w="28575">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 3</a:t>
            </a:r>
          </a:p>
        </p:txBody>
      </p:sp>
      <p:sp>
        <p:nvSpPr>
          <p:cNvPr id="183314" name="Rectangle 78"/>
          <p:cNvSpPr>
            <a:spLocks noChangeArrowheads="1"/>
          </p:cNvSpPr>
          <p:nvPr/>
        </p:nvSpPr>
        <p:spPr bwMode="auto">
          <a:xfrm>
            <a:off x="7543800" y="5029200"/>
            <a:ext cx="685800" cy="811213"/>
          </a:xfrm>
          <a:prstGeom prst="rect">
            <a:avLst/>
          </a:prstGeom>
          <a:solidFill>
            <a:schemeClr val="bg1"/>
          </a:solidFill>
          <a:ln w="28575">
            <a:solidFill>
              <a:schemeClr val="tx1"/>
            </a:solidFill>
            <a:miter lim="800000"/>
            <a:headEnd/>
            <a:tailEnd/>
          </a:ln>
        </p:spPr>
        <p:txBody>
          <a:bodyPr wrap="none" lIns="82550" tIns="41275" rIns="82550" bIns="41275" anchor="ctr"/>
          <a:lstStyle/>
          <a:p>
            <a:pPr algn="ctr" defTabSz="822325" eaLnBrk="0" hangingPunct="0"/>
            <a:r>
              <a:rPr lang="en-US" altLang="en-US" sz="1600" i="1">
                <a:solidFill>
                  <a:schemeClr val="tx1"/>
                </a:solidFill>
              </a:rPr>
              <a:t>Task 4</a:t>
            </a:r>
          </a:p>
        </p:txBody>
      </p:sp>
      <p:sp>
        <p:nvSpPr>
          <p:cNvPr id="183315" name="Text Box 79"/>
          <p:cNvSpPr txBox="1">
            <a:spLocks noChangeArrowheads="1"/>
          </p:cNvSpPr>
          <p:nvPr/>
        </p:nvSpPr>
        <p:spPr bwMode="auto">
          <a:xfrm>
            <a:off x="7070725" y="2422525"/>
            <a:ext cx="1301750" cy="336550"/>
          </a:xfrm>
          <a:prstGeom prst="rect">
            <a:avLst/>
          </a:prstGeom>
          <a:noFill/>
          <a:ln w="9525">
            <a:noFill/>
            <a:miter lim="800000"/>
            <a:headEnd/>
            <a:tailEnd/>
          </a:ln>
        </p:spPr>
        <p:txBody>
          <a:bodyPr wrap="none">
            <a:spAutoFit/>
          </a:bodyPr>
          <a:lstStyle/>
          <a:p>
            <a:pPr eaLnBrk="0" hangingPunct="0"/>
            <a:r>
              <a:rPr lang="en-US" altLang="en-US" sz="1600" i="1">
                <a:solidFill>
                  <a:schemeClr val="tx1"/>
                </a:solidFill>
              </a:rPr>
              <a:t>Time based</a:t>
            </a:r>
            <a:endParaRPr lang="en-GB" altLang="en-US" sz="1600" i="1">
              <a:solidFill>
                <a:schemeClr val="tx1"/>
              </a:solidFill>
            </a:endParaRPr>
          </a:p>
        </p:txBody>
      </p:sp>
      <p:sp>
        <p:nvSpPr>
          <p:cNvPr id="183316" name="Text Box 80"/>
          <p:cNvSpPr txBox="1">
            <a:spLocks noChangeArrowheads="1"/>
          </p:cNvSpPr>
          <p:nvPr/>
        </p:nvSpPr>
        <p:spPr bwMode="auto">
          <a:xfrm>
            <a:off x="7451725" y="3413125"/>
            <a:ext cx="1492250" cy="336550"/>
          </a:xfrm>
          <a:prstGeom prst="rect">
            <a:avLst/>
          </a:prstGeom>
          <a:noFill/>
          <a:ln w="9525">
            <a:noFill/>
            <a:miter lim="800000"/>
            <a:headEnd/>
            <a:tailEnd/>
          </a:ln>
        </p:spPr>
        <p:txBody>
          <a:bodyPr wrap="none">
            <a:spAutoFit/>
          </a:bodyPr>
          <a:lstStyle/>
          <a:p>
            <a:pPr eaLnBrk="0" hangingPunct="0"/>
            <a:r>
              <a:rPr lang="en-US" altLang="en-US" sz="1600" i="1">
                <a:solidFill>
                  <a:schemeClr val="tx1"/>
                </a:solidFill>
              </a:rPr>
              <a:t>Events based</a:t>
            </a:r>
            <a:endParaRPr lang="en-GB" altLang="en-US" sz="1600" i="1">
              <a:solidFill>
                <a:schemeClr val="tx1"/>
              </a:solidFill>
            </a:endParaRPr>
          </a:p>
        </p:txBody>
      </p:sp>
      <p:sp>
        <p:nvSpPr>
          <p:cNvPr id="183317" name="Text Box 81"/>
          <p:cNvSpPr txBox="1">
            <a:spLocks noChangeArrowheads="1"/>
          </p:cNvSpPr>
          <p:nvPr/>
        </p:nvSpPr>
        <p:spPr bwMode="auto">
          <a:xfrm>
            <a:off x="7696200" y="4343400"/>
            <a:ext cx="1492250" cy="336550"/>
          </a:xfrm>
          <a:prstGeom prst="rect">
            <a:avLst/>
          </a:prstGeom>
          <a:noFill/>
          <a:ln w="9525">
            <a:noFill/>
            <a:miter lim="800000"/>
            <a:headEnd/>
            <a:tailEnd/>
          </a:ln>
        </p:spPr>
        <p:txBody>
          <a:bodyPr wrap="none">
            <a:spAutoFit/>
          </a:bodyPr>
          <a:lstStyle/>
          <a:p>
            <a:pPr eaLnBrk="0" hangingPunct="0"/>
            <a:r>
              <a:rPr lang="en-US" altLang="en-US" sz="1600" i="1">
                <a:solidFill>
                  <a:schemeClr val="tx1"/>
                </a:solidFill>
              </a:rPr>
              <a:t>Events based</a:t>
            </a:r>
            <a:endParaRPr lang="en-GB" altLang="en-US" sz="1600" i="1">
              <a:solidFill>
                <a:schemeClr val="tx1"/>
              </a:solidFill>
            </a:endParaRPr>
          </a:p>
        </p:txBody>
      </p:sp>
      <p:sp>
        <p:nvSpPr>
          <p:cNvPr id="183318" name="Text Box 82"/>
          <p:cNvSpPr txBox="1">
            <a:spLocks noChangeArrowheads="1"/>
          </p:cNvSpPr>
          <p:nvPr/>
        </p:nvSpPr>
        <p:spPr bwMode="auto">
          <a:xfrm>
            <a:off x="6096000" y="5334000"/>
            <a:ext cx="1301750" cy="336550"/>
          </a:xfrm>
          <a:prstGeom prst="rect">
            <a:avLst/>
          </a:prstGeom>
          <a:noFill/>
          <a:ln w="9525">
            <a:noFill/>
            <a:miter lim="800000"/>
            <a:headEnd/>
            <a:tailEnd/>
          </a:ln>
        </p:spPr>
        <p:txBody>
          <a:bodyPr wrap="none">
            <a:spAutoFit/>
          </a:bodyPr>
          <a:lstStyle/>
          <a:p>
            <a:pPr eaLnBrk="0" hangingPunct="0"/>
            <a:r>
              <a:rPr lang="en-US" altLang="en-US" sz="1600" i="1">
                <a:solidFill>
                  <a:schemeClr val="tx1"/>
                </a:solidFill>
              </a:rPr>
              <a:t>Time based</a:t>
            </a:r>
            <a:endParaRPr lang="en-GB" altLang="en-US" sz="1600" i="1">
              <a:solidFill>
                <a:schemeClr val="tx1"/>
              </a:solidFill>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228600" y="1066800"/>
            <a:ext cx="9372600" cy="762000"/>
          </a:xfrm>
        </p:spPr>
        <p:txBody>
          <a:bodyPr/>
          <a:lstStyle/>
          <a:p>
            <a:pPr eaLnBrk="1" hangingPunct="1"/>
            <a:r>
              <a:rPr lang="en-US" altLang="en-US" smtClean="0"/>
              <a:t>Common Elements: Tasks </a:t>
            </a:r>
          </a:p>
        </p:txBody>
      </p:sp>
      <p:sp>
        <p:nvSpPr>
          <p:cNvPr id="185347" name="Rectangle 23"/>
          <p:cNvSpPr>
            <a:spLocks noChangeArrowheads="1"/>
          </p:cNvSpPr>
          <p:nvPr/>
        </p:nvSpPr>
        <p:spPr bwMode="auto">
          <a:xfrm>
            <a:off x="3581400" y="3733800"/>
            <a:ext cx="2749550" cy="641350"/>
          </a:xfrm>
          <a:prstGeom prst="rect">
            <a:avLst/>
          </a:prstGeom>
          <a:noFill/>
          <a:ln w="9525">
            <a:noFill/>
            <a:miter lim="800000"/>
            <a:headEnd/>
            <a:tailEnd/>
          </a:ln>
        </p:spPr>
        <p:txBody>
          <a:bodyPr wrap="none">
            <a:spAutoFit/>
          </a:bodyPr>
          <a:lstStyle/>
          <a:p>
            <a:pPr eaLnBrk="0" hangingPunct="0"/>
            <a:r>
              <a:rPr lang="en-US" altLang="en-US" sz="3600" b="1" i="1">
                <a:solidFill>
                  <a:srgbClr val="790015"/>
                </a:solidFill>
              </a:rPr>
              <a:t>IEC 61131-3</a:t>
            </a:r>
            <a:endParaRPr lang="en-GB" altLang="en-US" sz="3600" b="1" i="1">
              <a:solidFill>
                <a:srgbClr val="790015"/>
              </a:solidFill>
            </a:endParaRPr>
          </a:p>
        </p:txBody>
      </p:sp>
      <p:grpSp>
        <p:nvGrpSpPr>
          <p:cNvPr id="185348" name="Group 39"/>
          <p:cNvGrpSpPr>
            <a:grpSpLocks/>
          </p:cNvGrpSpPr>
          <p:nvPr/>
        </p:nvGrpSpPr>
        <p:grpSpPr bwMode="auto">
          <a:xfrm>
            <a:off x="4419600" y="2133600"/>
            <a:ext cx="2971800" cy="1143000"/>
            <a:chOff x="288" y="2928"/>
            <a:chExt cx="1872" cy="720"/>
          </a:xfrm>
        </p:grpSpPr>
        <p:sp>
          <p:nvSpPr>
            <p:cNvPr id="185349" name="Oval 25"/>
            <p:cNvSpPr>
              <a:spLocks noChangeArrowheads="1"/>
            </p:cNvSpPr>
            <p:nvPr/>
          </p:nvSpPr>
          <p:spPr bwMode="auto">
            <a:xfrm>
              <a:off x="288" y="2928"/>
              <a:ext cx="1872" cy="72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nl-NL" sz="1600" i="1">
                <a:solidFill>
                  <a:schemeClr val="tx1"/>
                </a:solidFill>
              </a:endParaRPr>
            </a:p>
          </p:txBody>
        </p:sp>
        <p:sp>
          <p:nvSpPr>
            <p:cNvPr id="185350" name="Rectangle 26"/>
            <p:cNvSpPr>
              <a:spLocks noChangeArrowheads="1"/>
            </p:cNvSpPr>
            <p:nvPr/>
          </p:nvSpPr>
          <p:spPr bwMode="auto">
            <a:xfrm>
              <a:off x="384" y="3072"/>
              <a:ext cx="1588" cy="404"/>
            </a:xfrm>
            <a:prstGeom prst="rect">
              <a:avLst/>
            </a:prstGeom>
            <a:noFill/>
            <a:ln w="9525">
              <a:noFill/>
              <a:miter lim="800000"/>
              <a:headEnd/>
              <a:tailEnd/>
            </a:ln>
          </p:spPr>
          <p:txBody>
            <a:bodyPr wrap="none">
              <a:spAutoFit/>
            </a:bodyPr>
            <a:lstStyle/>
            <a:p>
              <a:pPr eaLnBrk="0" hangingPunct="0"/>
              <a:r>
                <a:rPr lang="en-US" altLang="en-US" sz="3600" i="1">
                  <a:solidFill>
                    <a:srgbClr val="790015"/>
                  </a:solidFill>
                </a:rPr>
                <a:t>Embedded</a:t>
              </a:r>
              <a:endParaRPr lang="en-GB" altLang="en-US" sz="3600" i="1">
                <a:solidFill>
                  <a:srgbClr val="790015"/>
                </a:solidFill>
              </a:endParaRPr>
            </a:p>
          </p:txBody>
        </p:sp>
      </p:grpSp>
      <p:grpSp>
        <p:nvGrpSpPr>
          <p:cNvPr id="185351" name="Group 44"/>
          <p:cNvGrpSpPr>
            <a:grpSpLocks/>
          </p:cNvGrpSpPr>
          <p:nvPr/>
        </p:nvGrpSpPr>
        <p:grpSpPr bwMode="auto">
          <a:xfrm>
            <a:off x="2133600" y="2209800"/>
            <a:ext cx="2057400" cy="1143000"/>
            <a:chOff x="720" y="1392"/>
            <a:chExt cx="1296" cy="720"/>
          </a:xfrm>
        </p:grpSpPr>
        <p:sp>
          <p:nvSpPr>
            <p:cNvPr id="185352" name="Oval 27"/>
            <p:cNvSpPr>
              <a:spLocks noChangeArrowheads="1"/>
            </p:cNvSpPr>
            <p:nvPr/>
          </p:nvSpPr>
          <p:spPr bwMode="auto">
            <a:xfrm>
              <a:off x="720" y="1392"/>
              <a:ext cx="1296" cy="72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nl-NL" sz="1600" i="1">
                <a:solidFill>
                  <a:schemeClr val="tx1"/>
                </a:solidFill>
              </a:endParaRPr>
            </a:p>
          </p:txBody>
        </p:sp>
        <p:sp>
          <p:nvSpPr>
            <p:cNvPr id="185353" name="Rectangle 28"/>
            <p:cNvSpPr>
              <a:spLocks noChangeArrowheads="1"/>
            </p:cNvSpPr>
            <p:nvPr/>
          </p:nvSpPr>
          <p:spPr bwMode="auto">
            <a:xfrm>
              <a:off x="960" y="1536"/>
              <a:ext cx="852" cy="404"/>
            </a:xfrm>
            <a:prstGeom prst="rect">
              <a:avLst/>
            </a:prstGeom>
            <a:noFill/>
            <a:ln w="9525">
              <a:noFill/>
              <a:miter lim="800000"/>
              <a:headEnd/>
              <a:tailEnd/>
            </a:ln>
          </p:spPr>
          <p:txBody>
            <a:bodyPr wrap="none">
              <a:spAutoFit/>
            </a:bodyPr>
            <a:lstStyle/>
            <a:p>
              <a:pPr eaLnBrk="0" hangingPunct="0"/>
              <a:r>
                <a:rPr lang="en-US" altLang="en-US" sz="3600" i="1">
                  <a:solidFill>
                    <a:srgbClr val="790015"/>
                  </a:solidFill>
                </a:rPr>
                <a:t>PLCs</a:t>
              </a:r>
              <a:endParaRPr lang="en-GB" altLang="en-US" sz="3600" i="1">
                <a:solidFill>
                  <a:srgbClr val="790015"/>
                </a:solidFill>
              </a:endParaRPr>
            </a:p>
          </p:txBody>
        </p:sp>
      </p:grpSp>
      <p:grpSp>
        <p:nvGrpSpPr>
          <p:cNvPr id="185354" name="Group 41"/>
          <p:cNvGrpSpPr>
            <a:grpSpLocks/>
          </p:cNvGrpSpPr>
          <p:nvPr/>
        </p:nvGrpSpPr>
        <p:grpSpPr bwMode="auto">
          <a:xfrm>
            <a:off x="609600" y="4600575"/>
            <a:ext cx="3429000" cy="1190625"/>
            <a:chOff x="3456" y="1392"/>
            <a:chExt cx="2160" cy="750"/>
          </a:xfrm>
        </p:grpSpPr>
        <p:sp>
          <p:nvSpPr>
            <p:cNvPr id="185355" name="Oval 31"/>
            <p:cNvSpPr>
              <a:spLocks noChangeArrowheads="1"/>
            </p:cNvSpPr>
            <p:nvPr/>
          </p:nvSpPr>
          <p:spPr bwMode="auto">
            <a:xfrm>
              <a:off x="3456" y="1392"/>
              <a:ext cx="2160" cy="72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nl-NL" sz="1600" i="1">
                <a:solidFill>
                  <a:schemeClr val="tx1"/>
                </a:solidFill>
              </a:endParaRPr>
            </a:p>
          </p:txBody>
        </p:sp>
        <p:sp>
          <p:nvSpPr>
            <p:cNvPr id="185356" name="Rectangle 32"/>
            <p:cNvSpPr>
              <a:spLocks noChangeArrowheads="1"/>
            </p:cNvSpPr>
            <p:nvPr/>
          </p:nvSpPr>
          <p:spPr bwMode="auto">
            <a:xfrm>
              <a:off x="3900" y="1392"/>
              <a:ext cx="1428" cy="750"/>
            </a:xfrm>
            <a:prstGeom prst="rect">
              <a:avLst/>
            </a:prstGeom>
            <a:noFill/>
            <a:ln w="9525">
              <a:noFill/>
              <a:miter lim="800000"/>
              <a:headEnd/>
              <a:tailEnd/>
            </a:ln>
          </p:spPr>
          <p:txBody>
            <a:bodyPr wrap="none">
              <a:spAutoFit/>
            </a:bodyPr>
            <a:lstStyle/>
            <a:p>
              <a:pPr eaLnBrk="0" hangingPunct="0"/>
              <a:r>
                <a:rPr lang="en-US" altLang="en-US" sz="3600" i="1">
                  <a:solidFill>
                    <a:srgbClr val="790015"/>
                  </a:solidFill>
                </a:rPr>
                <a:t>PC based</a:t>
              </a:r>
            </a:p>
            <a:p>
              <a:pPr eaLnBrk="0" hangingPunct="0"/>
              <a:r>
                <a:rPr lang="en-US" altLang="en-US" sz="3600" i="1">
                  <a:solidFill>
                    <a:srgbClr val="790015"/>
                  </a:solidFill>
                </a:rPr>
                <a:t>Control</a:t>
              </a:r>
              <a:endParaRPr lang="en-GB" altLang="en-US" sz="3600" i="1">
                <a:solidFill>
                  <a:srgbClr val="790015"/>
                </a:solidFill>
              </a:endParaRPr>
            </a:p>
          </p:txBody>
        </p:sp>
      </p:grpSp>
      <p:grpSp>
        <p:nvGrpSpPr>
          <p:cNvPr id="185357" name="Group 42"/>
          <p:cNvGrpSpPr>
            <a:grpSpLocks/>
          </p:cNvGrpSpPr>
          <p:nvPr/>
        </p:nvGrpSpPr>
        <p:grpSpPr bwMode="auto">
          <a:xfrm>
            <a:off x="2971800" y="5181600"/>
            <a:ext cx="3429000" cy="1143000"/>
            <a:chOff x="4032" y="2064"/>
            <a:chExt cx="2160" cy="720"/>
          </a:xfrm>
        </p:grpSpPr>
        <p:sp>
          <p:nvSpPr>
            <p:cNvPr id="185358" name="Oval 33"/>
            <p:cNvSpPr>
              <a:spLocks noChangeArrowheads="1"/>
            </p:cNvSpPr>
            <p:nvPr/>
          </p:nvSpPr>
          <p:spPr bwMode="auto">
            <a:xfrm>
              <a:off x="4032" y="2064"/>
              <a:ext cx="2160" cy="72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nl-NL" sz="1600" i="1">
                <a:solidFill>
                  <a:schemeClr val="tx1"/>
                </a:solidFill>
              </a:endParaRPr>
            </a:p>
          </p:txBody>
        </p:sp>
        <p:sp>
          <p:nvSpPr>
            <p:cNvPr id="185359" name="Rectangle 34"/>
            <p:cNvSpPr>
              <a:spLocks noChangeArrowheads="1"/>
            </p:cNvSpPr>
            <p:nvPr/>
          </p:nvSpPr>
          <p:spPr bwMode="auto">
            <a:xfrm>
              <a:off x="4272" y="2208"/>
              <a:ext cx="1444" cy="404"/>
            </a:xfrm>
            <a:prstGeom prst="rect">
              <a:avLst/>
            </a:prstGeom>
            <a:noFill/>
            <a:ln w="9525">
              <a:noFill/>
              <a:miter lim="800000"/>
              <a:headEnd/>
              <a:tailEnd/>
            </a:ln>
          </p:spPr>
          <p:txBody>
            <a:bodyPr wrap="none">
              <a:spAutoFit/>
            </a:bodyPr>
            <a:lstStyle/>
            <a:p>
              <a:pPr eaLnBrk="0" hangingPunct="0"/>
              <a:r>
                <a:rPr lang="en-US" altLang="en-US" sz="3600" i="1">
                  <a:solidFill>
                    <a:srgbClr val="790015"/>
                  </a:solidFill>
                </a:rPr>
                <a:t>SoftLogic</a:t>
              </a:r>
              <a:endParaRPr lang="en-GB" altLang="en-US" sz="3600" i="1">
                <a:solidFill>
                  <a:srgbClr val="790015"/>
                </a:solidFill>
              </a:endParaRPr>
            </a:p>
          </p:txBody>
        </p:sp>
      </p:grpSp>
      <p:grpSp>
        <p:nvGrpSpPr>
          <p:cNvPr id="185360" name="Group 40"/>
          <p:cNvGrpSpPr>
            <a:grpSpLocks/>
          </p:cNvGrpSpPr>
          <p:nvPr/>
        </p:nvGrpSpPr>
        <p:grpSpPr bwMode="auto">
          <a:xfrm>
            <a:off x="7010400" y="3200400"/>
            <a:ext cx="2057400" cy="1066800"/>
            <a:chOff x="2208" y="3264"/>
            <a:chExt cx="1296" cy="672"/>
          </a:xfrm>
        </p:grpSpPr>
        <p:sp>
          <p:nvSpPr>
            <p:cNvPr id="185361" name="Oval 35"/>
            <p:cNvSpPr>
              <a:spLocks noChangeArrowheads="1"/>
            </p:cNvSpPr>
            <p:nvPr/>
          </p:nvSpPr>
          <p:spPr bwMode="auto">
            <a:xfrm>
              <a:off x="2208" y="3264"/>
              <a:ext cx="1296" cy="672"/>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nl-NL" sz="1600" i="1">
                <a:solidFill>
                  <a:schemeClr val="tx1"/>
                </a:solidFill>
              </a:endParaRPr>
            </a:p>
          </p:txBody>
        </p:sp>
        <p:sp>
          <p:nvSpPr>
            <p:cNvPr id="185362" name="Rectangle 36"/>
            <p:cNvSpPr>
              <a:spLocks noChangeArrowheads="1"/>
            </p:cNvSpPr>
            <p:nvPr/>
          </p:nvSpPr>
          <p:spPr bwMode="auto">
            <a:xfrm>
              <a:off x="2352" y="3408"/>
              <a:ext cx="996" cy="404"/>
            </a:xfrm>
            <a:prstGeom prst="rect">
              <a:avLst/>
            </a:prstGeom>
            <a:noFill/>
            <a:ln w="9525">
              <a:noFill/>
              <a:miter lim="800000"/>
              <a:headEnd/>
              <a:tailEnd/>
            </a:ln>
          </p:spPr>
          <p:txBody>
            <a:bodyPr wrap="none">
              <a:spAutoFit/>
            </a:bodyPr>
            <a:lstStyle/>
            <a:p>
              <a:pPr eaLnBrk="0" hangingPunct="0"/>
              <a:r>
                <a:rPr lang="en-US" altLang="en-US" sz="3600" i="1">
                  <a:solidFill>
                    <a:srgbClr val="790015"/>
                  </a:solidFill>
                </a:rPr>
                <a:t>Drives</a:t>
              </a:r>
              <a:endParaRPr lang="en-GB" altLang="en-US" sz="3600" i="1">
                <a:solidFill>
                  <a:srgbClr val="790015"/>
                </a:solidFill>
              </a:endParaRPr>
            </a:p>
          </p:txBody>
        </p:sp>
      </p:grpSp>
      <p:grpSp>
        <p:nvGrpSpPr>
          <p:cNvPr id="185363" name="Group 43"/>
          <p:cNvGrpSpPr>
            <a:grpSpLocks/>
          </p:cNvGrpSpPr>
          <p:nvPr/>
        </p:nvGrpSpPr>
        <p:grpSpPr bwMode="auto">
          <a:xfrm>
            <a:off x="5943600" y="4419600"/>
            <a:ext cx="3429000" cy="1143000"/>
            <a:chOff x="3696" y="2880"/>
            <a:chExt cx="2160" cy="720"/>
          </a:xfrm>
        </p:grpSpPr>
        <p:sp>
          <p:nvSpPr>
            <p:cNvPr id="185364" name="Oval 37"/>
            <p:cNvSpPr>
              <a:spLocks noChangeArrowheads="1"/>
            </p:cNvSpPr>
            <p:nvPr/>
          </p:nvSpPr>
          <p:spPr bwMode="auto">
            <a:xfrm>
              <a:off x="3696" y="2880"/>
              <a:ext cx="2160" cy="72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nl-NL" sz="1600" i="1">
                <a:solidFill>
                  <a:schemeClr val="tx1"/>
                </a:solidFill>
              </a:endParaRPr>
            </a:p>
          </p:txBody>
        </p:sp>
        <p:sp>
          <p:nvSpPr>
            <p:cNvPr id="185365" name="Rectangle 38"/>
            <p:cNvSpPr>
              <a:spLocks noChangeArrowheads="1"/>
            </p:cNvSpPr>
            <p:nvPr/>
          </p:nvSpPr>
          <p:spPr bwMode="auto">
            <a:xfrm>
              <a:off x="3936" y="3024"/>
              <a:ext cx="1652" cy="404"/>
            </a:xfrm>
            <a:prstGeom prst="rect">
              <a:avLst/>
            </a:prstGeom>
            <a:noFill/>
            <a:ln w="9525">
              <a:noFill/>
              <a:miter lim="800000"/>
              <a:headEnd/>
              <a:tailEnd/>
            </a:ln>
          </p:spPr>
          <p:txBody>
            <a:bodyPr wrap="none">
              <a:spAutoFit/>
            </a:bodyPr>
            <a:lstStyle/>
            <a:p>
              <a:pPr eaLnBrk="0" hangingPunct="0"/>
              <a:r>
                <a:rPr lang="en-US" altLang="en-US" sz="3600" i="1">
                  <a:solidFill>
                    <a:srgbClr val="790015"/>
                  </a:solidFill>
                </a:rPr>
                <a:t>LON nodes</a:t>
              </a:r>
              <a:endParaRPr lang="en-GB" altLang="en-US" sz="3600" i="1">
                <a:solidFill>
                  <a:srgbClr val="790015"/>
                </a:solidFill>
              </a:endParaRPr>
            </a:p>
          </p:txBody>
        </p:sp>
      </p:grpSp>
      <p:grpSp>
        <p:nvGrpSpPr>
          <p:cNvPr id="185366" name="Group 48"/>
          <p:cNvGrpSpPr>
            <a:grpSpLocks/>
          </p:cNvGrpSpPr>
          <p:nvPr/>
        </p:nvGrpSpPr>
        <p:grpSpPr bwMode="auto">
          <a:xfrm>
            <a:off x="914400" y="3276600"/>
            <a:ext cx="2057400" cy="1066800"/>
            <a:chOff x="4368" y="1104"/>
            <a:chExt cx="1296" cy="672"/>
          </a:xfrm>
        </p:grpSpPr>
        <p:sp>
          <p:nvSpPr>
            <p:cNvPr id="185367" name="Oval 46"/>
            <p:cNvSpPr>
              <a:spLocks noChangeArrowheads="1"/>
            </p:cNvSpPr>
            <p:nvPr/>
          </p:nvSpPr>
          <p:spPr bwMode="auto">
            <a:xfrm>
              <a:off x="4368" y="1104"/>
              <a:ext cx="1296" cy="672"/>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nl-NL" sz="1600" i="1">
                <a:solidFill>
                  <a:schemeClr val="tx1"/>
                </a:solidFill>
              </a:endParaRPr>
            </a:p>
          </p:txBody>
        </p:sp>
        <p:sp>
          <p:nvSpPr>
            <p:cNvPr id="185368" name="Rectangle 47"/>
            <p:cNvSpPr>
              <a:spLocks noChangeArrowheads="1"/>
            </p:cNvSpPr>
            <p:nvPr/>
          </p:nvSpPr>
          <p:spPr bwMode="auto">
            <a:xfrm>
              <a:off x="4656" y="1248"/>
              <a:ext cx="724" cy="404"/>
            </a:xfrm>
            <a:prstGeom prst="rect">
              <a:avLst/>
            </a:prstGeom>
            <a:noFill/>
            <a:ln w="9525">
              <a:noFill/>
              <a:miter lim="800000"/>
              <a:headEnd/>
              <a:tailEnd/>
            </a:ln>
          </p:spPr>
          <p:txBody>
            <a:bodyPr wrap="none">
              <a:spAutoFit/>
            </a:bodyPr>
            <a:lstStyle/>
            <a:p>
              <a:pPr eaLnBrk="0" hangingPunct="0"/>
              <a:r>
                <a:rPr lang="en-US" altLang="en-US" sz="3600" i="1">
                  <a:solidFill>
                    <a:srgbClr val="790015"/>
                  </a:solidFill>
                </a:rPr>
                <a:t>DCS</a:t>
              </a:r>
              <a:endParaRPr lang="en-GB" altLang="en-US" sz="3600" i="1">
                <a:solidFill>
                  <a:srgbClr val="790015"/>
                </a:solidFill>
              </a:endParaRPr>
            </a:p>
          </p:txBody>
        </p:sp>
      </p:gr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p:txBody>
          <a:bodyPr/>
          <a:lstStyle/>
          <a:p>
            <a:pPr eaLnBrk="1" hangingPunct="1"/>
            <a:r>
              <a:rPr lang="en-US" altLang="en-US" smtClean="0"/>
              <a:t>Common Elements : Tasks &amp; Datatypes</a:t>
            </a:r>
          </a:p>
        </p:txBody>
      </p:sp>
      <p:sp>
        <p:nvSpPr>
          <p:cNvPr id="187395" name="Rectangle 272"/>
          <p:cNvSpPr>
            <a:spLocks noChangeArrowheads="1"/>
          </p:cNvSpPr>
          <p:nvPr/>
        </p:nvSpPr>
        <p:spPr bwMode="auto">
          <a:xfrm>
            <a:off x="2282825" y="4686300"/>
            <a:ext cx="34925" cy="1588"/>
          </a:xfrm>
          <a:prstGeom prst="rect">
            <a:avLst/>
          </a:prstGeom>
          <a:solidFill>
            <a:srgbClr val="000000"/>
          </a:solidFill>
          <a:ln w="9525">
            <a:noFill/>
            <a:miter lim="800000"/>
            <a:headEnd/>
            <a:tailEnd/>
          </a:ln>
        </p:spPr>
        <p:txBody>
          <a:bodyPr/>
          <a:lstStyle/>
          <a:p>
            <a:pPr eaLnBrk="0" hangingPunct="0"/>
            <a:endParaRPr lang="nl-NL" sz="1600" i="1">
              <a:solidFill>
                <a:schemeClr val="tx1"/>
              </a:solidFill>
            </a:endParaRPr>
          </a:p>
        </p:txBody>
      </p:sp>
      <p:sp>
        <p:nvSpPr>
          <p:cNvPr id="187396" name="Rectangle 273"/>
          <p:cNvSpPr>
            <a:spLocks noChangeArrowheads="1"/>
          </p:cNvSpPr>
          <p:nvPr/>
        </p:nvSpPr>
        <p:spPr bwMode="auto">
          <a:xfrm>
            <a:off x="2282825" y="4686300"/>
            <a:ext cx="34925" cy="1588"/>
          </a:xfrm>
          <a:prstGeom prst="rect">
            <a:avLst/>
          </a:prstGeom>
          <a:solidFill>
            <a:srgbClr val="141414"/>
          </a:solidFill>
          <a:ln w="9525">
            <a:noFill/>
            <a:miter lim="800000"/>
            <a:headEnd/>
            <a:tailEnd/>
          </a:ln>
        </p:spPr>
        <p:txBody>
          <a:bodyPr/>
          <a:lstStyle/>
          <a:p>
            <a:pPr eaLnBrk="0" hangingPunct="0"/>
            <a:endParaRPr lang="nl-NL" sz="1600" i="1">
              <a:solidFill>
                <a:schemeClr val="tx1"/>
              </a:solidFill>
            </a:endParaRPr>
          </a:p>
        </p:txBody>
      </p:sp>
      <p:sp>
        <p:nvSpPr>
          <p:cNvPr id="187397" name="Rectangle 274"/>
          <p:cNvSpPr>
            <a:spLocks noChangeArrowheads="1"/>
          </p:cNvSpPr>
          <p:nvPr/>
        </p:nvSpPr>
        <p:spPr bwMode="auto">
          <a:xfrm>
            <a:off x="2282825" y="4687888"/>
            <a:ext cx="34925" cy="1587"/>
          </a:xfrm>
          <a:prstGeom prst="rect">
            <a:avLst/>
          </a:prstGeom>
          <a:solidFill>
            <a:srgbClr val="282828"/>
          </a:solidFill>
          <a:ln w="9525">
            <a:noFill/>
            <a:miter lim="800000"/>
            <a:headEnd/>
            <a:tailEnd/>
          </a:ln>
        </p:spPr>
        <p:txBody>
          <a:bodyPr/>
          <a:lstStyle/>
          <a:p>
            <a:pPr eaLnBrk="0" hangingPunct="0"/>
            <a:endParaRPr lang="nl-NL" sz="1600" i="1">
              <a:solidFill>
                <a:schemeClr val="tx1"/>
              </a:solidFill>
            </a:endParaRPr>
          </a:p>
        </p:txBody>
      </p:sp>
      <p:sp>
        <p:nvSpPr>
          <p:cNvPr id="187398" name="Rectangle 276"/>
          <p:cNvSpPr>
            <a:spLocks noChangeArrowheads="1"/>
          </p:cNvSpPr>
          <p:nvPr/>
        </p:nvSpPr>
        <p:spPr bwMode="auto">
          <a:xfrm>
            <a:off x="2282825" y="4691063"/>
            <a:ext cx="34925" cy="1587"/>
          </a:xfrm>
          <a:prstGeom prst="rect">
            <a:avLst/>
          </a:prstGeom>
          <a:solidFill>
            <a:srgbClr val="505050"/>
          </a:solidFill>
          <a:ln w="9525">
            <a:noFill/>
            <a:miter lim="800000"/>
            <a:headEnd/>
            <a:tailEnd/>
          </a:ln>
        </p:spPr>
        <p:txBody>
          <a:bodyPr/>
          <a:lstStyle/>
          <a:p>
            <a:pPr eaLnBrk="0" hangingPunct="0"/>
            <a:endParaRPr lang="nl-NL" sz="1600" i="1">
              <a:solidFill>
                <a:schemeClr val="tx1"/>
              </a:solidFill>
            </a:endParaRPr>
          </a:p>
        </p:txBody>
      </p:sp>
      <p:sp>
        <p:nvSpPr>
          <p:cNvPr id="187399" name="Rectangle 279"/>
          <p:cNvSpPr>
            <a:spLocks noChangeArrowheads="1"/>
          </p:cNvSpPr>
          <p:nvPr/>
        </p:nvSpPr>
        <p:spPr bwMode="auto">
          <a:xfrm>
            <a:off x="2282825" y="4695825"/>
            <a:ext cx="34925" cy="1588"/>
          </a:xfrm>
          <a:prstGeom prst="rect">
            <a:avLst/>
          </a:prstGeom>
          <a:solidFill>
            <a:srgbClr val="8B8B8B"/>
          </a:solidFill>
          <a:ln w="9525">
            <a:noFill/>
            <a:miter lim="800000"/>
            <a:headEnd/>
            <a:tailEnd/>
          </a:ln>
        </p:spPr>
        <p:txBody>
          <a:bodyPr/>
          <a:lstStyle/>
          <a:p>
            <a:pPr eaLnBrk="0" hangingPunct="0"/>
            <a:endParaRPr lang="nl-NL" sz="1600" i="1">
              <a:solidFill>
                <a:schemeClr val="tx1"/>
              </a:solidFill>
            </a:endParaRPr>
          </a:p>
        </p:txBody>
      </p:sp>
      <p:sp>
        <p:nvSpPr>
          <p:cNvPr id="187400" name="Rectangle 281"/>
          <p:cNvSpPr>
            <a:spLocks noChangeArrowheads="1"/>
          </p:cNvSpPr>
          <p:nvPr/>
        </p:nvSpPr>
        <p:spPr bwMode="auto">
          <a:xfrm>
            <a:off x="2282825" y="4699000"/>
            <a:ext cx="33338" cy="1588"/>
          </a:xfrm>
          <a:prstGeom prst="rect">
            <a:avLst/>
          </a:prstGeom>
          <a:solidFill>
            <a:srgbClr val="B3B3B3"/>
          </a:solidFill>
          <a:ln w="9525">
            <a:noFill/>
            <a:miter lim="800000"/>
            <a:headEnd/>
            <a:tailEnd/>
          </a:ln>
        </p:spPr>
        <p:txBody>
          <a:bodyPr/>
          <a:lstStyle/>
          <a:p>
            <a:pPr eaLnBrk="0" hangingPunct="0"/>
            <a:endParaRPr lang="nl-NL" sz="1600" i="1">
              <a:solidFill>
                <a:schemeClr val="tx1"/>
              </a:solidFill>
            </a:endParaRPr>
          </a:p>
        </p:txBody>
      </p:sp>
      <p:sp>
        <p:nvSpPr>
          <p:cNvPr id="187401" name="Rectangle 283"/>
          <p:cNvSpPr>
            <a:spLocks noChangeArrowheads="1"/>
          </p:cNvSpPr>
          <p:nvPr/>
        </p:nvSpPr>
        <p:spPr bwMode="auto">
          <a:xfrm>
            <a:off x="2282825" y="4702175"/>
            <a:ext cx="34925" cy="1588"/>
          </a:xfrm>
          <a:prstGeom prst="rect">
            <a:avLst/>
          </a:prstGeom>
          <a:solidFill>
            <a:srgbClr val="CDCDCD"/>
          </a:solidFill>
          <a:ln w="9525">
            <a:noFill/>
            <a:miter lim="800000"/>
            <a:headEnd/>
            <a:tailEnd/>
          </a:ln>
        </p:spPr>
        <p:txBody>
          <a:bodyPr/>
          <a:lstStyle/>
          <a:p>
            <a:pPr eaLnBrk="0" hangingPunct="0"/>
            <a:endParaRPr lang="nl-NL" sz="1600" i="1">
              <a:solidFill>
                <a:schemeClr val="tx1"/>
              </a:solidFill>
            </a:endParaRPr>
          </a:p>
        </p:txBody>
      </p:sp>
      <p:sp>
        <p:nvSpPr>
          <p:cNvPr id="187402" name="Rectangle 285"/>
          <p:cNvSpPr>
            <a:spLocks noChangeArrowheads="1"/>
          </p:cNvSpPr>
          <p:nvPr/>
        </p:nvSpPr>
        <p:spPr bwMode="auto">
          <a:xfrm>
            <a:off x="2282825" y="4686300"/>
            <a:ext cx="34925" cy="1588"/>
          </a:xfrm>
          <a:prstGeom prst="rect">
            <a:avLst/>
          </a:prstGeom>
          <a:solidFill>
            <a:srgbClr val="000000"/>
          </a:solidFill>
          <a:ln w="9525">
            <a:noFill/>
            <a:miter lim="800000"/>
            <a:headEnd/>
            <a:tailEnd/>
          </a:ln>
        </p:spPr>
        <p:txBody>
          <a:bodyPr/>
          <a:lstStyle/>
          <a:p>
            <a:pPr eaLnBrk="0" hangingPunct="0"/>
            <a:endParaRPr lang="nl-NL" sz="1600" i="1">
              <a:solidFill>
                <a:schemeClr val="tx1"/>
              </a:solidFill>
            </a:endParaRPr>
          </a:p>
        </p:txBody>
      </p:sp>
      <p:sp>
        <p:nvSpPr>
          <p:cNvPr id="187403" name="Rectangle 286"/>
          <p:cNvSpPr>
            <a:spLocks noChangeArrowheads="1"/>
          </p:cNvSpPr>
          <p:nvPr/>
        </p:nvSpPr>
        <p:spPr bwMode="auto">
          <a:xfrm>
            <a:off x="2282825" y="4686300"/>
            <a:ext cx="34925" cy="1588"/>
          </a:xfrm>
          <a:prstGeom prst="rect">
            <a:avLst/>
          </a:prstGeom>
          <a:solidFill>
            <a:srgbClr val="141414"/>
          </a:solidFill>
          <a:ln w="9525">
            <a:noFill/>
            <a:miter lim="800000"/>
            <a:headEnd/>
            <a:tailEnd/>
          </a:ln>
        </p:spPr>
        <p:txBody>
          <a:bodyPr/>
          <a:lstStyle/>
          <a:p>
            <a:pPr eaLnBrk="0" hangingPunct="0"/>
            <a:endParaRPr lang="nl-NL" sz="1600" i="1">
              <a:solidFill>
                <a:schemeClr val="tx1"/>
              </a:solidFill>
            </a:endParaRPr>
          </a:p>
        </p:txBody>
      </p:sp>
      <p:sp>
        <p:nvSpPr>
          <p:cNvPr id="187404" name="Rectangle 287"/>
          <p:cNvSpPr>
            <a:spLocks noChangeArrowheads="1"/>
          </p:cNvSpPr>
          <p:nvPr/>
        </p:nvSpPr>
        <p:spPr bwMode="auto">
          <a:xfrm>
            <a:off x="2282825" y="4687888"/>
            <a:ext cx="34925" cy="1587"/>
          </a:xfrm>
          <a:prstGeom prst="rect">
            <a:avLst/>
          </a:prstGeom>
          <a:solidFill>
            <a:srgbClr val="282828"/>
          </a:solidFill>
          <a:ln w="9525">
            <a:noFill/>
            <a:miter lim="800000"/>
            <a:headEnd/>
            <a:tailEnd/>
          </a:ln>
        </p:spPr>
        <p:txBody>
          <a:bodyPr/>
          <a:lstStyle/>
          <a:p>
            <a:pPr eaLnBrk="0" hangingPunct="0"/>
            <a:endParaRPr lang="nl-NL" sz="1600" i="1">
              <a:solidFill>
                <a:schemeClr val="tx1"/>
              </a:solidFill>
            </a:endParaRPr>
          </a:p>
        </p:txBody>
      </p:sp>
      <p:sp>
        <p:nvSpPr>
          <p:cNvPr id="187405" name="Rectangle 289"/>
          <p:cNvSpPr>
            <a:spLocks noChangeArrowheads="1"/>
          </p:cNvSpPr>
          <p:nvPr/>
        </p:nvSpPr>
        <p:spPr bwMode="auto">
          <a:xfrm>
            <a:off x="2282825" y="4691063"/>
            <a:ext cx="34925" cy="1587"/>
          </a:xfrm>
          <a:prstGeom prst="rect">
            <a:avLst/>
          </a:prstGeom>
          <a:solidFill>
            <a:srgbClr val="505050"/>
          </a:solidFill>
          <a:ln w="9525">
            <a:noFill/>
            <a:miter lim="800000"/>
            <a:headEnd/>
            <a:tailEnd/>
          </a:ln>
        </p:spPr>
        <p:txBody>
          <a:bodyPr/>
          <a:lstStyle/>
          <a:p>
            <a:pPr eaLnBrk="0" hangingPunct="0"/>
            <a:endParaRPr lang="nl-NL" sz="1600" i="1">
              <a:solidFill>
                <a:schemeClr val="tx1"/>
              </a:solidFill>
            </a:endParaRPr>
          </a:p>
        </p:txBody>
      </p:sp>
      <p:sp>
        <p:nvSpPr>
          <p:cNvPr id="187406" name="Rectangle 292"/>
          <p:cNvSpPr>
            <a:spLocks noChangeArrowheads="1"/>
          </p:cNvSpPr>
          <p:nvPr/>
        </p:nvSpPr>
        <p:spPr bwMode="auto">
          <a:xfrm>
            <a:off x="2282825" y="4695825"/>
            <a:ext cx="34925" cy="1588"/>
          </a:xfrm>
          <a:prstGeom prst="rect">
            <a:avLst/>
          </a:prstGeom>
          <a:solidFill>
            <a:srgbClr val="8B8B8B"/>
          </a:solidFill>
          <a:ln w="9525">
            <a:noFill/>
            <a:miter lim="800000"/>
            <a:headEnd/>
            <a:tailEnd/>
          </a:ln>
        </p:spPr>
        <p:txBody>
          <a:bodyPr/>
          <a:lstStyle/>
          <a:p>
            <a:pPr eaLnBrk="0" hangingPunct="0"/>
            <a:endParaRPr lang="nl-NL" sz="1600" i="1">
              <a:solidFill>
                <a:schemeClr val="tx1"/>
              </a:solidFill>
            </a:endParaRPr>
          </a:p>
        </p:txBody>
      </p:sp>
      <p:sp>
        <p:nvSpPr>
          <p:cNvPr id="187407" name="Rectangle 294"/>
          <p:cNvSpPr>
            <a:spLocks noChangeArrowheads="1"/>
          </p:cNvSpPr>
          <p:nvPr/>
        </p:nvSpPr>
        <p:spPr bwMode="auto">
          <a:xfrm>
            <a:off x="2282825" y="4699000"/>
            <a:ext cx="33338" cy="1588"/>
          </a:xfrm>
          <a:prstGeom prst="rect">
            <a:avLst/>
          </a:prstGeom>
          <a:solidFill>
            <a:srgbClr val="B3B3B3"/>
          </a:solidFill>
          <a:ln w="9525">
            <a:noFill/>
            <a:miter lim="800000"/>
            <a:headEnd/>
            <a:tailEnd/>
          </a:ln>
        </p:spPr>
        <p:txBody>
          <a:bodyPr/>
          <a:lstStyle/>
          <a:p>
            <a:pPr eaLnBrk="0" hangingPunct="0"/>
            <a:endParaRPr lang="nl-NL" sz="1600" i="1">
              <a:solidFill>
                <a:schemeClr val="tx1"/>
              </a:solidFill>
            </a:endParaRPr>
          </a:p>
        </p:txBody>
      </p:sp>
      <p:sp>
        <p:nvSpPr>
          <p:cNvPr id="187408" name="Rectangle 296"/>
          <p:cNvSpPr>
            <a:spLocks noChangeArrowheads="1"/>
          </p:cNvSpPr>
          <p:nvPr/>
        </p:nvSpPr>
        <p:spPr bwMode="auto">
          <a:xfrm>
            <a:off x="2282825" y="4702175"/>
            <a:ext cx="34925" cy="1588"/>
          </a:xfrm>
          <a:prstGeom prst="rect">
            <a:avLst/>
          </a:prstGeom>
          <a:solidFill>
            <a:srgbClr val="CDCDCD"/>
          </a:solidFill>
          <a:ln w="9525">
            <a:noFill/>
            <a:miter lim="800000"/>
            <a:headEnd/>
            <a:tailEnd/>
          </a:ln>
        </p:spPr>
        <p:txBody>
          <a:bodyPr/>
          <a:lstStyle/>
          <a:p>
            <a:pPr eaLnBrk="0" hangingPunct="0"/>
            <a:endParaRPr lang="nl-NL" sz="1600" i="1">
              <a:solidFill>
                <a:schemeClr val="tx1"/>
              </a:solidFill>
            </a:endParaRPr>
          </a:p>
        </p:txBody>
      </p:sp>
      <p:sp>
        <p:nvSpPr>
          <p:cNvPr id="187409" name="Rectangle 298"/>
          <p:cNvSpPr>
            <a:spLocks noChangeArrowheads="1"/>
          </p:cNvSpPr>
          <p:nvPr/>
        </p:nvSpPr>
        <p:spPr bwMode="auto">
          <a:xfrm>
            <a:off x="2109788" y="4686300"/>
            <a:ext cx="34925" cy="1588"/>
          </a:xfrm>
          <a:prstGeom prst="rect">
            <a:avLst/>
          </a:prstGeom>
          <a:solidFill>
            <a:srgbClr val="000000"/>
          </a:solidFill>
          <a:ln w="9525">
            <a:noFill/>
            <a:miter lim="800000"/>
            <a:headEnd/>
            <a:tailEnd/>
          </a:ln>
        </p:spPr>
        <p:txBody>
          <a:bodyPr/>
          <a:lstStyle/>
          <a:p>
            <a:pPr eaLnBrk="0" hangingPunct="0"/>
            <a:endParaRPr lang="nl-NL" sz="1600" i="1">
              <a:solidFill>
                <a:schemeClr val="tx1"/>
              </a:solidFill>
            </a:endParaRPr>
          </a:p>
        </p:txBody>
      </p:sp>
      <p:sp>
        <p:nvSpPr>
          <p:cNvPr id="187410" name="Rectangle 299"/>
          <p:cNvSpPr>
            <a:spLocks noChangeArrowheads="1"/>
          </p:cNvSpPr>
          <p:nvPr/>
        </p:nvSpPr>
        <p:spPr bwMode="auto">
          <a:xfrm>
            <a:off x="2109788" y="4686300"/>
            <a:ext cx="34925" cy="1588"/>
          </a:xfrm>
          <a:prstGeom prst="rect">
            <a:avLst/>
          </a:prstGeom>
          <a:solidFill>
            <a:srgbClr val="141414"/>
          </a:solidFill>
          <a:ln w="9525">
            <a:noFill/>
            <a:miter lim="800000"/>
            <a:headEnd/>
            <a:tailEnd/>
          </a:ln>
        </p:spPr>
        <p:txBody>
          <a:bodyPr/>
          <a:lstStyle/>
          <a:p>
            <a:pPr eaLnBrk="0" hangingPunct="0"/>
            <a:endParaRPr lang="nl-NL" sz="1600" i="1">
              <a:solidFill>
                <a:schemeClr val="tx1"/>
              </a:solidFill>
            </a:endParaRPr>
          </a:p>
        </p:txBody>
      </p:sp>
      <p:sp>
        <p:nvSpPr>
          <p:cNvPr id="187411" name="Rectangle 300"/>
          <p:cNvSpPr>
            <a:spLocks noChangeArrowheads="1"/>
          </p:cNvSpPr>
          <p:nvPr/>
        </p:nvSpPr>
        <p:spPr bwMode="auto">
          <a:xfrm>
            <a:off x="2109788" y="4687888"/>
            <a:ext cx="34925" cy="1587"/>
          </a:xfrm>
          <a:prstGeom prst="rect">
            <a:avLst/>
          </a:prstGeom>
          <a:solidFill>
            <a:srgbClr val="282828"/>
          </a:solidFill>
          <a:ln w="9525">
            <a:noFill/>
            <a:miter lim="800000"/>
            <a:headEnd/>
            <a:tailEnd/>
          </a:ln>
        </p:spPr>
        <p:txBody>
          <a:bodyPr/>
          <a:lstStyle/>
          <a:p>
            <a:pPr eaLnBrk="0" hangingPunct="0"/>
            <a:endParaRPr lang="nl-NL" sz="1600" i="1">
              <a:solidFill>
                <a:schemeClr val="tx1"/>
              </a:solidFill>
            </a:endParaRPr>
          </a:p>
        </p:txBody>
      </p:sp>
      <p:sp>
        <p:nvSpPr>
          <p:cNvPr id="187412" name="Rectangle 302"/>
          <p:cNvSpPr>
            <a:spLocks noChangeArrowheads="1"/>
          </p:cNvSpPr>
          <p:nvPr/>
        </p:nvSpPr>
        <p:spPr bwMode="auto">
          <a:xfrm>
            <a:off x="2109788" y="4691063"/>
            <a:ext cx="34925" cy="1587"/>
          </a:xfrm>
          <a:prstGeom prst="rect">
            <a:avLst/>
          </a:prstGeom>
          <a:solidFill>
            <a:srgbClr val="505050"/>
          </a:solidFill>
          <a:ln w="9525">
            <a:noFill/>
            <a:miter lim="800000"/>
            <a:headEnd/>
            <a:tailEnd/>
          </a:ln>
        </p:spPr>
        <p:txBody>
          <a:bodyPr/>
          <a:lstStyle/>
          <a:p>
            <a:pPr eaLnBrk="0" hangingPunct="0"/>
            <a:endParaRPr lang="nl-NL" sz="1600" i="1">
              <a:solidFill>
                <a:schemeClr val="tx1"/>
              </a:solidFill>
            </a:endParaRPr>
          </a:p>
        </p:txBody>
      </p:sp>
      <p:sp>
        <p:nvSpPr>
          <p:cNvPr id="187413" name="Rectangle 305"/>
          <p:cNvSpPr>
            <a:spLocks noChangeArrowheads="1"/>
          </p:cNvSpPr>
          <p:nvPr/>
        </p:nvSpPr>
        <p:spPr bwMode="auto">
          <a:xfrm>
            <a:off x="2109788" y="4695825"/>
            <a:ext cx="34925" cy="1588"/>
          </a:xfrm>
          <a:prstGeom prst="rect">
            <a:avLst/>
          </a:prstGeom>
          <a:solidFill>
            <a:srgbClr val="8B8B8B"/>
          </a:solidFill>
          <a:ln w="9525">
            <a:noFill/>
            <a:miter lim="800000"/>
            <a:headEnd/>
            <a:tailEnd/>
          </a:ln>
        </p:spPr>
        <p:txBody>
          <a:bodyPr/>
          <a:lstStyle/>
          <a:p>
            <a:pPr eaLnBrk="0" hangingPunct="0"/>
            <a:endParaRPr lang="nl-NL" sz="1600" i="1">
              <a:solidFill>
                <a:schemeClr val="tx1"/>
              </a:solidFill>
            </a:endParaRPr>
          </a:p>
        </p:txBody>
      </p:sp>
      <p:sp>
        <p:nvSpPr>
          <p:cNvPr id="187414" name="Rectangle 307"/>
          <p:cNvSpPr>
            <a:spLocks noChangeArrowheads="1"/>
          </p:cNvSpPr>
          <p:nvPr/>
        </p:nvSpPr>
        <p:spPr bwMode="auto">
          <a:xfrm>
            <a:off x="2108200" y="4699000"/>
            <a:ext cx="34925" cy="1588"/>
          </a:xfrm>
          <a:prstGeom prst="rect">
            <a:avLst/>
          </a:prstGeom>
          <a:solidFill>
            <a:srgbClr val="B3B3B3"/>
          </a:solidFill>
          <a:ln w="9525">
            <a:noFill/>
            <a:miter lim="800000"/>
            <a:headEnd/>
            <a:tailEnd/>
          </a:ln>
        </p:spPr>
        <p:txBody>
          <a:bodyPr/>
          <a:lstStyle/>
          <a:p>
            <a:pPr eaLnBrk="0" hangingPunct="0"/>
            <a:endParaRPr lang="nl-NL" sz="1600" i="1">
              <a:solidFill>
                <a:schemeClr val="tx1"/>
              </a:solidFill>
            </a:endParaRPr>
          </a:p>
        </p:txBody>
      </p:sp>
      <p:sp>
        <p:nvSpPr>
          <p:cNvPr id="187415" name="Rectangle 309"/>
          <p:cNvSpPr>
            <a:spLocks noChangeArrowheads="1"/>
          </p:cNvSpPr>
          <p:nvPr/>
        </p:nvSpPr>
        <p:spPr bwMode="auto">
          <a:xfrm>
            <a:off x="2109788" y="4702175"/>
            <a:ext cx="34925" cy="1588"/>
          </a:xfrm>
          <a:prstGeom prst="rect">
            <a:avLst/>
          </a:prstGeom>
          <a:solidFill>
            <a:srgbClr val="CDCDCD"/>
          </a:solidFill>
          <a:ln w="9525">
            <a:noFill/>
            <a:miter lim="800000"/>
            <a:headEnd/>
            <a:tailEnd/>
          </a:ln>
        </p:spPr>
        <p:txBody>
          <a:bodyPr/>
          <a:lstStyle/>
          <a:p>
            <a:pPr eaLnBrk="0" hangingPunct="0"/>
            <a:endParaRPr lang="nl-NL" sz="1600" i="1">
              <a:solidFill>
                <a:schemeClr val="tx1"/>
              </a:solidFill>
            </a:endParaRPr>
          </a:p>
        </p:txBody>
      </p:sp>
      <p:sp>
        <p:nvSpPr>
          <p:cNvPr id="187416" name="Rectangle 311"/>
          <p:cNvSpPr>
            <a:spLocks noChangeArrowheads="1"/>
          </p:cNvSpPr>
          <p:nvPr/>
        </p:nvSpPr>
        <p:spPr bwMode="auto">
          <a:xfrm>
            <a:off x="2109788" y="4686300"/>
            <a:ext cx="34925" cy="1588"/>
          </a:xfrm>
          <a:prstGeom prst="rect">
            <a:avLst/>
          </a:prstGeom>
          <a:solidFill>
            <a:srgbClr val="000000"/>
          </a:solidFill>
          <a:ln w="9525">
            <a:noFill/>
            <a:miter lim="800000"/>
            <a:headEnd/>
            <a:tailEnd/>
          </a:ln>
        </p:spPr>
        <p:txBody>
          <a:bodyPr/>
          <a:lstStyle/>
          <a:p>
            <a:pPr eaLnBrk="0" hangingPunct="0"/>
            <a:endParaRPr lang="nl-NL" sz="1600" i="1">
              <a:solidFill>
                <a:schemeClr val="tx1"/>
              </a:solidFill>
            </a:endParaRPr>
          </a:p>
        </p:txBody>
      </p:sp>
      <p:sp>
        <p:nvSpPr>
          <p:cNvPr id="187417" name="Rectangle 312"/>
          <p:cNvSpPr>
            <a:spLocks noChangeArrowheads="1"/>
          </p:cNvSpPr>
          <p:nvPr/>
        </p:nvSpPr>
        <p:spPr bwMode="auto">
          <a:xfrm>
            <a:off x="2109788" y="4686300"/>
            <a:ext cx="34925" cy="1588"/>
          </a:xfrm>
          <a:prstGeom prst="rect">
            <a:avLst/>
          </a:prstGeom>
          <a:solidFill>
            <a:srgbClr val="141414"/>
          </a:solidFill>
          <a:ln w="9525">
            <a:noFill/>
            <a:miter lim="800000"/>
            <a:headEnd/>
            <a:tailEnd/>
          </a:ln>
        </p:spPr>
        <p:txBody>
          <a:bodyPr/>
          <a:lstStyle/>
          <a:p>
            <a:pPr eaLnBrk="0" hangingPunct="0"/>
            <a:endParaRPr lang="nl-NL" sz="1600" i="1">
              <a:solidFill>
                <a:schemeClr val="tx1"/>
              </a:solidFill>
            </a:endParaRPr>
          </a:p>
        </p:txBody>
      </p:sp>
      <p:sp>
        <p:nvSpPr>
          <p:cNvPr id="187418" name="Rectangle 313"/>
          <p:cNvSpPr>
            <a:spLocks noChangeArrowheads="1"/>
          </p:cNvSpPr>
          <p:nvPr/>
        </p:nvSpPr>
        <p:spPr bwMode="auto">
          <a:xfrm>
            <a:off x="2109788" y="4687888"/>
            <a:ext cx="34925" cy="1587"/>
          </a:xfrm>
          <a:prstGeom prst="rect">
            <a:avLst/>
          </a:prstGeom>
          <a:solidFill>
            <a:srgbClr val="282828"/>
          </a:solidFill>
          <a:ln w="9525">
            <a:noFill/>
            <a:miter lim="800000"/>
            <a:headEnd/>
            <a:tailEnd/>
          </a:ln>
        </p:spPr>
        <p:txBody>
          <a:bodyPr/>
          <a:lstStyle/>
          <a:p>
            <a:pPr eaLnBrk="0" hangingPunct="0"/>
            <a:endParaRPr lang="nl-NL" sz="1600" i="1">
              <a:solidFill>
                <a:schemeClr val="tx1"/>
              </a:solidFill>
            </a:endParaRPr>
          </a:p>
        </p:txBody>
      </p:sp>
      <p:sp>
        <p:nvSpPr>
          <p:cNvPr id="187419" name="Rectangle 315"/>
          <p:cNvSpPr>
            <a:spLocks noChangeArrowheads="1"/>
          </p:cNvSpPr>
          <p:nvPr/>
        </p:nvSpPr>
        <p:spPr bwMode="auto">
          <a:xfrm>
            <a:off x="2109788" y="4691063"/>
            <a:ext cx="34925" cy="1587"/>
          </a:xfrm>
          <a:prstGeom prst="rect">
            <a:avLst/>
          </a:prstGeom>
          <a:solidFill>
            <a:srgbClr val="505050"/>
          </a:solidFill>
          <a:ln w="9525">
            <a:noFill/>
            <a:miter lim="800000"/>
            <a:headEnd/>
            <a:tailEnd/>
          </a:ln>
        </p:spPr>
        <p:txBody>
          <a:bodyPr/>
          <a:lstStyle/>
          <a:p>
            <a:pPr eaLnBrk="0" hangingPunct="0"/>
            <a:endParaRPr lang="nl-NL" sz="1600" i="1">
              <a:solidFill>
                <a:schemeClr val="tx1"/>
              </a:solidFill>
            </a:endParaRPr>
          </a:p>
        </p:txBody>
      </p:sp>
      <p:sp>
        <p:nvSpPr>
          <p:cNvPr id="187420" name="Rectangle 318"/>
          <p:cNvSpPr>
            <a:spLocks noChangeArrowheads="1"/>
          </p:cNvSpPr>
          <p:nvPr/>
        </p:nvSpPr>
        <p:spPr bwMode="auto">
          <a:xfrm>
            <a:off x="2109788" y="4695825"/>
            <a:ext cx="34925" cy="1588"/>
          </a:xfrm>
          <a:prstGeom prst="rect">
            <a:avLst/>
          </a:prstGeom>
          <a:solidFill>
            <a:srgbClr val="8B8B8B"/>
          </a:solidFill>
          <a:ln w="9525">
            <a:noFill/>
            <a:miter lim="800000"/>
            <a:headEnd/>
            <a:tailEnd/>
          </a:ln>
        </p:spPr>
        <p:txBody>
          <a:bodyPr/>
          <a:lstStyle/>
          <a:p>
            <a:pPr eaLnBrk="0" hangingPunct="0"/>
            <a:endParaRPr lang="nl-NL" sz="1600" i="1">
              <a:solidFill>
                <a:schemeClr val="tx1"/>
              </a:solidFill>
            </a:endParaRPr>
          </a:p>
        </p:txBody>
      </p:sp>
      <p:sp>
        <p:nvSpPr>
          <p:cNvPr id="187421" name="Rectangle 320"/>
          <p:cNvSpPr>
            <a:spLocks noChangeArrowheads="1"/>
          </p:cNvSpPr>
          <p:nvPr/>
        </p:nvSpPr>
        <p:spPr bwMode="auto">
          <a:xfrm>
            <a:off x="2108200" y="4699000"/>
            <a:ext cx="34925" cy="1588"/>
          </a:xfrm>
          <a:prstGeom prst="rect">
            <a:avLst/>
          </a:prstGeom>
          <a:solidFill>
            <a:srgbClr val="B3B3B3"/>
          </a:solidFill>
          <a:ln w="9525">
            <a:noFill/>
            <a:miter lim="800000"/>
            <a:headEnd/>
            <a:tailEnd/>
          </a:ln>
        </p:spPr>
        <p:txBody>
          <a:bodyPr/>
          <a:lstStyle/>
          <a:p>
            <a:pPr eaLnBrk="0" hangingPunct="0"/>
            <a:endParaRPr lang="nl-NL" sz="1600" i="1">
              <a:solidFill>
                <a:schemeClr val="tx1"/>
              </a:solidFill>
            </a:endParaRPr>
          </a:p>
        </p:txBody>
      </p:sp>
      <p:sp>
        <p:nvSpPr>
          <p:cNvPr id="187422" name="Rectangle 322"/>
          <p:cNvSpPr>
            <a:spLocks noChangeArrowheads="1"/>
          </p:cNvSpPr>
          <p:nvPr/>
        </p:nvSpPr>
        <p:spPr bwMode="auto">
          <a:xfrm>
            <a:off x="2109788" y="4702175"/>
            <a:ext cx="34925" cy="1588"/>
          </a:xfrm>
          <a:prstGeom prst="rect">
            <a:avLst/>
          </a:prstGeom>
          <a:solidFill>
            <a:srgbClr val="CDCDCD"/>
          </a:solidFill>
          <a:ln w="9525">
            <a:noFill/>
            <a:miter lim="800000"/>
            <a:headEnd/>
            <a:tailEnd/>
          </a:ln>
        </p:spPr>
        <p:txBody>
          <a:bodyPr/>
          <a:lstStyle/>
          <a:p>
            <a:pPr eaLnBrk="0" hangingPunct="0"/>
            <a:endParaRPr lang="nl-NL" sz="1600" i="1">
              <a:solidFill>
                <a:schemeClr val="tx1"/>
              </a:solidFill>
            </a:endParaRPr>
          </a:p>
        </p:txBody>
      </p:sp>
      <p:grpSp>
        <p:nvGrpSpPr>
          <p:cNvPr id="187423" name="Group 617"/>
          <p:cNvGrpSpPr>
            <a:grpSpLocks/>
          </p:cNvGrpSpPr>
          <p:nvPr/>
        </p:nvGrpSpPr>
        <p:grpSpPr bwMode="auto">
          <a:xfrm>
            <a:off x="990600" y="2590800"/>
            <a:ext cx="3657600" cy="2895600"/>
            <a:chOff x="1297" y="3114"/>
            <a:chExt cx="254" cy="213"/>
          </a:xfrm>
        </p:grpSpPr>
        <p:sp>
          <p:nvSpPr>
            <p:cNvPr id="187424" name="Rectangle 325"/>
            <p:cNvSpPr>
              <a:spLocks noChangeArrowheads="1"/>
            </p:cNvSpPr>
            <p:nvPr/>
          </p:nvSpPr>
          <p:spPr bwMode="auto">
            <a:xfrm>
              <a:off x="1297" y="3114"/>
              <a:ext cx="254" cy="213"/>
            </a:xfrm>
            <a:prstGeom prst="rect">
              <a:avLst/>
            </a:prstGeom>
            <a:solidFill>
              <a:srgbClr val="C0C0C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25" name="Freeform 326"/>
            <p:cNvSpPr>
              <a:spLocks noEditPoints="1"/>
            </p:cNvSpPr>
            <p:nvPr/>
          </p:nvSpPr>
          <p:spPr bwMode="auto">
            <a:xfrm>
              <a:off x="1317" y="3136"/>
              <a:ext cx="213" cy="53"/>
            </a:xfrm>
            <a:custGeom>
              <a:avLst/>
              <a:gdLst>
                <a:gd name="T0" fmla="*/ 0 w 426"/>
                <a:gd name="T1" fmla="*/ 13 h 107"/>
                <a:gd name="T2" fmla="*/ 53 w 426"/>
                <a:gd name="T3" fmla="*/ 13 h 107"/>
                <a:gd name="T4" fmla="*/ 53 w 426"/>
                <a:gd name="T5" fmla="*/ 12 h 107"/>
                <a:gd name="T6" fmla="*/ 0 w 426"/>
                <a:gd name="T7" fmla="*/ 12 h 107"/>
                <a:gd name="T8" fmla="*/ 0 w 426"/>
                <a:gd name="T9" fmla="*/ 13 h 107"/>
                <a:gd name="T10" fmla="*/ 53 w 426"/>
                <a:gd name="T11" fmla="*/ 0 h 107"/>
                <a:gd name="T12" fmla="*/ 0 w 426"/>
                <a:gd name="T13" fmla="*/ 0 h 107"/>
                <a:gd name="T14" fmla="*/ 0 w 426"/>
                <a:gd name="T15" fmla="*/ 0 h 107"/>
                <a:gd name="T16" fmla="*/ 53 w 426"/>
                <a:gd name="T17" fmla="*/ 0 h 107"/>
                <a:gd name="T18" fmla="*/ 53 w 426"/>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107"/>
                <a:gd name="T32" fmla="*/ 426 w 426"/>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107">
                  <a:moveTo>
                    <a:pt x="0" y="107"/>
                  </a:moveTo>
                  <a:lnTo>
                    <a:pt x="426" y="107"/>
                  </a:lnTo>
                  <a:lnTo>
                    <a:pt x="426" y="103"/>
                  </a:lnTo>
                  <a:lnTo>
                    <a:pt x="0" y="103"/>
                  </a:lnTo>
                  <a:lnTo>
                    <a:pt x="0" y="107"/>
                  </a:lnTo>
                  <a:close/>
                  <a:moveTo>
                    <a:pt x="426" y="0"/>
                  </a:moveTo>
                  <a:lnTo>
                    <a:pt x="0" y="0"/>
                  </a:lnTo>
                  <a:lnTo>
                    <a:pt x="426" y="0"/>
                  </a:lnTo>
                  <a:close/>
                </a:path>
              </a:pathLst>
            </a:custGeom>
            <a:solidFill>
              <a:srgbClr val="666666"/>
            </a:solidFill>
            <a:ln w="9525">
              <a:noFill/>
              <a:miter lim="800000"/>
              <a:headEnd/>
              <a:tailEnd/>
            </a:ln>
          </p:spPr>
          <p:txBody>
            <a:bodyPr/>
            <a:lstStyle/>
            <a:p>
              <a:pPr eaLnBrk="0" hangingPunct="0"/>
              <a:endParaRPr lang="nl-NL" sz="1600" i="1">
                <a:solidFill>
                  <a:schemeClr val="tx1"/>
                </a:solidFill>
              </a:endParaRPr>
            </a:p>
          </p:txBody>
        </p:sp>
        <p:sp>
          <p:nvSpPr>
            <p:cNvPr id="187426" name="Freeform 327"/>
            <p:cNvSpPr>
              <a:spLocks noEditPoints="1"/>
            </p:cNvSpPr>
            <p:nvPr/>
          </p:nvSpPr>
          <p:spPr bwMode="auto">
            <a:xfrm>
              <a:off x="1317" y="3136"/>
              <a:ext cx="213" cy="51"/>
            </a:xfrm>
            <a:custGeom>
              <a:avLst/>
              <a:gdLst>
                <a:gd name="T0" fmla="*/ 0 w 426"/>
                <a:gd name="T1" fmla="*/ 12 h 103"/>
                <a:gd name="T2" fmla="*/ 53 w 426"/>
                <a:gd name="T3" fmla="*/ 12 h 103"/>
                <a:gd name="T4" fmla="*/ 53 w 426"/>
                <a:gd name="T5" fmla="*/ 12 h 103"/>
                <a:gd name="T6" fmla="*/ 0 w 426"/>
                <a:gd name="T7" fmla="*/ 12 h 103"/>
                <a:gd name="T8" fmla="*/ 0 w 426"/>
                <a:gd name="T9" fmla="*/ 12 h 103"/>
                <a:gd name="T10" fmla="*/ 53 w 426"/>
                <a:gd name="T11" fmla="*/ 0 h 103"/>
                <a:gd name="T12" fmla="*/ 0 w 426"/>
                <a:gd name="T13" fmla="*/ 0 h 103"/>
                <a:gd name="T14" fmla="*/ 0 w 426"/>
                <a:gd name="T15" fmla="*/ 0 h 103"/>
                <a:gd name="T16" fmla="*/ 53 w 426"/>
                <a:gd name="T17" fmla="*/ 0 h 103"/>
                <a:gd name="T18" fmla="*/ 53 w 426"/>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103"/>
                <a:gd name="T32" fmla="*/ 426 w 426"/>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103">
                  <a:moveTo>
                    <a:pt x="0" y="103"/>
                  </a:moveTo>
                  <a:lnTo>
                    <a:pt x="426" y="103"/>
                  </a:lnTo>
                  <a:lnTo>
                    <a:pt x="426" y="101"/>
                  </a:lnTo>
                  <a:lnTo>
                    <a:pt x="0" y="101"/>
                  </a:lnTo>
                  <a:lnTo>
                    <a:pt x="0" y="103"/>
                  </a:lnTo>
                  <a:close/>
                  <a:moveTo>
                    <a:pt x="426" y="0"/>
                  </a:moveTo>
                  <a:lnTo>
                    <a:pt x="0" y="0"/>
                  </a:lnTo>
                  <a:lnTo>
                    <a:pt x="0" y="2"/>
                  </a:lnTo>
                  <a:lnTo>
                    <a:pt x="426" y="2"/>
                  </a:lnTo>
                  <a:lnTo>
                    <a:pt x="426" y="0"/>
                  </a:lnTo>
                  <a:close/>
                </a:path>
              </a:pathLst>
            </a:custGeom>
            <a:solidFill>
              <a:srgbClr val="5E715E"/>
            </a:solidFill>
            <a:ln w="9525">
              <a:noFill/>
              <a:miter lim="800000"/>
              <a:headEnd/>
              <a:tailEnd/>
            </a:ln>
          </p:spPr>
          <p:txBody>
            <a:bodyPr/>
            <a:lstStyle/>
            <a:p>
              <a:pPr eaLnBrk="0" hangingPunct="0"/>
              <a:endParaRPr lang="nl-NL" sz="1600" i="1">
                <a:solidFill>
                  <a:schemeClr val="tx1"/>
                </a:solidFill>
              </a:endParaRPr>
            </a:p>
          </p:txBody>
        </p:sp>
        <p:sp>
          <p:nvSpPr>
            <p:cNvPr id="187427" name="Freeform 328"/>
            <p:cNvSpPr>
              <a:spLocks noEditPoints="1"/>
            </p:cNvSpPr>
            <p:nvPr/>
          </p:nvSpPr>
          <p:spPr bwMode="auto">
            <a:xfrm>
              <a:off x="1317" y="3137"/>
              <a:ext cx="213" cy="49"/>
            </a:xfrm>
            <a:custGeom>
              <a:avLst/>
              <a:gdLst>
                <a:gd name="T0" fmla="*/ 0 w 426"/>
                <a:gd name="T1" fmla="*/ 12 h 99"/>
                <a:gd name="T2" fmla="*/ 53 w 426"/>
                <a:gd name="T3" fmla="*/ 12 h 99"/>
                <a:gd name="T4" fmla="*/ 53 w 426"/>
                <a:gd name="T5" fmla="*/ 12 h 99"/>
                <a:gd name="T6" fmla="*/ 0 w 426"/>
                <a:gd name="T7" fmla="*/ 12 h 99"/>
                <a:gd name="T8" fmla="*/ 0 w 426"/>
                <a:gd name="T9" fmla="*/ 12 h 99"/>
                <a:gd name="T10" fmla="*/ 53 w 426"/>
                <a:gd name="T11" fmla="*/ 0 h 99"/>
                <a:gd name="T12" fmla="*/ 0 w 426"/>
                <a:gd name="T13" fmla="*/ 0 h 99"/>
                <a:gd name="T14" fmla="*/ 0 w 426"/>
                <a:gd name="T15" fmla="*/ 0 h 99"/>
                <a:gd name="T16" fmla="*/ 53 w 426"/>
                <a:gd name="T17" fmla="*/ 0 h 99"/>
                <a:gd name="T18" fmla="*/ 53 w 426"/>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9"/>
                <a:gd name="T32" fmla="*/ 426 w 42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9">
                  <a:moveTo>
                    <a:pt x="0" y="99"/>
                  </a:moveTo>
                  <a:lnTo>
                    <a:pt x="426" y="99"/>
                  </a:lnTo>
                  <a:lnTo>
                    <a:pt x="426" y="97"/>
                  </a:lnTo>
                  <a:lnTo>
                    <a:pt x="0" y="97"/>
                  </a:lnTo>
                  <a:lnTo>
                    <a:pt x="0" y="99"/>
                  </a:lnTo>
                  <a:close/>
                  <a:moveTo>
                    <a:pt x="426" y="0"/>
                  </a:moveTo>
                  <a:lnTo>
                    <a:pt x="0" y="0"/>
                  </a:lnTo>
                  <a:lnTo>
                    <a:pt x="0" y="2"/>
                  </a:lnTo>
                  <a:lnTo>
                    <a:pt x="426" y="2"/>
                  </a:lnTo>
                  <a:lnTo>
                    <a:pt x="426" y="0"/>
                  </a:lnTo>
                  <a:close/>
                </a:path>
              </a:pathLst>
            </a:custGeom>
            <a:solidFill>
              <a:srgbClr val="577B57"/>
            </a:solidFill>
            <a:ln w="9525">
              <a:noFill/>
              <a:miter lim="800000"/>
              <a:headEnd/>
              <a:tailEnd/>
            </a:ln>
          </p:spPr>
          <p:txBody>
            <a:bodyPr/>
            <a:lstStyle/>
            <a:p>
              <a:pPr eaLnBrk="0" hangingPunct="0"/>
              <a:endParaRPr lang="nl-NL" sz="1600" i="1">
                <a:solidFill>
                  <a:schemeClr val="tx1"/>
                </a:solidFill>
              </a:endParaRPr>
            </a:p>
          </p:txBody>
        </p:sp>
        <p:sp>
          <p:nvSpPr>
            <p:cNvPr id="187428" name="Freeform 329"/>
            <p:cNvSpPr>
              <a:spLocks noEditPoints="1"/>
            </p:cNvSpPr>
            <p:nvPr/>
          </p:nvSpPr>
          <p:spPr bwMode="auto">
            <a:xfrm>
              <a:off x="1317" y="3138"/>
              <a:ext cx="213" cy="47"/>
            </a:xfrm>
            <a:custGeom>
              <a:avLst/>
              <a:gdLst>
                <a:gd name="T0" fmla="*/ 0 w 426"/>
                <a:gd name="T1" fmla="*/ 11 h 95"/>
                <a:gd name="T2" fmla="*/ 53 w 426"/>
                <a:gd name="T3" fmla="*/ 11 h 95"/>
                <a:gd name="T4" fmla="*/ 53 w 426"/>
                <a:gd name="T5" fmla="*/ 11 h 95"/>
                <a:gd name="T6" fmla="*/ 0 w 426"/>
                <a:gd name="T7" fmla="*/ 11 h 95"/>
                <a:gd name="T8" fmla="*/ 0 w 426"/>
                <a:gd name="T9" fmla="*/ 11 h 95"/>
                <a:gd name="T10" fmla="*/ 53 w 426"/>
                <a:gd name="T11" fmla="*/ 0 h 95"/>
                <a:gd name="T12" fmla="*/ 0 w 426"/>
                <a:gd name="T13" fmla="*/ 0 h 95"/>
                <a:gd name="T14" fmla="*/ 0 w 426"/>
                <a:gd name="T15" fmla="*/ 0 h 95"/>
                <a:gd name="T16" fmla="*/ 53 w 426"/>
                <a:gd name="T17" fmla="*/ 0 h 95"/>
                <a:gd name="T18" fmla="*/ 53 w 426"/>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5"/>
                <a:gd name="T32" fmla="*/ 426 w 426"/>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5">
                  <a:moveTo>
                    <a:pt x="0" y="95"/>
                  </a:moveTo>
                  <a:lnTo>
                    <a:pt x="426" y="95"/>
                  </a:lnTo>
                  <a:lnTo>
                    <a:pt x="426" y="93"/>
                  </a:lnTo>
                  <a:lnTo>
                    <a:pt x="0" y="93"/>
                  </a:lnTo>
                  <a:lnTo>
                    <a:pt x="0" y="95"/>
                  </a:lnTo>
                  <a:close/>
                  <a:moveTo>
                    <a:pt x="426" y="0"/>
                  </a:moveTo>
                  <a:lnTo>
                    <a:pt x="0" y="0"/>
                  </a:lnTo>
                  <a:lnTo>
                    <a:pt x="0" y="2"/>
                  </a:lnTo>
                  <a:lnTo>
                    <a:pt x="426" y="2"/>
                  </a:lnTo>
                  <a:lnTo>
                    <a:pt x="426" y="0"/>
                  </a:lnTo>
                  <a:close/>
                </a:path>
              </a:pathLst>
            </a:custGeom>
            <a:solidFill>
              <a:srgbClr val="518551"/>
            </a:solidFill>
            <a:ln w="9525">
              <a:noFill/>
              <a:miter lim="800000"/>
              <a:headEnd/>
              <a:tailEnd/>
            </a:ln>
          </p:spPr>
          <p:txBody>
            <a:bodyPr/>
            <a:lstStyle/>
            <a:p>
              <a:pPr eaLnBrk="0" hangingPunct="0"/>
              <a:endParaRPr lang="nl-NL" sz="1600" i="1">
                <a:solidFill>
                  <a:schemeClr val="tx1"/>
                </a:solidFill>
              </a:endParaRPr>
            </a:p>
          </p:txBody>
        </p:sp>
        <p:sp>
          <p:nvSpPr>
            <p:cNvPr id="187429" name="Freeform 330"/>
            <p:cNvSpPr>
              <a:spLocks noEditPoints="1"/>
            </p:cNvSpPr>
            <p:nvPr/>
          </p:nvSpPr>
          <p:spPr bwMode="auto">
            <a:xfrm>
              <a:off x="1317" y="3139"/>
              <a:ext cx="213" cy="45"/>
            </a:xfrm>
            <a:custGeom>
              <a:avLst/>
              <a:gdLst>
                <a:gd name="T0" fmla="*/ 0 w 426"/>
                <a:gd name="T1" fmla="*/ 11 h 91"/>
                <a:gd name="T2" fmla="*/ 53 w 426"/>
                <a:gd name="T3" fmla="*/ 11 h 91"/>
                <a:gd name="T4" fmla="*/ 53 w 426"/>
                <a:gd name="T5" fmla="*/ 11 h 91"/>
                <a:gd name="T6" fmla="*/ 0 w 426"/>
                <a:gd name="T7" fmla="*/ 11 h 91"/>
                <a:gd name="T8" fmla="*/ 0 w 426"/>
                <a:gd name="T9" fmla="*/ 11 h 91"/>
                <a:gd name="T10" fmla="*/ 53 w 426"/>
                <a:gd name="T11" fmla="*/ 0 h 91"/>
                <a:gd name="T12" fmla="*/ 0 w 426"/>
                <a:gd name="T13" fmla="*/ 0 h 91"/>
                <a:gd name="T14" fmla="*/ 0 w 426"/>
                <a:gd name="T15" fmla="*/ 0 h 91"/>
                <a:gd name="T16" fmla="*/ 53 w 426"/>
                <a:gd name="T17" fmla="*/ 0 h 91"/>
                <a:gd name="T18" fmla="*/ 53 w 426"/>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1"/>
                <a:gd name="T32" fmla="*/ 426 w 426"/>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1">
                  <a:moveTo>
                    <a:pt x="0" y="91"/>
                  </a:moveTo>
                  <a:lnTo>
                    <a:pt x="426" y="91"/>
                  </a:lnTo>
                  <a:lnTo>
                    <a:pt x="426" y="89"/>
                  </a:lnTo>
                  <a:lnTo>
                    <a:pt x="0" y="89"/>
                  </a:lnTo>
                  <a:lnTo>
                    <a:pt x="0" y="91"/>
                  </a:lnTo>
                  <a:close/>
                  <a:moveTo>
                    <a:pt x="426" y="0"/>
                  </a:moveTo>
                  <a:lnTo>
                    <a:pt x="0" y="0"/>
                  </a:lnTo>
                  <a:lnTo>
                    <a:pt x="0" y="1"/>
                  </a:lnTo>
                  <a:lnTo>
                    <a:pt x="426" y="1"/>
                  </a:lnTo>
                  <a:lnTo>
                    <a:pt x="426" y="0"/>
                  </a:lnTo>
                  <a:close/>
                </a:path>
              </a:pathLst>
            </a:custGeom>
            <a:solidFill>
              <a:srgbClr val="4B8E4B"/>
            </a:solidFill>
            <a:ln w="9525">
              <a:noFill/>
              <a:miter lim="800000"/>
              <a:headEnd/>
              <a:tailEnd/>
            </a:ln>
          </p:spPr>
          <p:txBody>
            <a:bodyPr/>
            <a:lstStyle/>
            <a:p>
              <a:pPr eaLnBrk="0" hangingPunct="0"/>
              <a:endParaRPr lang="nl-NL" sz="1600" i="1">
                <a:solidFill>
                  <a:schemeClr val="tx1"/>
                </a:solidFill>
              </a:endParaRPr>
            </a:p>
          </p:txBody>
        </p:sp>
        <p:sp>
          <p:nvSpPr>
            <p:cNvPr id="187430" name="Freeform 331"/>
            <p:cNvSpPr>
              <a:spLocks noEditPoints="1"/>
            </p:cNvSpPr>
            <p:nvPr/>
          </p:nvSpPr>
          <p:spPr bwMode="auto">
            <a:xfrm>
              <a:off x="1317" y="3140"/>
              <a:ext cx="213" cy="43"/>
            </a:xfrm>
            <a:custGeom>
              <a:avLst/>
              <a:gdLst>
                <a:gd name="T0" fmla="*/ 0 w 426"/>
                <a:gd name="T1" fmla="*/ 10 h 88"/>
                <a:gd name="T2" fmla="*/ 53 w 426"/>
                <a:gd name="T3" fmla="*/ 10 h 88"/>
                <a:gd name="T4" fmla="*/ 53 w 426"/>
                <a:gd name="T5" fmla="*/ 10 h 88"/>
                <a:gd name="T6" fmla="*/ 0 w 426"/>
                <a:gd name="T7" fmla="*/ 10 h 88"/>
                <a:gd name="T8" fmla="*/ 0 w 426"/>
                <a:gd name="T9" fmla="*/ 10 h 88"/>
                <a:gd name="T10" fmla="*/ 53 w 426"/>
                <a:gd name="T11" fmla="*/ 0 h 88"/>
                <a:gd name="T12" fmla="*/ 0 w 426"/>
                <a:gd name="T13" fmla="*/ 0 h 88"/>
                <a:gd name="T14" fmla="*/ 0 w 426"/>
                <a:gd name="T15" fmla="*/ 0 h 88"/>
                <a:gd name="T16" fmla="*/ 53 w 426"/>
                <a:gd name="T17" fmla="*/ 0 h 88"/>
                <a:gd name="T18" fmla="*/ 53 w 42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8"/>
                <a:gd name="T32" fmla="*/ 426 w 42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8">
                  <a:moveTo>
                    <a:pt x="0" y="88"/>
                  </a:moveTo>
                  <a:lnTo>
                    <a:pt x="426" y="88"/>
                  </a:lnTo>
                  <a:lnTo>
                    <a:pt x="426" y="86"/>
                  </a:lnTo>
                  <a:lnTo>
                    <a:pt x="0" y="86"/>
                  </a:lnTo>
                  <a:lnTo>
                    <a:pt x="0" y="88"/>
                  </a:lnTo>
                  <a:close/>
                  <a:moveTo>
                    <a:pt x="426" y="0"/>
                  </a:moveTo>
                  <a:lnTo>
                    <a:pt x="0" y="0"/>
                  </a:lnTo>
                  <a:lnTo>
                    <a:pt x="0" y="2"/>
                  </a:lnTo>
                  <a:lnTo>
                    <a:pt x="426" y="2"/>
                  </a:lnTo>
                  <a:lnTo>
                    <a:pt x="426" y="0"/>
                  </a:lnTo>
                  <a:close/>
                </a:path>
              </a:pathLst>
            </a:custGeom>
            <a:solidFill>
              <a:srgbClr val="459645"/>
            </a:solidFill>
            <a:ln w="9525">
              <a:noFill/>
              <a:miter lim="800000"/>
              <a:headEnd/>
              <a:tailEnd/>
            </a:ln>
          </p:spPr>
          <p:txBody>
            <a:bodyPr/>
            <a:lstStyle/>
            <a:p>
              <a:pPr eaLnBrk="0" hangingPunct="0"/>
              <a:endParaRPr lang="nl-NL" sz="1600" i="1">
                <a:solidFill>
                  <a:schemeClr val="tx1"/>
                </a:solidFill>
              </a:endParaRPr>
            </a:p>
          </p:txBody>
        </p:sp>
        <p:sp>
          <p:nvSpPr>
            <p:cNvPr id="187431" name="Freeform 332"/>
            <p:cNvSpPr>
              <a:spLocks noEditPoints="1"/>
            </p:cNvSpPr>
            <p:nvPr/>
          </p:nvSpPr>
          <p:spPr bwMode="auto">
            <a:xfrm>
              <a:off x="1317" y="3141"/>
              <a:ext cx="213" cy="41"/>
            </a:xfrm>
            <a:custGeom>
              <a:avLst/>
              <a:gdLst>
                <a:gd name="T0" fmla="*/ 0 w 426"/>
                <a:gd name="T1" fmla="*/ 10 h 84"/>
                <a:gd name="T2" fmla="*/ 53 w 426"/>
                <a:gd name="T3" fmla="*/ 10 h 84"/>
                <a:gd name="T4" fmla="*/ 53 w 426"/>
                <a:gd name="T5" fmla="*/ 10 h 84"/>
                <a:gd name="T6" fmla="*/ 0 w 426"/>
                <a:gd name="T7" fmla="*/ 10 h 84"/>
                <a:gd name="T8" fmla="*/ 0 w 426"/>
                <a:gd name="T9" fmla="*/ 10 h 84"/>
                <a:gd name="T10" fmla="*/ 53 w 426"/>
                <a:gd name="T11" fmla="*/ 0 h 84"/>
                <a:gd name="T12" fmla="*/ 0 w 426"/>
                <a:gd name="T13" fmla="*/ 0 h 84"/>
                <a:gd name="T14" fmla="*/ 0 w 426"/>
                <a:gd name="T15" fmla="*/ 0 h 84"/>
                <a:gd name="T16" fmla="*/ 53 w 426"/>
                <a:gd name="T17" fmla="*/ 0 h 84"/>
                <a:gd name="T18" fmla="*/ 53 w 42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4"/>
                <a:gd name="T32" fmla="*/ 426 w 42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4">
                  <a:moveTo>
                    <a:pt x="0" y="84"/>
                  </a:moveTo>
                  <a:lnTo>
                    <a:pt x="426" y="84"/>
                  </a:lnTo>
                  <a:lnTo>
                    <a:pt x="426" y="82"/>
                  </a:lnTo>
                  <a:lnTo>
                    <a:pt x="0" y="82"/>
                  </a:lnTo>
                  <a:lnTo>
                    <a:pt x="0" y="84"/>
                  </a:lnTo>
                  <a:close/>
                  <a:moveTo>
                    <a:pt x="426" y="0"/>
                  </a:moveTo>
                  <a:lnTo>
                    <a:pt x="0" y="0"/>
                  </a:lnTo>
                  <a:lnTo>
                    <a:pt x="0" y="2"/>
                  </a:lnTo>
                  <a:lnTo>
                    <a:pt x="426" y="2"/>
                  </a:lnTo>
                  <a:lnTo>
                    <a:pt x="426" y="0"/>
                  </a:lnTo>
                  <a:close/>
                </a:path>
              </a:pathLst>
            </a:custGeom>
            <a:solidFill>
              <a:srgbClr val="409E40"/>
            </a:solidFill>
            <a:ln w="9525">
              <a:noFill/>
              <a:miter lim="800000"/>
              <a:headEnd/>
              <a:tailEnd/>
            </a:ln>
          </p:spPr>
          <p:txBody>
            <a:bodyPr/>
            <a:lstStyle/>
            <a:p>
              <a:pPr eaLnBrk="0" hangingPunct="0"/>
              <a:endParaRPr lang="nl-NL" sz="1600" i="1">
                <a:solidFill>
                  <a:schemeClr val="tx1"/>
                </a:solidFill>
              </a:endParaRPr>
            </a:p>
          </p:txBody>
        </p:sp>
        <p:sp>
          <p:nvSpPr>
            <p:cNvPr id="187432" name="Freeform 333"/>
            <p:cNvSpPr>
              <a:spLocks noEditPoints="1"/>
            </p:cNvSpPr>
            <p:nvPr/>
          </p:nvSpPr>
          <p:spPr bwMode="auto">
            <a:xfrm>
              <a:off x="1317" y="3142"/>
              <a:ext cx="213" cy="40"/>
            </a:xfrm>
            <a:custGeom>
              <a:avLst/>
              <a:gdLst>
                <a:gd name="T0" fmla="*/ 0 w 426"/>
                <a:gd name="T1" fmla="*/ 10 h 80"/>
                <a:gd name="T2" fmla="*/ 53 w 426"/>
                <a:gd name="T3" fmla="*/ 10 h 80"/>
                <a:gd name="T4" fmla="*/ 53 w 426"/>
                <a:gd name="T5" fmla="*/ 10 h 80"/>
                <a:gd name="T6" fmla="*/ 0 w 426"/>
                <a:gd name="T7" fmla="*/ 10 h 80"/>
                <a:gd name="T8" fmla="*/ 0 w 426"/>
                <a:gd name="T9" fmla="*/ 10 h 80"/>
                <a:gd name="T10" fmla="*/ 53 w 426"/>
                <a:gd name="T11" fmla="*/ 0 h 80"/>
                <a:gd name="T12" fmla="*/ 0 w 426"/>
                <a:gd name="T13" fmla="*/ 0 h 80"/>
                <a:gd name="T14" fmla="*/ 0 w 426"/>
                <a:gd name="T15" fmla="*/ 1 h 80"/>
                <a:gd name="T16" fmla="*/ 53 w 426"/>
                <a:gd name="T17" fmla="*/ 1 h 80"/>
                <a:gd name="T18" fmla="*/ 53 w 426"/>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0"/>
                <a:gd name="T32" fmla="*/ 426 w 42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0">
                  <a:moveTo>
                    <a:pt x="0" y="80"/>
                  </a:moveTo>
                  <a:lnTo>
                    <a:pt x="426" y="80"/>
                  </a:lnTo>
                  <a:lnTo>
                    <a:pt x="426" y="78"/>
                  </a:lnTo>
                  <a:lnTo>
                    <a:pt x="0" y="78"/>
                  </a:lnTo>
                  <a:lnTo>
                    <a:pt x="0" y="80"/>
                  </a:lnTo>
                  <a:close/>
                  <a:moveTo>
                    <a:pt x="426" y="0"/>
                  </a:moveTo>
                  <a:lnTo>
                    <a:pt x="0" y="0"/>
                  </a:lnTo>
                  <a:lnTo>
                    <a:pt x="0" y="2"/>
                  </a:lnTo>
                  <a:lnTo>
                    <a:pt x="426" y="2"/>
                  </a:lnTo>
                  <a:lnTo>
                    <a:pt x="426" y="0"/>
                  </a:lnTo>
                  <a:close/>
                </a:path>
              </a:pathLst>
            </a:custGeom>
            <a:solidFill>
              <a:srgbClr val="3BA63B"/>
            </a:solidFill>
            <a:ln w="9525">
              <a:noFill/>
              <a:miter lim="800000"/>
              <a:headEnd/>
              <a:tailEnd/>
            </a:ln>
          </p:spPr>
          <p:txBody>
            <a:bodyPr/>
            <a:lstStyle/>
            <a:p>
              <a:pPr eaLnBrk="0" hangingPunct="0"/>
              <a:endParaRPr lang="nl-NL" sz="1600" i="1">
                <a:solidFill>
                  <a:schemeClr val="tx1"/>
                </a:solidFill>
              </a:endParaRPr>
            </a:p>
          </p:txBody>
        </p:sp>
        <p:sp>
          <p:nvSpPr>
            <p:cNvPr id="187433" name="Freeform 334"/>
            <p:cNvSpPr>
              <a:spLocks noEditPoints="1"/>
            </p:cNvSpPr>
            <p:nvPr/>
          </p:nvSpPr>
          <p:spPr bwMode="auto">
            <a:xfrm>
              <a:off x="1317" y="3143"/>
              <a:ext cx="213" cy="38"/>
            </a:xfrm>
            <a:custGeom>
              <a:avLst/>
              <a:gdLst>
                <a:gd name="T0" fmla="*/ 0 w 426"/>
                <a:gd name="T1" fmla="*/ 10 h 76"/>
                <a:gd name="T2" fmla="*/ 53 w 426"/>
                <a:gd name="T3" fmla="*/ 10 h 76"/>
                <a:gd name="T4" fmla="*/ 53 w 426"/>
                <a:gd name="T5" fmla="*/ 10 h 76"/>
                <a:gd name="T6" fmla="*/ 0 w 426"/>
                <a:gd name="T7" fmla="*/ 10 h 76"/>
                <a:gd name="T8" fmla="*/ 0 w 426"/>
                <a:gd name="T9" fmla="*/ 10 h 76"/>
                <a:gd name="T10" fmla="*/ 53 w 426"/>
                <a:gd name="T11" fmla="*/ 0 h 76"/>
                <a:gd name="T12" fmla="*/ 0 w 426"/>
                <a:gd name="T13" fmla="*/ 0 h 76"/>
                <a:gd name="T14" fmla="*/ 0 w 426"/>
                <a:gd name="T15" fmla="*/ 1 h 76"/>
                <a:gd name="T16" fmla="*/ 53 w 426"/>
                <a:gd name="T17" fmla="*/ 1 h 76"/>
                <a:gd name="T18" fmla="*/ 53 w 42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76"/>
                <a:gd name="T32" fmla="*/ 426 w 42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76">
                  <a:moveTo>
                    <a:pt x="0" y="76"/>
                  </a:moveTo>
                  <a:lnTo>
                    <a:pt x="426" y="76"/>
                  </a:lnTo>
                  <a:lnTo>
                    <a:pt x="426" y="74"/>
                  </a:lnTo>
                  <a:lnTo>
                    <a:pt x="0" y="74"/>
                  </a:lnTo>
                  <a:lnTo>
                    <a:pt x="0" y="76"/>
                  </a:lnTo>
                  <a:close/>
                  <a:moveTo>
                    <a:pt x="426" y="0"/>
                  </a:moveTo>
                  <a:lnTo>
                    <a:pt x="0" y="0"/>
                  </a:lnTo>
                  <a:lnTo>
                    <a:pt x="0" y="2"/>
                  </a:lnTo>
                  <a:lnTo>
                    <a:pt x="426" y="2"/>
                  </a:lnTo>
                  <a:lnTo>
                    <a:pt x="426" y="0"/>
                  </a:lnTo>
                  <a:close/>
                </a:path>
              </a:pathLst>
            </a:custGeom>
            <a:solidFill>
              <a:srgbClr val="36AD36"/>
            </a:solidFill>
            <a:ln w="9525">
              <a:noFill/>
              <a:miter lim="800000"/>
              <a:headEnd/>
              <a:tailEnd/>
            </a:ln>
          </p:spPr>
          <p:txBody>
            <a:bodyPr/>
            <a:lstStyle/>
            <a:p>
              <a:pPr eaLnBrk="0" hangingPunct="0"/>
              <a:endParaRPr lang="nl-NL" sz="1600" i="1">
                <a:solidFill>
                  <a:schemeClr val="tx1"/>
                </a:solidFill>
              </a:endParaRPr>
            </a:p>
          </p:txBody>
        </p:sp>
        <p:sp>
          <p:nvSpPr>
            <p:cNvPr id="187434" name="Freeform 335"/>
            <p:cNvSpPr>
              <a:spLocks noEditPoints="1"/>
            </p:cNvSpPr>
            <p:nvPr/>
          </p:nvSpPr>
          <p:spPr bwMode="auto">
            <a:xfrm>
              <a:off x="1317" y="3144"/>
              <a:ext cx="213" cy="36"/>
            </a:xfrm>
            <a:custGeom>
              <a:avLst/>
              <a:gdLst>
                <a:gd name="T0" fmla="*/ 0 w 426"/>
                <a:gd name="T1" fmla="*/ 9 h 72"/>
                <a:gd name="T2" fmla="*/ 53 w 426"/>
                <a:gd name="T3" fmla="*/ 9 h 72"/>
                <a:gd name="T4" fmla="*/ 53 w 426"/>
                <a:gd name="T5" fmla="*/ 9 h 72"/>
                <a:gd name="T6" fmla="*/ 0 w 426"/>
                <a:gd name="T7" fmla="*/ 9 h 72"/>
                <a:gd name="T8" fmla="*/ 0 w 426"/>
                <a:gd name="T9" fmla="*/ 9 h 72"/>
                <a:gd name="T10" fmla="*/ 53 w 426"/>
                <a:gd name="T11" fmla="*/ 0 h 72"/>
                <a:gd name="T12" fmla="*/ 0 w 426"/>
                <a:gd name="T13" fmla="*/ 0 h 72"/>
                <a:gd name="T14" fmla="*/ 0 w 426"/>
                <a:gd name="T15" fmla="*/ 1 h 72"/>
                <a:gd name="T16" fmla="*/ 53 w 426"/>
                <a:gd name="T17" fmla="*/ 1 h 72"/>
                <a:gd name="T18" fmla="*/ 53 w 426"/>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72"/>
                <a:gd name="T32" fmla="*/ 426 w 426"/>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72">
                  <a:moveTo>
                    <a:pt x="0" y="72"/>
                  </a:moveTo>
                  <a:lnTo>
                    <a:pt x="426" y="72"/>
                  </a:lnTo>
                  <a:lnTo>
                    <a:pt x="426" y="70"/>
                  </a:lnTo>
                  <a:lnTo>
                    <a:pt x="0" y="70"/>
                  </a:lnTo>
                  <a:lnTo>
                    <a:pt x="0" y="72"/>
                  </a:lnTo>
                  <a:close/>
                  <a:moveTo>
                    <a:pt x="426" y="0"/>
                  </a:moveTo>
                  <a:lnTo>
                    <a:pt x="0" y="0"/>
                  </a:lnTo>
                  <a:lnTo>
                    <a:pt x="0" y="2"/>
                  </a:lnTo>
                  <a:lnTo>
                    <a:pt x="426" y="2"/>
                  </a:lnTo>
                  <a:lnTo>
                    <a:pt x="426" y="0"/>
                  </a:lnTo>
                  <a:close/>
                </a:path>
              </a:pathLst>
            </a:custGeom>
            <a:solidFill>
              <a:srgbClr val="32B332"/>
            </a:solidFill>
            <a:ln w="9525">
              <a:noFill/>
              <a:miter lim="800000"/>
              <a:headEnd/>
              <a:tailEnd/>
            </a:ln>
          </p:spPr>
          <p:txBody>
            <a:bodyPr/>
            <a:lstStyle/>
            <a:p>
              <a:pPr eaLnBrk="0" hangingPunct="0"/>
              <a:endParaRPr lang="nl-NL" sz="1600" i="1">
                <a:solidFill>
                  <a:schemeClr val="tx1"/>
                </a:solidFill>
              </a:endParaRPr>
            </a:p>
          </p:txBody>
        </p:sp>
        <p:sp>
          <p:nvSpPr>
            <p:cNvPr id="187435" name="Freeform 336"/>
            <p:cNvSpPr>
              <a:spLocks noEditPoints="1"/>
            </p:cNvSpPr>
            <p:nvPr/>
          </p:nvSpPr>
          <p:spPr bwMode="auto">
            <a:xfrm>
              <a:off x="1317" y="3145"/>
              <a:ext cx="213" cy="34"/>
            </a:xfrm>
            <a:custGeom>
              <a:avLst/>
              <a:gdLst>
                <a:gd name="T0" fmla="*/ 0 w 426"/>
                <a:gd name="T1" fmla="*/ 9 h 68"/>
                <a:gd name="T2" fmla="*/ 53 w 426"/>
                <a:gd name="T3" fmla="*/ 9 h 68"/>
                <a:gd name="T4" fmla="*/ 53 w 426"/>
                <a:gd name="T5" fmla="*/ 9 h 68"/>
                <a:gd name="T6" fmla="*/ 0 w 426"/>
                <a:gd name="T7" fmla="*/ 9 h 68"/>
                <a:gd name="T8" fmla="*/ 0 w 426"/>
                <a:gd name="T9" fmla="*/ 9 h 68"/>
                <a:gd name="T10" fmla="*/ 53 w 426"/>
                <a:gd name="T11" fmla="*/ 0 h 68"/>
                <a:gd name="T12" fmla="*/ 0 w 426"/>
                <a:gd name="T13" fmla="*/ 0 h 68"/>
                <a:gd name="T14" fmla="*/ 0 w 426"/>
                <a:gd name="T15" fmla="*/ 1 h 68"/>
                <a:gd name="T16" fmla="*/ 53 w 426"/>
                <a:gd name="T17" fmla="*/ 1 h 68"/>
                <a:gd name="T18" fmla="*/ 53 w 426"/>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8"/>
                <a:gd name="T32" fmla="*/ 426 w 426"/>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8">
                  <a:moveTo>
                    <a:pt x="0" y="68"/>
                  </a:moveTo>
                  <a:lnTo>
                    <a:pt x="426" y="68"/>
                  </a:lnTo>
                  <a:lnTo>
                    <a:pt x="426" y="66"/>
                  </a:lnTo>
                  <a:lnTo>
                    <a:pt x="0" y="66"/>
                  </a:lnTo>
                  <a:lnTo>
                    <a:pt x="0" y="68"/>
                  </a:lnTo>
                  <a:close/>
                  <a:moveTo>
                    <a:pt x="426" y="0"/>
                  </a:moveTo>
                  <a:lnTo>
                    <a:pt x="0" y="0"/>
                  </a:lnTo>
                  <a:lnTo>
                    <a:pt x="0" y="2"/>
                  </a:lnTo>
                  <a:lnTo>
                    <a:pt x="426" y="2"/>
                  </a:lnTo>
                  <a:lnTo>
                    <a:pt x="426" y="0"/>
                  </a:lnTo>
                  <a:close/>
                </a:path>
              </a:pathLst>
            </a:custGeom>
            <a:solidFill>
              <a:srgbClr val="2DBA2D"/>
            </a:solidFill>
            <a:ln w="9525">
              <a:noFill/>
              <a:miter lim="800000"/>
              <a:headEnd/>
              <a:tailEnd/>
            </a:ln>
          </p:spPr>
          <p:txBody>
            <a:bodyPr/>
            <a:lstStyle/>
            <a:p>
              <a:pPr eaLnBrk="0" hangingPunct="0"/>
              <a:endParaRPr lang="nl-NL" sz="1600" i="1">
                <a:solidFill>
                  <a:schemeClr val="tx1"/>
                </a:solidFill>
              </a:endParaRPr>
            </a:p>
          </p:txBody>
        </p:sp>
        <p:sp>
          <p:nvSpPr>
            <p:cNvPr id="187436" name="Freeform 337"/>
            <p:cNvSpPr>
              <a:spLocks noEditPoints="1"/>
            </p:cNvSpPr>
            <p:nvPr/>
          </p:nvSpPr>
          <p:spPr bwMode="auto">
            <a:xfrm>
              <a:off x="1317" y="3146"/>
              <a:ext cx="213" cy="32"/>
            </a:xfrm>
            <a:custGeom>
              <a:avLst/>
              <a:gdLst>
                <a:gd name="T0" fmla="*/ 0 w 426"/>
                <a:gd name="T1" fmla="*/ 8 h 64"/>
                <a:gd name="T2" fmla="*/ 53 w 426"/>
                <a:gd name="T3" fmla="*/ 8 h 64"/>
                <a:gd name="T4" fmla="*/ 53 w 426"/>
                <a:gd name="T5" fmla="*/ 7 h 64"/>
                <a:gd name="T6" fmla="*/ 0 w 426"/>
                <a:gd name="T7" fmla="*/ 7 h 64"/>
                <a:gd name="T8" fmla="*/ 0 w 426"/>
                <a:gd name="T9" fmla="*/ 8 h 64"/>
                <a:gd name="T10" fmla="*/ 53 w 426"/>
                <a:gd name="T11" fmla="*/ 0 h 64"/>
                <a:gd name="T12" fmla="*/ 0 w 426"/>
                <a:gd name="T13" fmla="*/ 0 h 64"/>
                <a:gd name="T14" fmla="*/ 0 w 426"/>
                <a:gd name="T15" fmla="*/ 1 h 64"/>
                <a:gd name="T16" fmla="*/ 53 w 426"/>
                <a:gd name="T17" fmla="*/ 1 h 64"/>
                <a:gd name="T18" fmla="*/ 53 w 42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4"/>
                <a:gd name="T32" fmla="*/ 426 w 42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4">
                  <a:moveTo>
                    <a:pt x="0" y="64"/>
                  </a:moveTo>
                  <a:lnTo>
                    <a:pt x="426" y="64"/>
                  </a:lnTo>
                  <a:lnTo>
                    <a:pt x="426" y="62"/>
                  </a:lnTo>
                  <a:lnTo>
                    <a:pt x="0" y="62"/>
                  </a:lnTo>
                  <a:lnTo>
                    <a:pt x="0" y="64"/>
                  </a:lnTo>
                  <a:close/>
                  <a:moveTo>
                    <a:pt x="426" y="0"/>
                  </a:moveTo>
                  <a:lnTo>
                    <a:pt x="0" y="0"/>
                  </a:lnTo>
                  <a:lnTo>
                    <a:pt x="0" y="2"/>
                  </a:lnTo>
                  <a:lnTo>
                    <a:pt x="426" y="2"/>
                  </a:lnTo>
                  <a:lnTo>
                    <a:pt x="426" y="0"/>
                  </a:lnTo>
                  <a:close/>
                </a:path>
              </a:pathLst>
            </a:custGeom>
            <a:solidFill>
              <a:srgbClr val="29C029"/>
            </a:solidFill>
            <a:ln w="9525">
              <a:noFill/>
              <a:miter lim="800000"/>
              <a:headEnd/>
              <a:tailEnd/>
            </a:ln>
          </p:spPr>
          <p:txBody>
            <a:bodyPr/>
            <a:lstStyle/>
            <a:p>
              <a:pPr eaLnBrk="0" hangingPunct="0"/>
              <a:endParaRPr lang="nl-NL" sz="1600" i="1">
                <a:solidFill>
                  <a:schemeClr val="tx1"/>
                </a:solidFill>
              </a:endParaRPr>
            </a:p>
          </p:txBody>
        </p:sp>
        <p:sp>
          <p:nvSpPr>
            <p:cNvPr id="187437" name="Freeform 338"/>
            <p:cNvSpPr>
              <a:spLocks noEditPoints="1"/>
            </p:cNvSpPr>
            <p:nvPr/>
          </p:nvSpPr>
          <p:spPr bwMode="auto">
            <a:xfrm>
              <a:off x="1317" y="3147"/>
              <a:ext cx="213" cy="30"/>
            </a:xfrm>
            <a:custGeom>
              <a:avLst/>
              <a:gdLst>
                <a:gd name="T0" fmla="*/ 0 w 426"/>
                <a:gd name="T1" fmla="*/ 8 h 60"/>
                <a:gd name="T2" fmla="*/ 53 w 426"/>
                <a:gd name="T3" fmla="*/ 8 h 60"/>
                <a:gd name="T4" fmla="*/ 53 w 426"/>
                <a:gd name="T5" fmla="*/ 8 h 60"/>
                <a:gd name="T6" fmla="*/ 0 w 426"/>
                <a:gd name="T7" fmla="*/ 8 h 60"/>
                <a:gd name="T8" fmla="*/ 0 w 426"/>
                <a:gd name="T9" fmla="*/ 8 h 60"/>
                <a:gd name="T10" fmla="*/ 53 w 426"/>
                <a:gd name="T11" fmla="*/ 0 h 60"/>
                <a:gd name="T12" fmla="*/ 0 w 426"/>
                <a:gd name="T13" fmla="*/ 0 h 60"/>
                <a:gd name="T14" fmla="*/ 0 w 426"/>
                <a:gd name="T15" fmla="*/ 1 h 60"/>
                <a:gd name="T16" fmla="*/ 53 w 426"/>
                <a:gd name="T17" fmla="*/ 1 h 60"/>
                <a:gd name="T18" fmla="*/ 53 w 426"/>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0"/>
                <a:gd name="T32" fmla="*/ 426 w 42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0">
                  <a:moveTo>
                    <a:pt x="0" y="60"/>
                  </a:moveTo>
                  <a:lnTo>
                    <a:pt x="426" y="60"/>
                  </a:lnTo>
                  <a:lnTo>
                    <a:pt x="426" y="58"/>
                  </a:lnTo>
                  <a:lnTo>
                    <a:pt x="0" y="58"/>
                  </a:lnTo>
                  <a:lnTo>
                    <a:pt x="0" y="60"/>
                  </a:lnTo>
                  <a:close/>
                  <a:moveTo>
                    <a:pt x="426" y="0"/>
                  </a:moveTo>
                  <a:lnTo>
                    <a:pt x="0" y="0"/>
                  </a:lnTo>
                  <a:lnTo>
                    <a:pt x="0" y="2"/>
                  </a:lnTo>
                  <a:lnTo>
                    <a:pt x="426" y="2"/>
                  </a:lnTo>
                  <a:lnTo>
                    <a:pt x="426" y="0"/>
                  </a:lnTo>
                  <a:close/>
                </a:path>
              </a:pathLst>
            </a:custGeom>
            <a:solidFill>
              <a:srgbClr val="26C526"/>
            </a:solidFill>
            <a:ln w="9525">
              <a:noFill/>
              <a:miter lim="800000"/>
              <a:headEnd/>
              <a:tailEnd/>
            </a:ln>
          </p:spPr>
          <p:txBody>
            <a:bodyPr/>
            <a:lstStyle/>
            <a:p>
              <a:pPr eaLnBrk="0" hangingPunct="0"/>
              <a:endParaRPr lang="nl-NL" sz="1600" i="1">
                <a:solidFill>
                  <a:schemeClr val="tx1"/>
                </a:solidFill>
              </a:endParaRPr>
            </a:p>
          </p:txBody>
        </p:sp>
        <p:sp>
          <p:nvSpPr>
            <p:cNvPr id="187438" name="Freeform 339"/>
            <p:cNvSpPr>
              <a:spLocks noEditPoints="1"/>
            </p:cNvSpPr>
            <p:nvPr/>
          </p:nvSpPr>
          <p:spPr bwMode="auto">
            <a:xfrm>
              <a:off x="1317" y="3148"/>
              <a:ext cx="213" cy="28"/>
            </a:xfrm>
            <a:custGeom>
              <a:avLst/>
              <a:gdLst>
                <a:gd name="T0" fmla="*/ 0 w 426"/>
                <a:gd name="T1" fmla="*/ 7 h 56"/>
                <a:gd name="T2" fmla="*/ 53 w 426"/>
                <a:gd name="T3" fmla="*/ 7 h 56"/>
                <a:gd name="T4" fmla="*/ 53 w 426"/>
                <a:gd name="T5" fmla="*/ 7 h 56"/>
                <a:gd name="T6" fmla="*/ 0 w 426"/>
                <a:gd name="T7" fmla="*/ 7 h 56"/>
                <a:gd name="T8" fmla="*/ 0 w 426"/>
                <a:gd name="T9" fmla="*/ 7 h 56"/>
                <a:gd name="T10" fmla="*/ 53 w 426"/>
                <a:gd name="T11" fmla="*/ 0 h 56"/>
                <a:gd name="T12" fmla="*/ 0 w 426"/>
                <a:gd name="T13" fmla="*/ 0 h 56"/>
                <a:gd name="T14" fmla="*/ 0 w 426"/>
                <a:gd name="T15" fmla="*/ 1 h 56"/>
                <a:gd name="T16" fmla="*/ 53 w 426"/>
                <a:gd name="T17" fmla="*/ 1 h 56"/>
                <a:gd name="T18" fmla="*/ 53 w 426"/>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56"/>
                <a:gd name="T32" fmla="*/ 426 w 42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56">
                  <a:moveTo>
                    <a:pt x="0" y="56"/>
                  </a:moveTo>
                  <a:lnTo>
                    <a:pt x="426" y="56"/>
                  </a:lnTo>
                  <a:lnTo>
                    <a:pt x="426" y="54"/>
                  </a:lnTo>
                  <a:lnTo>
                    <a:pt x="0" y="54"/>
                  </a:lnTo>
                  <a:lnTo>
                    <a:pt x="0" y="56"/>
                  </a:lnTo>
                  <a:close/>
                  <a:moveTo>
                    <a:pt x="426" y="0"/>
                  </a:moveTo>
                  <a:lnTo>
                    <a:pt x="0" y="0"/>
                  </a:lnTo>
                  <a:lnTo>
                    <a:pt x="0" y="2"/>
                  </a:lnTo>
                  <a:lnTo>
                    <a:pt x="426" y="2"/>
                  </a:lnTo>
                  <a:lnTo>
                    <a:pt x="426" y="0"/>
                  </a:lnTo>
                  <a:close/>
                </a:path>
              </a:pathLst>
            </a:custGeom>
            <a:solidFill>
              <a:srgbClr val="22CB22"/>
            </a:solidFill>
            <a:ln w="9525">
              <a:noFill/>
              <a:miter lim="800000"/>
              <a:headEnd/>
              <a:tailEnd/>
            </a:ln>
          </p:spPr>
          <p:txBody>
            <a:bodyPr/>
            <a:lstStyle/>
            <a:p>
              <a:pPr eaLnBrk="0" hangingPunct="0"/>
              <a:endParaRPr lang="nl-NL" sz="1600" i="1">
                <a:solidFill>
                  <a:schemeClr val="tx1"/>
                </a:solidFill>
              </a:endParaRPr>
            </a:p>
          </p:txBody>
        </p:sp>
        <p:sp>
          <p:nvSpPr>
            <p:cNvPr id="187439" name="Freeform 340"/>
            <p:cNvSpPr>
              <a:spLocks noEditPoints="1"/>
            </p:cNvSpPr>
            <p:nvPr/>
          </p:nvSpPr>
          <p:spPr bwMode="auto">
            <a:xfrm>
              <a:off x="1317" y="3148"/>
              <a:ext cx="213" cy="27"/>
            </a:xfrm>
            <a:custGeom>
              <a:avLst/>
              <a:gdLst>
                <a:gd name="T0" fmla="*/ 0 w 426"/>
                <a:gd name="T1" fmla="*/ 7 h 52"/>
                <a:gd name="T2" fmla="*/ 53 w 426"/>
                <a:gd name="T3" fmla="*/ 7 h 52"/>
                <a:gd name="T4" fmla="*/ 53 w 426"/>
                <a:gd name="T5" fmla="*/ 7 h 52"/>
                <a:gd name="T6" fmla="*/ 0 w 426"/>
                <a:gd name="T7" fmla="*/ 7 h 52"/>
                <a:gd name="T8" fmla="*/ 0 w 426"/>
                <a:gd name="T9" fmla="*/ 7 h 52"/>
                <a:gd name="T10" fmla="*/ 53 w 426"/>
                <a:gd name="T11" fmla="*/ 0 h 52"/>
                <a:gd name="T12" fmla="*/ 0 w 426"/>
                <a:gd name="T13" fmla="*/ 0 h 52"/>
                <a:gd name="T14" fmla="*/ 0 w 426"/>
                <a:gd name="T15" fmla="*/ 1 h 52"/>
                <a:gd name="T16" fmla="*/ 53 w 426"/>
                <a:gd name="T17" fmla="*/ 1 h 52"/>
                <a:gd name="T18" fmla="*/ 53 w 426"/>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52"/>
                <a:gd name="T32" fmla="*/ 426 w 42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52">
                  <a:moveTo>
                    <a:pt x="0" y="52"/>
                  </a:moveTo>
                  <a:lnTo>
                    <a:pt x="426" y="52"/>
                  </a:lnTo>
                  <a:lnTo>
                    <a:pt x="426" y="51"/>
                  </a:lnTo>
                  <a:lnTo>
                    <a:pt x="0" y="51"/>
                  </a:lnTo>
                  <a:lnTo>
                    <a:pt x="0" y="52"/>
                  </a:lnTo>
                  <a:close/>
                  <a:moveTo>
                    <a:pt x="426" y="0"/>
                  </a:moveTo>
                  <a:lnTo>
                    <a:pt x="0" y="0"/>
                  </a:lnTo>
                  <a:lnTo>
                    <a:pt x="0" y="2"/>
                  </a:lnTo>
                  <a:lnTo>
                    <a:pt x="426" y="2"/>
                  </a:lnTo>
                  <a:lnTo>
                    <a:pt x="426" y="0"/>
                  </a:lnTo>
                  <a:close/>
                </a:path>
              </a:pathLst>
            </a:custGeom>
            <a:solidFill>
              <a:srgbClr val="1FD01F"/>
            </a:solidFill>
            <a:ln w="9525">
              <a:noFill/>
              <a:miter lim="800000"/>
              <a:headEnd/>
              <a:tailEnd/>
            </a:ln>
          </p:spPr>
          <p:txBody>
            <a:bodyPr/>
            <a:lstStyle/>
            <a:p>
              <a:pPr eaLnBrk="0" hangingPunct="0"/>
              <a:endParaRPr lang="nl-NL" sz="1600" i="1">
                <a:solidFill>
                  <a:schemeClr val="tx1"/>
                </a:solidFill>
              </a:endParaRPr>
            </a:p>
          </p:txBody>
        </p:sp>
        <p:sp>
          <p:nvSpPr>
            <p:cNvPr id="187440" name="Freeform 341"/>
            <p:cNvSpPr>
              <a:spLocks noEditPoints="1"/>
            </p:cNvSpPr>
            <p:nvPr/>
          </p:nvSpPr>
          <p:spPr bwMode="auto">
            <a:xfrm>
              <a:off x="1317" y="3149"/>
              <a:ext cx="213" cy="25"/>
            </a:xfrm>
            <a:custGeom>
              <a:avLst/>
              <a:gdLst>
                <a:gd name="T0" fmla="*/ 0 w 426"/>
                <a:gd name="T1" fmla="*/ 7 h 49"/>
                <a:gd name="T2" fmla="*/ 53 w 426"/>
                <a:gd name="T3" fmla="*/ 7 h 49"/>
                <a:gd name="T4" fmla="*/ 53 w 426"/>
                <a:gd name="T5" fmla="*/ 6 h 49"/>
                <a:gd name="T6" fmla="*/ 0 w 426"/>
                <a:gd name="T7" fmla="*/ 6 h 49"/>
                <a:gd name="T8" fmla="*/ 0 w 426"/>
                <a:gd name="T9" fmla="*/ 7 h 49"/>
                <a:gd name="T10" fmla="*/ 53 w 426"/>
                <a:gd name="T11" fmla="*/ 0 h 49"/>
                <a:gd name="T12" fmla="*/ 0 w 426"/>
                <a:gd name="T13" fmla="*/ 0 h 49"/>
                <a:gd name="T14" fmla="*/ 0 w 426"/>
                <a:gd name="T15" fmla="*/ 1 h 49"/>
                <a:gd name="T16" fmla="*/ 53 w 426"/>
                <a:gd name="T17" fmla="*/ 1 h 49"/>
                <a:gd name="T18" fmla="*/ 53 w 426"/>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49"/>
                <a:gd name="T32" fmla="*/ 426 w 426"/>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49">
                  <a:moveTo>
                    <a:pt x="0" y="49"/>
                  </a:moveTo>
                  <a:lnTo>
                    <a:pt x="426" y="49"/>
                  </a:lnTo>
                  <a:lnTo>
                    <a:pt x="426" y="47"/>
                  </a:lnTo>
                  <a:lnTo>
                    <a:pt x="0" y="47"/>
                  </a:lnTo>
                  <a:lnTo>
                    <a:pt x="0" y="49"/>
                  </a:lnTo>
                  <a:close/>
                  <a:moveTo>
                    <a:pt x="426" y="0"/>
                  </a:moveTo>
                  <a:lnTo>
                    <a:pt x="0" y="0"/>
                  </a:lnTo>
                  <a:lnTo>
                    <a:pt x="0" y="2"/>
                  </a:lnTo>
                  <a:lnTo>
                    <a:pt x="426" y="2"/>
                  </a:lnTo>
                  <a:lnTo>
                    <a:pt x="426" y="0"/>
                  </a:lnTo>
                  <a:close/>
                </a:path>
              </a:pathLst>
            </a:custGeom>
            <a:solidFill>
              <a:srgbClr val="1BD51B"/>
            </a:solidFill>
            <a:ln w="9525">
              <a:noFill/>
              <a:miter lim="800000"/>
              <a:headEnd/>
              <a:tailEnd/>
            </a:ln>
          </p:spPr>
          <p:txBody>
            <a:bodyPr/>
            <a:lstStyle/>
            <a:p>
              <a:pPr eaLnBrk="0" hangingPunct="0"/>
              <a:endParaRPr lang="nl-NL" sz="1600" i="1">
                <a:solidFill>
                  <a:schemeClr val="tx1"/>
                </a:solidFill>
              </a:endParaRPr>
            </a:p>
          </p:txBody>
        </p:sp>
        <p:sp>
          <p:nvSpPr>
            <p:cNvPr id="187441" name="Freeform 342"/>
            <p:cNvSpPr>
              <a:spLocks noEditPoints="1"/>
            </p:cNvSpPr>
            <p:nvPr/>
          </p:nvSpPr>
          <p:spPr bwMode="auto">
            <a:xfrm>
              <a:off x="1316" y="3150"/>
              <a:ext cx="214" cy="23"/>
            </a:xfrm>
            <a:custGeom>
              <a:avLst/>
              <a:gdLst>
                <a:gd name="T0" fmla="*/ 1 w 428"/>
                <a:gd name="T1" fmla="*/ 6 h 45"/>
                <a:gd name="T2" fmla="*/ 54 w 428"/>
                <a:gd name="T3" fmla="*/ 6 h 45"/>
                <a:gd name="T4" fmla="*/ 54 w 428"/>
                <a:gd name="T5" fmla="*/ 6 h 45"/>
                <a:gd name="T6" fmla="*/ 0 w 428"/>
                <a:gd name="T7" fmla="*/ 6 h 45"/>
                <a:gd name="T8" fmla="*/ 1 w 428"/>
                <a:gd name="T9" fmla="*/ 6 h 45"/>
                <a:gd name="T10" fmla="*/ 54 w 428"/>
                <a:gd name="T11" fmla="*/ 0 h 45"/>
                <a:gd name="T12" fmla="*/ 1 w 428"/>
                <a:gd name="T13" fmla="*/ 0 h 45"/>
                <a:gd name="T14" fmla="*/ 0 w 428"/>
                <a:gd name="T15" fmla="*/ 1 h 45"/>
                <a:gd name="T16" fmla="*/ 54 w 428"/>
                <a:gd name="T17" fmla="*/ 1 h 45"/>
                <a:gd name="T18" fmla="*/ 54 w 428"/>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45"/>
                <a:gd name="T32" fmla="*/ 428 w 42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45">
                  <a:moveTo>
                    <a:pt x="2" y="45"/>
                  </a:moveTo>
                  <a:lnTo>
                    <a:pt x="428" y="45"/>
                  </a:lnTo>
                  <a:lnTo>
                    <a:pt x="426" y="43"/>
                  </a:lnTo>
                  <a:lnTo>
                    <a:pt x="0" y="43"/>
                  </a:lnTo>
                  <a:lnTo>
                    <a:pt x="2" y="45"/>
                  </a:lnTo>
                  <a:close/>
                  <a:moveTo>
                    <a:pt x="428" y="0"/>
                  </a:moveTo>
                  <a:lnTo>
                    <a:pt x="2" y="0"/>
                  </a:lnTo>
                  <a:lnTo>
                    <a:pt x="0" y="2"/>
                  </a:lnTo>
                  <a:lnTo>
                    <a:pt x="426" y="2"/>
                  </a:lnTo>
                  <a:lnTo>
                    <a:pt x="428" y="0"/>
                  </a:lnTo>
                  <a:close/>
                </a:path>
              </a:pathLst>
            </a:custGeom>
            <a:solidFill>
              <a:srgbClr val="18D918"/>
            </a:solidFill>
            <a:ln w="9525">
              <a:noFill/>
              <a:miter lim="800000"/>
              <a:headEnd/>
              <a:tailEnd/>
            </a:ln>
          </p:spPr>
          <p:txBody>
            <a:bodyPr/>
            <a:lstStyle/>
            <a:p>
              <a:pPr eaLnBrk="0" hangingPunct="0"/>
              <a:endParaRPr lang="nl-NL" sz="1600" i="1">
                <a:solidFill>
                  <a:schemeClr val="tx1"/>
                </a:solidFill>
              </a:endParaRPr>
            </a:p>
          </p:txBody>
        </p:sp>
        <p:sp>
          <p:nvSpPr>
            <p:cNvPr id="187442" name="Freeform 343"/>
            <p:cNvSpPr>
              <a:spLocks noEditPoints="1"/>
            </p:cNvSpPr>
            <p:nvPr/>
          </p:nvSpPr>
          <p:spPr bwMode="auto">
            <a:xfrm>
              <a:off x="1316" y="3151"/>
              <a:ext cx="214" cy="21"/>
            </a:xfrm>
            <a:custGeom>
              <a:avLst/>
              <a:gdLst>
                <a:gd name="T0" fmla="*/ 0 w 428"/>
                <a:gd name="T1" fmla="*/ 6 h 41"/>
                <a:gd name="T2" fmla="*/ 54 w 428"/>
                <a:gd name="T3" fmla="*/ 6 h 41"/>
                <a:gd name="T4" fmla="*/ 54 w 428"/>
                <a:gd name="T5" fmla="*/ 5 h 41"/>
                <a:gd name="T6" fmla="*/ 1 w 428"/>
                <a:gd name="T7" fmla="*/ 5 h 41"/>
                <a:gd name="T8" fmla="*/ 0 w 428"/>
                <a:gd name="T9" fmla="*/ 6 h 41"/>
                <a:gd name="T10" fmla="*/ 54 w 428"/>
                <a:gd name="T11" fmla="*/ 0 h 41"/>
                <a:gd name="T12" fmla="*/ 0 w 428"/>
                <a:gd name="T13" fmla="*/ 0 h 41"/>
                <a:gd name="T14" fmla="*/ 1 w 428"/>
                <a:gd name="T15" fmla="*/ 1 h 41"/>
                <a:gd name="T16" fmla="*/ 54 w 428"/>
                <a:gd name="T17" fmla="*/ 1 h 41"/>
                <a:gd name="T18" fmla="*/ 54 w 42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41"/>
                <a:gd name="T32" fmla="*/ 428 w 42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41">
                  <a:moveTo>
                    <a:pt x="0" y="41"/>
                  </a:moveTo>
                  <a:lnTo>
                    <a:pt x="426" y="41"/>
                  </a:lnTo>
                  <a:lnTo>
                    <a:pt x="428" y="39"/>
                  </a:lnTo>
                  <a:lnTo>
                    <a:pt x="2" y="39"/>
                  </a:lnTo>
                  <a:lnTo>
                    <a:pt x="0" y="41"/>
                  </a:lnTo>
                  <a:close/>
                  <a:moveTo>
                    <a:pt x="426" y="0"/>
                  </a:moveTo>
                  <a:lnTo>
                    <a:pt x="0" y="0"/>
                  </a:lnTo>
                  <a:lnTo>
                    <a:pt x="2" y="2"/>
                  </a:lnTo>
                  <a:lnTo>
                    <a:pt x="428" y="2"/>
                  </a:lnTo>
                  <a:lnTo>
                    <a:pt x="426" y="0"/>
                  </a:lnTo>
                  <a:close/>
                </a:path>
              </a:pathLst>
            </a:custGeom>
            <a:solidFill>
              <a:srgbClr val="15DE15"/>
            </a:solidFill>
            <a:ln w="9525">
              <a:noFill/>
              <a:miter lim="800000"/>
              <a:headEnd/>
              <a:tailEnd/>
            </a:ln>
          </p:spPr>
          <p:txBody>
            <a:bodyPr/>
            <a:lstStyle/>
            <a:p>
              <a:pPr eaLnBrk="0" hangingPunct="0"/>
              <a:endParaRPr lang="nl-NL" sz="1600" i="1">
                <a:solidFill>
                  <a:schemeClr val="tx1"/>
                </a:solidFill>
              </a:endParaRPr>
            </a:p>
          </p:txBody>
        </p:sp>
        <p:sp>
          <p:nvSpPr>
            <p:cNvPr id="187443" name="Freeform 344"/>
            <p:cNvSpPr>
              <a:spLocks noEditPoints="1"/>
            </p:cNvSpPr>
            <p:nvPr/>
          </p:nvSpPr>
          <p:spPr bwMode="auto">
            <a:xfrm>
              <a:off x="1317" y="3152"/>
              <a:ext cx="213" cy="19"/>
            </a:xfrm>
            <a:custGeom>
              <a:avLst/>
              <a:gdLst>
                <a:gd name="T0" fmla="*/ 0 w 426"/>
                <a:gd name="T1" fmla="*/ 5 h 37"/>
                <a:gd name="T2" fmla="*/ 53 w 426"/>
                <a:gd name="T3" fmla="*/ 5 h 37"/>
                <a:gd name="T4" fmla="*/ 53 w 426"/>
                <a:gd name="T5" fmla="*/ 5 h 37"/>
                <a:gd name="T6" fmla="*/ 0 w 426"/>
                <a:gd name="T7" fmla="*/ 5 h 37"/>
                <a:gd name="T8" fmla="*/ 0 w 426"/>
                <a:gd name="T9" fmla="*/ 5 h 37"/>
                <a:gd name="T10" fmla="*/ 53 w 426"/>
                <a:gd name="T11" fmla="*/ 0 h 37"/>
                <a:gd name="T12" fmla="*/ 0 w 426"/>
                <a:gd name="T13" fmla="*/ 0 h 37"/>
                <a:gd name="T14" fmla="*/ 0 w 426"/>
                <a:gd name="T15" fmla="*/ 1 h 37"/>
                <a:gd name="T16" fmla="*/ 53 w 426"/>
                <a:gd name="T17" fmla="*/ 1 h 37"/>
                <a:gd name="T18" fmla="*/ 53 w 426"/>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37"/>
                <a:gd name="T32" fmla="*/ 426 w 426"/>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37">
                  <a:moveTo>
                    <a:pt x="0" y="37"/>
                  </a:moveTo>
                  <a:lnTo>
                    <a:pt x="426" y="37"/>
                  </a:lnTo>
                  <a:lnTo>
                    <a:pt x="426" y="35"/>
                  </a:lnTo>
                  <a:lnTo>
                    <a:pt x="0" y="35"/>
                  </a:lnTo>
                  <a:lnTo>
                    <a:pt x="0" y="37"/>
                  </a:lnTo>
                  <a:close/>
                  <a:moveTo>
                    <a:pt x="426" y="0"/>
                  </a:moveTo>
                  <a:lnTo>
                    <a:pt x="0" y="0"/>
                  </a:lnTo>
                  <a:lnTo>
                    <a:pt x="0" y="4"/>
                  </a:lnTo>
                  <a:lnTo>
                    <a:pt x="426" y="4"/>
                  </a:lnTo>
                  <a:lnTo>
                    <a:pt x="426" y="0"/>
                  </a:lnTo>
                  <a:close/>
                </a:path>
              </a:pathLst>
            </a:custGeom>
            <a:solidFill>
              <a:srgbClr val="12E312"/>
            </a:solidFill>
            <a:ln w="9525">
              <a:noFill/>
              <a:miter lim="800000"/>
              <a:headEnd/>
              <a:tailEnd/>
            </a:ln>
          </p:spPr>
          <p:txBody>
            <a:bodyPr/>
            <a:lstStyle/>
            <a:p>
              <a:pPr eaLnBrk="0" hangingPunct="0"/>
              <a:endParaRPr lang="nl-NL" sz="1600" i="1">
                <a:solidFill>
                  <a:schemeClr val="tx1"/>
                </a:solidFill>
              </a:endParaRPr>
            </a:p>
          </p:txBody>
        </p:sp>
        <p:sp>
          <p:nvSpPr>
            <p:cNvPr id="187444" name="Freeform 345"/>
            <p:cNvSpPr>
              <a:spLocks noEditPoints="1"/>
            </p:cNvSpPr>
            <p:nvPr/>
          </p:nvSpPr>
          <p:spPr bwMode="auto">
            <a:xfrm>
              <a:off x="1316" y="3154"/>
              <a:ext cx="214" cy="16"/>
            </a:xfrm>
            <a:custGeom>
              <a:avLst/>
              <a:gdLst>
                <a:gd name="T0" fmla="*/ 1 w 428"/>
                <a:gd name="T1" fmla="*/ 4 h 31"/>
                <a:gd name="T2" fmla="*/ 54 w 428"/>
                <a:gd name="T3" fmla="*/ 4 h 31"/>
                <a:gd name="T4" fmla="*/ 54 w 428"/>
                <a:gd name="T5" fmla="*/ 4 h 31"/>
                <a:gd name="T6" fmla="*/ 0 w 428"/>
                <a:gd name="T7" fmla="*/ 4 h 31"/>
                <a:gd name="T8" fmla="*/ 1 w 428"/>
                <a:gd name="T9" fmla="*/ 4 h 31"/>
                <a:gd name="T10" fmla="*/ 54 w 428"/>
                <a:gd name="T11" fmla="*/ 0 h 31"/>
                <a:gd name="T12" fmla="*/ 1 w 428"/>
                <a:gd name="T13" fmla="*/ 0 h 31"/>
                <a:gd name="T14" fmla="*/ 0 w 428"/>
                <a:gd name="T15" fmla="*/ 1 h 31"/>
                <a:gd name="T16" fmla="*/ 54 w 428"/>
                <a:gd name="T17" fmla="*/ 1 h 31"/>
                <a:gd name="T18" fmla="*/ 54 w 42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31"/>
                <a:gd name="T32" fmla="*/ 428 w 42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31">
                  <a:moveTo>
                    <a:pt x="2" y="31"/>
                  </a:moveTo>
                  <a:lnTo>
                    <a:pt x="428" y="31"/>
                  </a:lnTo>
                  <a:lnTo>
                    <a:pt x="426" y="27"/>
                  </a:lnTo>
                  <a:lnTo>
                    <a:pt x="0" y="27"/>
                  </a:lnTo>
                  <a:lnTo>
                    <a:pt x="2" y="31"/>
                  </a:lnTo>
                  <a:close/>
                  <a:moveTo>
                    <a:pt x="428" y="0"/>
                  </a:moveTo>
                  <a:lnTo>
                    <a:pt x="2" y="0"/>
                  </a:lnTo>
                  <a:lnTo>
                    <a:pt x="0" y="2"/>
                  </a:lnTo>
                  <a:lnTo>
                    <a:pt x="426" y="2"/>
                  </a:lnTo>
                  <a:lnTo>
                    <a:pt x="428" y="0"/>
                  </a:lnTo>
                  <a:close/>
                </a:path>
              </a:pathLst>
            </a:custGeom>
            <a:solidFill>
              <a:srgbClr val="0FE80F"/>
            </a:solidFill>
            <a:ln w="9525">
              <a:noFill/>
              <a:miter lim="800000"/>
              <a:headEnd/>
              <a:tailEnd/>
            </a:ln>
          </p:spPr>
          <p:txBody>
            <a:bodyPr/>
            <a:lstStyle/>
            <a:p>
              <a:pPr eaLnBrk="0" hangingPunct="0"/>
              <a:endParaRPr lang="nl-NL" sz="1600" i="1">
                <a:solidFill>
                  <a:schemeClr val="tx1"/>
                </a:solidFill>
              </a:endParaRPr>
            </a:p>
          </p:txBody>
        </p:sp>
        <p:sp>
          <p:nvSpPr>
            <p:cNvPr id="187445" name="Freeform 346"/>
            <p:cNvSpPr>
              <a:spLocks noEditPoints="1"/>
            </p:cNvSpPr>
            <p:nvPr/>
          </p:nvSpPr>
          <p:spPr bwMode="auto">
            <a:xfrm>
              <a:off x="1316" y="3155"/>
              <a:ext cx="213" cy="13"/>
            </a:xfrm>
            <a:custGeom>
              <a:avLst/>
              <a:gdLst>
                <a:gd name="T0" fmla="*/ 0 w 426"/>
                <a:gd name="T1" fmla="*/ 4 h 25"/>
                <a:gd name="T2" fmla="*/ 53 w 426"/>
                <a:gd name="T3" fmla="*/ 4 h 25"/>
                <a:gd name="T4" fmla="*/ 53 w 426"/>
                <a:gd name="T5" fmla="*/ 3 h 25"/>
                <a:gd name="T6" fmla="*/ 0 w 426"/>
                <a:gd name="T7" fmla="*/ 3 h 25"/>
                <a:gd name="T8" fmla="*/ 0 w 426"/>
                <a:gd name="T9" fmla="*/ 4 h 25"/>
                <a:gd name="T10" fmla="*/ 53 w 426"/>
                <a:gd name="T11" fmla="*/ 0 h 25"/>
                <a:gd name="T12" fmla="*/ 0 w 426"/>
                <a:gd name="T13" fmla="*/ 0 h 25"/>
                <a:gd name="T14" fmla="*/ 0 w 426"/>
                <a:gd name="T15" fmla="*/ 1 h 25"/>
                <a:gd name="T16" fmla="*/ 53 w 426"/>
                <a:gd name="T17" fmla="*/ 1 h 25"/>
                <a:gd name="T18" fmla="*/ 53 w 426"/>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25"/>
                <a:gd name="T32" fmla="*/ 426 w 4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25">
                  <a:moveTo>
                    <a:pt x="0" y="25"/>
                  </a:moveTo>
                  <a:lnTo>
                    <a:pt x="426" y="25"/>
                  </a:lnTo>
                  <a:lnTo>
                    <a:pt x="426" y="23"/>
                  </a:lnTo>
                  <a:lnTo>
                    <a:pt x="0" y="23"/>
                  </a:lnTo>
                  <a:lnTo>
                    <a:pt x="0" y="25"/>
                  </a:lnTo>
                  <a:close/>
                  <a:moveTo>
                    <a:pt x="426" y="0"/>
                  </a:moveTo>
                  <a:lnTo>
                    <a:pt x="0" y="0"/>
                  </a:lnTo>
                  <a:lnTo>
                    <a:pt x="0" y="2"/>
                  </a:lnTo>
                  <a:lnTo>
                    <a:pt x="426" y="2"/>
                  </a:lnTo>
                  <a:lnTo>
                    <a:pt x="426" y="0"/>
                  </a:lnTo>
                  <a:close/>
                </a:path>
              </a:pathLst>
            </a:custGeom>
            <a:solidFill>
              <a:srgbClr val="0BED0B"/>
            </a:solidFill>
            <a:ln w="9525">
              <a:noFill/>
              <a:miter lim="800000"/>
              <a:headEnd/>
              <a:tailEnd/>
            </a:ln>
          </p:spPr>
          <p:txBody>
            <a:bodyPr/>
            <a:lstStyle/>
            <a:p>
              <a:pPr eaLnBrk="0" hangingPunct="0"/>
              <a:endParaRPr lang="nl-NL" sz="1600" i="1">
                <a:solidFill>
                  <a:schemeClr val="tx1"/>
                </a:solidFill>
              </a:endParaRPr>
            </a:p>
          </p:txBody>
        </p:sp>
        <p:sp>
          <p:nvSpPr>
            <p:cNvPr id="187446" name="Freeform 347"/>
            <p:cNvSpPr>
              <a:spLocks noEditPoints="1"/>
            </p:cNvSpPr>
            <p:nvPr/>
          </p:nvSpPr>
          <p:spPr bwMode="auto">
            <a:xfrm>
              <a:off x="1316" y="3156"/>
              <a:ext cx="214" cy="11"/>
            </a:xfrm>
            <a:custGeom>
              <a:avLst/>
              <a:gdLst>
                <a:gd name="T0" fmla="*/ 0 w 428"/>
                <a:gd name="T1" fmla="*/ 3 h 21"/>
                <a:gd name="T2" fmla="*/ 54 w 428"/>
                <a:gd name="T3" fmla="*/ 3 h 21"/>
                <a:gd name="T4" fmla="*/ 54 w 428"/>
                <a:gd name="T5" fmla="*/ 3 h 21"/>
                <a:gd name="T6" fmla="*/ 1 w 428"/>
                <a:gd name="T7" fmla="*/ 3 h 21"/>
                <a:gd name="T8" fmla="*/ 0 w 428"/>
                <a:gd name="T9" fmla="*/ 3 h 21"/>
                <a:gd name="T10" fmla="*/ 54 w 428"/>
                <a:gd name="T11" fmla="*/ 0 h 21"/>
                <a:gd name="T12" fmla="*/ 0 w 428"/>
                <a:gd name="T13" fmla="*/ 0 h 21"/>
                <a:gd name="T14" fmla="*/ 1 w 428"/>
                <a:gd name="T15" fmla="*/ 1 h 21"/>
                <a:gd name="T16" fmla="*/ 54 w 428"/>
                <a:gd name="T17" fmla="*/ 1 h 21"/>
                <a:gd name="T18" fmla="*/ 54 w 428"/>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21"/>
                <a:gd name="T32" fmla="*/ 428 w 428"/>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21">
                  <a:moveTo>
                    <a:pt x="0" y="21"/>
                  </a:moveTo>
                  <a:lnTo>
                    <a:pt x="426" y="21"/>
                  </a:lnTo>
                  <a:lnTo>
                    <a:pt x="428" y="19"/>
                  </a:lnTo>
                  <a:lnTo>
                    <a:pt x="2" y="19"/>
                  </a:lnTo>
                  <a:lnTo>
                    <a:pt x="0" y="21"/>
                  </a:lnTo>
                  <a:close/>
                  <a:moveTo>
                    <a:pt x="426" y="0"/>
                  </a:moveTo>
                  <a:lnTo>
                    <a:pt x="0" y="0"/>
                  </a:lnTo>
                  <a:lnTo>
                    <a:pt x="2" y="3"/>
                  </a:lnTo>
                  <a:lnTo>
                    <a:pt x="428" y="3"/>
                  </a:lnTo>
                  <a:lnTo>
                    <a:pt x="426" y="0"/>
                  </a:lnTo>
                  <a:close/>
                </a:path>
              </a:pathLst>
            </a:custGeom>
            <a:solidFill>
              <a:srgbClr val="08F208"/>
            </a:solidFill>
            <a:ln w="9525">
              <a:noFill/>
              <a:miter lim="800000"/>
              <a:headEnd/>
              <a:tailEnd/>
            </a:ln>
          </p:spPr>
          <p:txBody>
            <a:bodyPr/>
            <a:lstStyle/>
            <a:p>
              <a:pPr eaLnBrk="0" hangingPunct="0"/>
              <a:endParaRPr lang="nl-NL" sz="1600" i="1">
                <a:solidFill>
                  <a:schemeClr val="tx1"/>
                </a:solidFill>
              </a:endParaRPr>
            </a:p>
          </p:txBody>
        </p:sp>
        <p:sp>
          <p:nvSpPr>
            <p:cNvPr id="187447" name="Freeform 348"/>
            <p:cNvSpPr>
              <a:spLocks noEditPoints="1"/>
            </p:cNvSpPr>
            <p:nvPr/>
          </p:nvSpPr>
          <p:spPr bwMode="auto">
            <a:xfrm>
              <a:off x="1316" y="3158"/>
              <a:ext cx="214" cy="8"/>
            </a:xfrm>
            <a:custGeom>
              <a:avLst/>
              <a:gdLst>
                <a:gd name="T0" fmla="*/ 1 w 428"/>
                <a:gd name="T1" fmla="*/ 2 h 16"/>
                <a:gd name="T2" fmla="*/ 54 w 428"/>
                <a:gd name="T3" fmla="*/ 2 h 16"/>
                <a:gd name="T4" fmla="*/ 54 w 428"/>
                <a:gd name="T5" fmla="*/ 1 h 16"/>
                <a:gd name="T6" fmla="*/ 0 w 428"/>
                <a:gd name="T7" fmla="*/ 1 h 16"/>
                <a:gd name="T8" fmla="*/ 1 w 428"/>
                <a:gd name="T9" fmla="*/ 2 h 16"/>
                <a:gd name="T10" fmla="*/ 54 w 428"/>
                <a:gd name="T11" fmla="*/ 0 h 16"/>
                <a:gd name="T12" fmla="*/ 1 w 428"/>
                <a:gd name="T13" fmla="*/ 0 h 16"/>
                <a:gd name="T14" fmla="*/ 0 w 428"/>
                <a:gd name="T15" fmla="*/ 1 h 16"/>
                <a:gd name="T16" fmla="*/ 54 w 428"/>
                <a:gd name="T17" fmla="*/ 1 h 16"/>
                <a:gd name="T18" fmla="*/ 54 w 428"/>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6"/>
                <a:gd name="T32" fmla="*/ 428 w 4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6">
                  <a:moveTo>
                    <a:pt x="2" y="16"/>
                  </a:moveTo>
                  <a:lnTo>
                    <a:pt x="428" y="16"/>
                  </a:lnTo>
                  <a:lnTo>
                    <a:pt x="426" y="12"/>
                  </a:lnTo>
                  <a:lnTo>
                    <a:pt x="0" y="12"/>
                  </a:lnTo>
                  <a:lnTo>
                    <a:pt x="2" y="16"/>
                  </a:lnTo>
                  <a:close/>
                  <a:moveTo>
                    <a:pt x="428" y="0"/>
                  </a:moveTo>
                  <a:lnTo>
                    <a:pt x="2" y="0"/>
                  </a:lnTo>
                  <a:lnTo>
                    <a:pt x="0" y="2"/>
                  </a:lnTo>
                  <a:lnTo>
                    <a:pt x="426" y="2"/>
                  </a:lnTo>
                  <a:lnTo>
                    <a:pt x="428" y="0"/>
                  </a:lnTo>
                  <a:close/>
                </a:path>
              </a:pathLst>
            </a:custGeom>
            <a:solidFill>
              <a:srgbClr val="05F705"/>
            </a:solidFill>
            <a:ln w="9525">
              <a:noFill/>
              <a:miter lim="800000"/>
              <a:headEnd/>
              <a:tailEnd/>
            </a:ln>
          </p:spPr>
          <p:txBody>
            <a:bodyPr/>
            <a:lstStyle/>
            <a:p>
              <a:pPr eaLnBrk="0" hangingPunct="0"/>
              <a:endParaRPr lang="nl-NL" sz="1600" i="1">
                <a:solidFill>
                  <a:schemeClr val="tx1"/>
                </a:solidFill>
              </a:endParaRPr>
            </a:p>
          </p:txBody>
        </p:sp>
        <p:sp>
          <p:nvSpPr>
            <p:cNvPr id="187448" name="Freeform 349"/>
            <p:cNvSpPr>
              <a:spLocks noEditPoints="1"/>
            </p:cNvSpPr>
            <p:nvPr/>
          </p:nvSpPr>
          <p:spPr bwMode="auto">
            <a:xfrm>
              <a:off x="1316" y="3159"/>
              <a:ext cx="214" cy="5"/>
            </a:xfrm>
            <a:custGeom>
              <a:avLst/>
              <a:gdLst>
                <a:gd name="T0" fmla="*/ 0 w 428"/>
                <a:gd name="T1" fmla="*/ 1 h 10"/>
                <a:gd name="T2" fmla="*/ 54 w 428"/>
                <a:gd name="T3" fmla="*/ 1 h 10"/>
                <a:gd name="T4" fmla="*/ 54 w 428"/>
                <a:gd name="T5" fmla="*/ 1 h 10"/>
                <a:gd name="T6" fmla="*/ 1 w 428"/>
                <a:gd name="T7" fmla="*/ 1 h 10"/>
                <a:gd name="T8" fmla="*/ 0 w 428"/>
                <a:gd name="T9" fmla="*/ 1 h 10"/>
                <a:gd name="T10" fmla="*/ 54 w 428"/>
                <a:gd name="T11" fmla="*/ 0 h 10"/>
                <a:gd name="T12" fmla="*/ 0 w 428"/>
                <a:gd name="T13" fmla="*/ 0 h 10"/>
                <a:gd name="T14" fmla="*/ 1 w 428"/>
                <a:gd name="T15" fmla="*/ 1 h 10"/>
                <a:gd name="T16" fmla="*/ 54 w 428"/>
                <a:gd name="T17" fmla="*/ 1 h 10"/>
                <a:gd name="T18" fmla="*/ 54 w 42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0"/>
                <a:gd name="T32" fmla="*/ 428 w 42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0">
                  <a:moveTo>
                    <a:pt x="0" y="10"/>
                  </a:moveTo>
                  <a:lnTo>
                    <a:pt x="426" y="10"/>
                  </a:lnTo>
                  <a:lnTo>
                    <a:pt x="428" y="6"/>
                  </a:lnTo>
                  <a:lnTo>
                    <a:pt x="2" y="6"/>
                  </a:lnTo>
                  <a:lnTo>
                    <a:pt x="0" y="10"/>
                  </a:lnTo>
                  <a:close/>
                  <a:moveTo>
                    <a:pt x="426" y="0"/>
                  </a:moveTo>
                  <a:lnTo>
                    <a:pt x="0" y="0"/>
                  </a:lnTo>
                  <a:lnTo>
                    <a:pt x="2" y="4"/>
                  </a:lnTo>
                  <a:lnTo>
                    <a:pt x="428" y="4"/>
                  </a:lnTo>
                  <a:lnTo>
                    <a:pt x="426" y="0"/>
                  </a:lnTo>
                  <a:close/>
                </a:path>
              </a:pathLst>
            </a:custGeom>
            <a:solidFill>
              <a:srgbClr val="01FC01"/>
            </a:solidFill>
            <a:ln w="9525">
              <a:noFill/>
              <a:miter lim="800000"/>
              <a:headEnd/>
              <a:tailEnd/>
            </a:ln>
          </p:spPr>
          <p:txBody>
            <a:bodyPr/>
            <a:lstStyle/>
            <a:p>
              <a:pPr eaLnBrk="0" hangingPunct="0"/>
              <a:endParaRPr lang="nl-NL" sz="1600" i="1">
                <a:solidFill>
                  <a:schemeClr val="tx1"/>
                </a:solidFill>
              </a:endParaRPr>
            </a:p>
          </p:txBody>
        </p:sp>
        <p:sp>
          <p:nvSpPr>
            <p:cNvPr id="187449" name="Freeform 350"/>
            <p:cNvSpPr>
              <a:spLocks noEditPoints="1"/>
            </p:cNvSpPr>
            <p:nvPr/>
          </p:nvSpPr>
          <p:spPr bwMode="auto">
            <a:xfrm>
              <a:off x="1317" y="3161"/>
              <a:ext cx="213" cy="1"/>
            </a:xfrm>
            <a:custGeom>
              <a:avLst/>
              <a:gdLst>
                <a:gd name="T0" fmla="*/ 0 w 426"/>
                <a:gd name="T1" fmla="*/ 1 h 2"/>
                <a:gd name="T2" fmla="*/ 53 w 426"/>
                <a:gd name="T3" fmla="*/ 1 h 2"/>
                <a:gd name="T4" fmla="*/ 53 w 426"/>
                <a:gd name="T5" fmla="*/ 1 h 2"/>
                <a:gd name="T6" fmla="*/ 0 w 426"/>
                <a:gd name="T7" fmla="*/ 1 h 2"/>
                <a:gd name="T8" fmla="*/ 0 w 426"/>
                <a:gd name="T9" fmla="*/ 1 h 2"/>
                <a:gd name="T10" fmla="*/ 53 w 426"/>
                <a:gd name="T11" fmla="*/ 0 h 2"/>
                <a:gd name="T12" fmla="*/ 0 w 426"/>
                <a:gd name="T13" fmla="*/ 0 h 2"/>
                <a:gd name="T14" fmla="*/ 0 w 426"/>
                <a:gd name="T15" fmla="*/ 1 h 2"/>
                <a:gd name="T16" fmla="*/ 53 w 426"/>
                <a:gd name="T17" fmla="*/ 1 h 2"/>
                <a:gd name="T18" fmla="*/ 53 w 426"/>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2"/>
                <a:gd name="T32" fmla="*/ 426 w 42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2">
                  <a:moveTo>
                    <a:pt x="0" y="2"/>
                  </a:moveTo>
                  <a:lnTo>
                    <a:pt x="426" y="2"/>
                  </a:lnTo>
                  <a:lnTo>
                    <a:pt x="0" y="2"/>
                  </a:lnTo>
                  <a:close/>
                  <a:moveTo>
                    <a:pt x="426" y="0"/>
                  </a:moveTo>
                  <a:lnTo>
                    <a:pt x="0" y="0"/>
                  </a:lnTo>
                  <a:lnTo>
                    <a:pt x="0" y="2"/>
                  </a:lnTo>
                  <a:lnTo>
                    <a:pt x="426" y="2"/>
                  </a:lnTo>
                  <a:lnTo>
                    <a:pt x="426" y="0"/>
                  </a:lnTo>
                  <a:close/>
                </a:path>
              </a:pathLst>
            </a:custGeom>
            <a:solidFill>
              <a:srgbClr val="00FF00"/>
            </a:solidFill>
            <a:ln w="9525">
              <a:noFill/>
              <a:miter lim="800000"/>
              <a:headEnd/>
              <a:tailEnd/>
            </a:ln>
          </p:spPr>
          <p:txBody>
            <a:bodyPr/>
            <a:lstStyle/>
            <a:p>
              <a:pPr eaLnBrk="0" hangingPunct="0"/>
              <a:endParaRPr lang="nl-NL" sz="1600" i="1">
                <a:solidFill>
                  <a:schemeClr val="tx1"/>
                </a:solidFill>
              </a:endParaRPr>
            </a:p>
          </p:txBody>
        </p:sp>
        <p:sp>
          <p:nvSpPr>
            <p:cNvPr id="187450" name="Rectangle 351"/>
            <p:cNvSpPr>
              <a:spLocks noChangeArrowheads="1"/>
            </p:cNvSpPr>
            <p:nvPr/>
          </p:nvSpPr>
          <p:spPr bwMode="auto">
            <a:xfrm>
              <a:off x="1317" y="3136"/>
              <a:ext cx="213" cy="53"/>
            </a:xfrm>
            <a:prstGeom prst="rect">
              <a:avLst/>
            </a:prstGeom>
            <a:solidFill>
              <a:srgbClr val="000000"/>
            </a:solidFill>
            <a:ln w="9525">
              <a:noFill/>
              <a:miter lim="800000"/>
              <a:headEnd/>
              <a:tailEnd/>
            </a:ln>
          </p:spPr>
          <p:txBody>
            <a:bodyPr/>
            <a:lstStyle/>
            <a:p>
              <a:pPr eaLnBrk="0" hangingPunct="0"/>
              <a:endParaRPr lang="nl-NL" sz="1600" i="1">
                <a:solidFill>
                  <a:schemeClr val="tx1"/>
                </a:solidFill>
              </a:endParaRPr>
            </a:p>
          </p:txBody>
        </p:sp>
        <p:sp>
          <p:nvSpPr>
            <p:cNvPr id="187451" name="Freeform 352"/>
            <p:cNvSpPr>
              <a:spLocks noEditPoints="1"/>
            </p:cNvSpPr>
            <p:nvPr/>
          </p:nvSpPr>
          <p:spPr bwMode="auto">
            <a:xfrm>
              <a:off x="1317" y="3136"/>
              <a:ext cx="213" cy="53"/>
            </a:xfrm>
            <a:custGeom>
              <a:avLst/>
              <a:gdLst>
                <a:gd name="T0" fmla="*/ 0 w 426"/>
                <a:gd name="T1" fmla="*/ 13 h 107"/>
                <a:gd name="T2" fmla="*/ 53 w 426"/>
                <a:gd name="T3" fmla="*/ 13 h 107"/>
                <a:gd name="T4" fmla="*/ 53 w 426"/>
                <a:gd name="T5" fmla="*/ 12 h 107"/>
                <a:gd name="T6" fmla="*/ 0 w 426"/>
                <a:gd name="T7" fmla="*/ 12 h 107"/>
                <a:gd name="T8" fmla="*/ 0 w 426"/>
                <a:gd name="T9" fmla="*/ 13 h 107"/>
                <a:gd name="T10" fmla="*/ 53 w 426"/>
                <a:gd name="T11" fmla="*/ 0 h 107"/>
                <a:gd name="T12" fmla="*/ 0 w 426"/>
                <a:gd name="T13" fmla="*/ 0 h 107"/>
                <a:gd name="T14" fmla="*/ 0 w 426"/>
                <a:gd name="T15" fmla="*/ 0 h 107"/>
                <a:gd name="T16" fmla="*/ 53 w 426"/>
                <a:gd name="T17" fmla="*/ 0 h 107"/>
                <a:gd name="T18" fmla="*/ 53 w 426"/>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107"/>
                <a:gd name="T32" fmla="*/ 426 w 426"/>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107">
                  <a:moveTo>
                    <a:pt x="0" y="107"/>
                  </a:moveTo>
                  <a:lnTo>
                    <a:pt x="426" y="107"/>
                  </a:lnTo>
                  <a:lnTo>
                    <a:pt x="426" y="103"/>
                  </a:lnTo>
                  <a:lnTo>
                    <a:pt x="0" y="103"/>
                  </a:lnTo>
                  <a:lnTo>
                    <a:pt x="0" y="107"/>
                  </a:lnTo>
                  <a:close/>
                  <a:moveTo>
                    <a:pt x="426" y="0"/>
                  </a:moveTo>
                  <a:lnTo>
                    <a:pt x="0" y="0"/>
                  </a:lnTo>
                  <a:lnTo>
                    <a:pt x="426" y="0"/>
                  </a:lnTo>
                  <a:close/>
                </a:path>
              </a:pathLst>
            </a:custGeom>
            <a:solidFill>
              <a:srgbClr val="666666"/>
            </a:solidFill>
            <a:ln w="9525">
              <a:noFill/>
              <a:miter lim="800000"/>
              <a:headEnd/>
              <a:tailEnd/>
            </a:ln>
          </p:spPr>
          <p:txBody>
            <a:bodyPr/>
            <a:lstStyle/>
            <a:p>
              <a:pPr eaLnBrk="0" hangingPunct="0"/>
              <a:endParaRPr lang="nl-NL" sz="1600" i="1">
                <a:solidFill>
                  <a:schemeClr val="tx1"/>
                </a:solidFill>
              </a:endParaRPr>
            </a:p>
          </p:txBody>
        </p:sp>
        <p:sp>
          <p:nvSpPr>
            <p:cNvPr id="187452" name="Freeform 353"/>
            <p:cNvSpPr>
              <a:spLocks noEditPoints="1"/>
            </p:cNvSpPr>
            <p:nvPr/>
          </p:nvSpPr>
          <p:spPr bwMode="auto">
            <a:xfrm>
              <a:off x="1317" y="3136"/>
              <a:ext cx="213" cy="51"/>
            </a:xfrm>
            <a:custGeom>
              <a:avLst/>
              <a:gdLst>
                <a:gd name="T0" fmla="*/ 0 w 426"/>
                <a:gd name="T1" fmla="*/ 12 h 103"/>
                <a:gd name="T2" fmla="*/ 53 w 426"/>
                <a:gd name="T3" fmla="*/ 12 h 103"/>
                <a:gd name="T4" fmla="*/ 53 w 426"/>
                <a:gd name="T5" fmla="*/ 12 h 103"/>
                <a:gd name="T6" fmla="*/ 0 w 426"/>
                <a:gd name="T7" fmla="*/ 12 h 103"/>
                <a:gd name="T8" fmla="*/ 0 w 426"/>
                <a:gd name="T9" fmla="*/ 12 h 103"/>
                <a:gd name="T10" fmla="*/ 53 w 426"/>
                <a:gd name="T11" fmla="*/ 0 h 103"/>
                <a:gd name="T12" fmla="*/ 0 w 426"/>
                <a:gd name="T13" fmla="*/ 0 h 103"/>
                <a:gd name="T14" fmla="*/ 0 w 426"/>
                <a:gd name="T15" fmla="*/ 0 h 103"/>
                <a:gd name="T16" fmla="*/ 53 w 426"/>
                <a:gd name="T17" fmla="*/ 0 h 103"/>
                <a:gd name="T18" fmla="*/ 53 w 426"/>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103"/>
                <a:gd name="T32" fmla="*/ 426 w 426"/>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103">
                  <a:moveTo>
                    <a:pt x="0" y="103"/>
                  </a:moveTo>
                  <a:lnTo>
                    <a:pt x="426" y="103"/>
                  </a:lnTo>
                  <a:lnTo>
                    <a:pt x="426" y="101"/>
                  </a:lnTo>
                  <a:lnTo>
                    <a:pt x="0" y="101"/>
                  </a:lnTo>
                  <a:lnTo>
                    <a:pt x="0" y="103"/>
                  </a:lnTo>
                  <a:close/>
                  <a:moveTo>
                    <a:pt x="426" y="0"/>
                  </a:moveTo>
                  <a:lnTo>
                    <a:pt x="0" y="0"/>
                  </a:lnTo>
                  <a:lnTo>
                    <a:pt x="0" y="2"/>
                  </a:lnTo>
                  <a:lnTo>
                    <a:pt x="426" y="2"/>
                  </a:lnTo>
                  <a:lnTo>
                    <a:pt x="426" y="0"/>
                  </a:lnTo>
                  <a:close/>
                </a:path>
              </a:pathLst>
            </a:custGeom>
            <a:solidFill>
              <a:srgbClr val="5E715E"/>
            </a:solidFill>
            <a:ln w="9525">
              <a:noFill/>
              <a:miter lim="800000"/>
              <a:headEnd/>
              <a:tailEnd/>
            </a:ln>
          </p:spPr>
          <p:txBody>
            <a:bodyPr/>
            <a:lstStyle/>
            <a:p>
              <a:pPr eaLnBrk="0" hangingPunct="0"/>
              <a:endParaRPr lang="nl-NL" sz="1600" i="1">
                <a:solidFill>
                  <a:schemeClr val="tx1"/>
                </a:solidFill>
              </a:endParaRPr>
            </a:p>
          </p:txBody>
        </p:sp>
        <p:sp>
          <p:nvSpPr>
            <p:cNvPr id="187453" name="Freeform 354"/>
            <p:cNvSpPr>
              <a:spLocks noEditPoints="1"/>
            </p:cNvSpPr>
            <p:nvPr/>
          </p:nvSpPr>
          <p:spPr bwMode="auto">
            <a:xfrm>
              <a:off x="1317" y="3137"/>
              <a:ext cx="213" cy="49"/>
            </a:xfrm>
            <a:custGeom>
              <a:avLst/>
              <a:gdLst>
                <a:gd name="T0" fmla="*/ 0 w 426"/>
                <a:gd name="T1" fmla="*/ 12 h 99"/>
                <a:gd name="T2" fmla="*/ 53 w 426"/>
                <a:gd name="T3" fmla="*/ 12 h 99"/>
                <a:gd name="T4" fmla="*/ 53 w 426"/>
                <a:gd name="T5" fmla="*/ 12 h 99"/>
                <a:gd name="T6" fmla="*/ 0 w 426"/>
                <a:gd name="T7" fmla="*/ 12 h 99"/>
                <a:gd name="T8" fmla="*/ 0 w 426"/>
                <a:gd name="T9" fmla="*/ 12 h 99"/>
                <a:gd name="T10" fmla="*/ 53 w 426"/>
                <a:gd name="T11" fmla="*/ 0 h 99"/>
                <a:gd name="T12" fmla="*/ 0 w 426"/>
                <a:gd name="T13" fmla="*/ 0 h 99"/>
                <a:gd name="T14" fmla="*/ 0 w 426"/>
                <a:gd name="T15" fmla="*/ 0 h 99"/>
                <a:gd name="T16" fmla="*/ 53 w 426"/>
                <a:gd name="T17" fmla="*/ 0 h 99"/>
                <a:gd name="T18" fmla="*/ 53 w 426"/>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9"/>
                <a:gd name="T32" fmla="*/ 426 w 42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9">
                  <a:moveTo>
                    <a:pt x="0" y="99"/>
                  </a:moveTo>
                  <a:lnTo>
                    <a:pt x="426" y="99"/>
                  </a:lnTo>
                  <a:lnTo>
                    <a:pt x="426" y="97"/>
                  </a:lnTo>
                  <a:lnTo>
                    <a:pt x="0" y="97"/>
                  </a:lnTo>
                  <a:lnTo>
                    <a:pt x="0" y="99"/>
                  </a:lnTo>
                  <a:close/>
                  <a:moveTo>
                    <a:pt x="426" y="0"/>
                  </a:moveTo>
                  <a:lnTo>
                    <a:pt x="0" y="0"/>
                  </a:lnTo>
                  <a:lnTo>
                    <a:pt x="0" y="2"/>
                  </a:lnTo>
                  <a:lnTo>
                    <a:pt x="426" y="2"/>
                  </a:lnTo>
                  <a:lnTo>
                    <a:pt x="426" y="0"/>
                  </a:lnTo>
                  <a:close/>
                </a:path>
              </a:pathLst>
            </a:custGeom>
            <a:solidFill>
              <a:srgbClr val="577B57"/>
            </a:solidFill>
            <a:ln w="9525">
              <a:noFill/>
              <a:miter lim="800000"/>
              <a:headEnd/>
              <a:tailEnd/>
            </a:ln>
          </p:spPr>
          <p:txBody>
            <a:bodyPr/>
            <a:lstStyle/>
            <a:p>
              <a:pPr eaLnBrk="0" hangingPunct="0"/>
              <a:endParaRPr lang="nl-NL" sz="1600" i="1">
                <a:solidFill>
                  <a:schemeClr val="tx1"/>
                </a:solidFill>
              </a:endParaRPr>
            </a:p>
          </p:txBody>
        </p:sp>
        <p:sp>
          <p:nvSpPr>
            <p:cNvPr id="187454" name="Freeform 355"/>
            <p:cNvSpPr>
              <a:spLocks noEditPoints="1"/>
            </p:cNvSpPr>
            <p:nvPr/>
          </p:nvSpPr>
          <p:spPr bwMode="auto">
            <a:xfrm>
              <a:off x="1317" y="3138"/>
              <a:ext cx="213" cy="47"/>
            </a:xfrm>
            <a:custGeom>
              <a:avLst/>
              <a:gdLst>
                <a:gd name="T0" fmla="*/ 0 w 426"/>
                <a:gd name="T1" fmla="*/ 11 h 95"/>
                <a:gd name="T2" fmla="*/ 53 w 426"/>
                <a:gd name="T3" fmla="*/ 11 h 95"/>
                <a:gd name="T4" fmla="*/ 53 w 426"/>
                <a:gd name="T5" fmla="*/ 11 h 95"/>
                <a:gd name="T6" fmla="*/ 0 w 426"/>
                <a:gd name="T7" fmla="*/ 11 h 95"/>
                <a:gd name="T8" fmla="*/ 0 w 426"/>
                <a:gd name="T9" fmla="*/ 11 h 95"/>
                <a:gd name="T10" fmla="*/ 53 w 426"/>
                <a:gd name="T11" fmla="*/ 0 h 95"/>
                <a:gd name="T12" fmla="*/ 0 w 426"/>
                <a:gd name="T13" fmla="*/ 0 h 95"/>
                <a:gd name="T14" fmla="*/ 0 w 426"/>
                <a:gd name="T15" fmla="*/ 0 h 95"/>
                <a:gd name="T16" fmla="*/ 53 w 426"/>
                <a:gd name="T17" fmla="*/ 0 h 95"/>
                <a:gd name="T18" fmla="*/ 53 w 426"/>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5"/>
                <a:gd name="T32" fmla="*/ 426 w 426"/>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5">
                  <a:moveTo>
                    <a:pt x="0" y="95"/>
                  </a:moveTo>
                  <a:lnTo>
                    <a:pt x="426" y="95"/>
                  </a:lnTo>
                  <a:lnTo>
                    <a:pt x="426" y="93"/>
                  </a:lnTo>
                  <a:lnTo>
                    <a:pt x="0" y="93"/>
                  </a:lnTo>
                  <a:lnTo>
                    <a:pt x="0" y="95"/>
                  </a:lnTo>
                  <a:close/>
                  <a:moveTo>
                    <a:pt x="426" y="0"/>
                  </a:moveTo>
                  <a:lnTo>
                    <a:pt x="0" y="0"/>
                  </a:lnTo>
                  <a:lnTo>
                    <a:pt x="0" y="2"/>
                  </a:lnTo>
                  <a:lnTo>
                    <a:pt x="426" y="2"/>
                  </a:lnTo>
                  <a:lnTo>
                    <a:pt x="426" y="0"/>
                  </a:lnTo>
                  <a:close/>
                </a:path>
              </a:pathLst>
            </a:custGeom>
            <a:solidFill>
              <a:srgbClr val="518551"/>
            </a:solidFill>
            <a:ln w="9525">
              <a:noFill/>
              <a:miter lim="800000"/>
              <a:headEnd/>
              <a:tailEnd/>
            </a:ln>
          </p:spPr>
          <p:txBody>
            <a:bodyPr/>
            <a:lstStyle/>
            <a:p>
              <a:pPr eaLnBrk="0" hangingPunct="0"/>
              <a:endParaRPr lang="nl-NL" sz="1600" i="1">
                <a:solidFill>
                  <a:schemeClr val="tx1"/>
                </a:solidFill>
              </a:endParaRPr>
            </a:p>
          </p:txBody>
        </p:sp>
        <p:sp>
          <p:nvSpPr>
            <p:cNvPr id="187455" name="Freeform 356"/>
            <p:cNvSpPr>
              <a:spLocks noEditPoints="1"/>
            </p:cNvSpPr>
            <p:nvPr/>
          </p:nvSpPr>
          <p:spPr bwMode="auto">
            <a:xfrm>
              <a:off x="1317" y="3139"/>
              <a:ext cx="213" cy="45"/>
            </a:xfrm>
            <a:custGeom>
              <a:avLst/>
              <a:gdLst>
                <a:gd name="T0" fmla="*/ 0 w 426"/>
                <a:gd name="T1" fmla="*/ 11 h 91"/>
                <a:gd name="T2" fmla="*/ 53 w 426"/>
                <a:gd name="T3" fmla="*/ 11 h 91"/>
                <a:gd name="T4" fmla="*/ 53 w 426"/>
                <a:gd name="T5" fmla="*/ 11 h 91"/>
                <a:gd name="T6" fmla="*/ 0 w 426"/>
                <a:gd name="T7" fmla="*/ 11 h 91"/>
                <a:gd name="T8" fmla="*/ 0 w 426"/>
                <a:gd name="T9" fmla="*/ 11 h 91"/>
                <a:gd name="T10" fmla="*/ 53 w 426"/>
                <a:gd name="T11" fmla="*/ 0 h 91"/>
                <a:gd name="T12" fmla="*/ 0 w 426"/>
                <a:gd name="T13" fmla="*/ 0 h 91"/>
                <a:gd name="T14" fmla="*/ 0 w 426"/>
                <a:gd name="T15" fmla="*/ 0 h 91"/>
                <a:gd name="T16" fmla="*/ 53 w 426"/>
                <a:gd name="T17" fmla="*/ 0 h 91"/>
                <a:gd name="T18" fmla="*/ 53 w 426"/>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1"/>
                <a:gd name="T32" fmla="*/ 426 w 426"/>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1">
                  <a:moveTo>
                    <a:pt x="0" y="91"/>
                  </a:moveTo>
                  <a:lnTo>
                    <a:pt x="426" y="91"/>
                  </a:lnTo>
                  <a:lnTo>
                    <a:pt x="426" y="89"/>
                  </a:lnTo>
                  <a:lnTo>
                    <a:pt x="0" y="89"/>
                  </a:lnTo>
                  <a:lnTo>
                    <a:pt x="0" y="91"/>
                  </a:lnTo>
                  <a:close/>
                  <a:moveTo>
                    <a:pt x="426" y="0"/>
                  </a:moveTo>
                  <a:lnTo>
                    <a:pt x="0" y="0"/>
                  </a:lnTo>
                  <a:lnTo>
                    <a:pt x="0" y="1"/>
                  </a:lnTo>
                  <a:lnTo>
                    <a:pt x="426" y="1"/>
                  </a:lnTo>
                  <a:lnTo>
                    <a:pt x="426" y="0"/>
                  </a:lnTo>
                  <a:close/>
                </a:path>
              </a:pathLst>
            </a:custGeom>
            <a:solidFill>
              <a:srgbClr val="4B8E4B"/>
            </a:solidFill>
            <a:ln w="9525">
              <a:noFill/>
              <a:miter lim="800000"/>
              <a:headEnd/>
              <a:tailEnd/>
            </a:ln>
          </p:spPr>
          <p:txBody>
            <a:bodyPr/>
            <a:lstStyle/>
            <a:p>
              <a:pPr eaLnBrk="0" hangingPunct="0"/>
              <a:endParaRPr lang="nl-NL" sz="1600" i="1">
                <a:solidFill>
                  <a:schemeClr val="tx1"/>
                </a:solidFill>
              </a:endParaRPr>
            </a:p>
          </p:txBody>
        </p:sp>
        <p:sp>
          <p:nvSpPr>
            <p:cNvPr id="187456" name="Freeform 357"/>
            <p:cNvSpPr>
              <a:spLocks noEditPoints="1"/>
            </p:cNvSpPr>
            <p:nvPr/>
          </p:nvSpPr>
          <p:spPr bwMode="auto">
            <a:xfrm>
              <a:off x="1317" y="3140"/>
              <a:ext cx="213" cy="43"/>
            </a:xfrm>
            <a:custGeom>
              <a:avLst/>
              <a:gdLst>
                <a:gd name="T0" fmla="*/ 0 w 426"/>
                <a:gd name="T1" fmla="*/ 10 h 88"/>
                <a:gd name="T2" fmla="*/ 53 w 426"/>
                <a:gd name="T3" fmla="*/ 10 h 88"/>
                <a:gd name="T4" fmla="*/ 53 w 426"/>
                <a:gd name="T5" fmla="*/ 10 h 88"/>
                <a:gd name="T6" fmla="*/ 0 w 426"/>
                <a:gd name="T7" fmla="*/ 10 h 88"/>
                <a:gd name="T8" fmla="*/ 0 w 426"/>
                <a:gd name="T9" fmla="*/ 10 h 88"/>
                <a:gd name="T10" fmla="*/ 53 w 426"/>
                <a:gd name="T11" fmla="*/ 0 h 88"/>
                <a:gd name="T12" fmla="*/ 0 w 426"/>
                <a:gd name="T13" fmla="*/ 0 h 88"/>
                <a:gd name="T14" fmla="*/ 0 w 426"/>
                <a:gd name="T15" fmla="*/ 0 h 88"/>
                <a:gd name="T16" fmla="*/ 53 w 426"/>
                <a:gd name="T17" fmla="*/ 0 h 88"/>
                <a:gd name="T18" fmla="*/ 53 w 42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8"/>
                <a:gd name="T32" fmla="*/ 426 w 42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8">
                  <a:moveTo>
                    <a:pt x="0" y="88"/>
                  </a:moveTo>
                  <a:lnTo>
                    <a:pt x="426" y="88"/>
                  </a:lnTo>
                  <a:lnTo>
                    <a:pt x="426" y="86"/>
                  </a:lnTo>
                  <a:lnTo>
                    <a:pt x="0" y="86"/>
                  </a:lnTo>
                  <a:lnTo>
                    <a:pt x="0" y="88"/>
                  </a:lnTo>
                  <a:close/>
                  <a:moveTo>
                    <a:pt x="426" y="0"/>
                  </a:moveTo>
                  <a:lnTo>
                    <a:pt x="0" y="0"/>
                  </a:lnTo>
                  <a:lnTo>
                    <a:pt x="0" y="2"/>
                  </a:lnTo>
                  <a:lnTo>
                    <a:pt x="426" y="2"/>
                  </a:lnTo>
                  <a:lnTo>
                    <a:pt x="426" y="0"/>
                  </a:lnTo>
                  <a:close/>
                </a:path>
              </a:pathLst>
            </a:custGeom>
            <a:solidFill>
              <a:srgbClr val="459645"/>
            </a:solidFill>
            <a:ln w="9525">
              <a:noFill/>
              <a:miter lim="800000"/>
              <a:headEnd/>
              <a:tailEnd/>
            </a:ln>
          </p:spPr>
          <p:txBody>
            <a:bodyPr/>
            <a:lstStyle/>
            <a:p>
              <a:pPr eaLnBrk="0" hangingPunct="0"/>
              <a:endParaRPr lang="nl-NL" sz="1600" i="1">
                <a:solidFill>
                  <a:schemeClr val="tx1"/>
                </a:solidFill>
              </a:endParaRPr>
            </a:p>
          </p:txBody>
        </p:sp>
        <p:sp>
          <p:nvSpPr>
            <p:cNvPr id="187457" name="Freeform 358"/>
            <p:cNvSpPr>
              <a:spLocks noEditPoints="1"/>
            </p:cNvSpPr>
            <p:nvPr/>
          </p:nvSpPr>
          <p:spPr bwMode="auto">
            <a:xfrm>
              <a:off x="1317" y="3141"/>
              <a:ext cx="213" cy="41"/>
            </a:xfrm>
            <a:custGeom>
              <a:avLst/>
              <a:gdLst>
                <a:gd name="T0" fmla="*/ 0 w 426"/>
                <a:gd name="T1" fmla="*/ 10 h 84"/>
                <a:gd name="T2" fmla="*/ 53 w 426"/>
                <a:gd name="T3" fmla="*/ 10 h 84"/>
                <a:gd name="T4" fmla="*/ 53 w 426"/>
                <a:gd name="T5" fmla="*/ 10 h 84"/>
                <a:gd name="T6" fmla="*/ 0 w 426"/>
                <a:gd name="T7" fmla="*/ 10 h 84"/>
                <a:gd name="T8" fmla="*/ 0 w 426"/>
                <a:gd name="T9" fmla="*/ 10 h 84"/>
                <a:gd name="T10" fmla="*/ 53 w 426"/>
                <a:gd name="T11" fmla="*/ 0 h 84"/>
                <a:gd name="T12" fmla="*/ 0 w 426"/>
                <a:gd name="T13" fmla="*/ 0 h 84"/>
                <a:gd name="T14" fmla="*/ 0 w 426"/>
                <a:gd name="T15" fmla="*/ 0 h 84"/>
                <a:gd name="T16" fmla="*/ 53 w 426"/>
                <a:gd name="T17" fmla="*/ 0 h 84"/>
                <a:gd name="T18" fmla="*/ 53 w 42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4"/>
                <a:gd name="T32" fmla="*/ 426 w 42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4">
                  <a:moveTo>
                    <a:pt x="0" y="84"/>
                  </a:moveTo>
                  <a:lnTo>
                    <a:pt x="426" y="84"/>
                  </a:lnTo>
                  <a:lnTo>
                    <a:pt x="426" y="82"/>
                  </a:lnTo>
                  <a:lnTo>
                    <a:pt x="0" y="82"/>
                  </a:lnTo>
                  <a:lnTo>
                    <a:pt x="0" y="84"/>
                  </a:lnTo>
                  <a:close/>
                  <a:moveTo>
                    <a:pt x="426" y="0"/>
                  </a:moveTo>
                  <a:lnTo>
                    <a:pt x="0" y="0"/>
                  </a:lnTo>
                  <a:lnTo>
                    <a:pt x="0" y="2"/>
                  </a:lnTo>
                  <a:lnTo>
                    <a:pt x="426" y="2"/>
                  </a:lnTo>
                  <a:lnTo>
                    <a:pt x="426" y="0"/>
                  </a:lnTo>
                  <a:close/>
                </a:path>
              </a:pathLst>
            </a:custGeom>
            <a:solidFill>
              <a:srgbClr val="409E40"/>
            </a:solidFill>
            <a:ln w="9525">
              <a:noFill/>
              <a:miter lim="800000"/>
              <a:headEnd/>
              <a:tailEnd/>
            </a:ln>
          </p:spPr>
          <p:txBody>
            <a:bodyPr/>
            <a:lstStyle/>
            <a:p>
              <a:pPr eaLnBrk="0" hangingPunct="0"/>
              <a:endParaRPr lang="nl-NL" sz="1600" i="1">
                <a:solidFill>
                  <a:schemeClr val="tx1"/>
                </a:solidFill>
              </a:endParaRPr>
            </a:p>
          </p:txBody>
        </p:sp>
        <p:sp>
          <p:nvSpPr>
            <p:cNvPr id="187458" name="Freeform 359"/>
            <p:cNvSpPr>
              <a:spLocks noEditPoints="1"/>
            </p:cNvSpPr>
            <p:nvPr/>
          </p:nvSpPr>
          <p:spPr bwMode="auto">
            <a:xfrm>
              <a:off x="1317" y="3142"/>
              <a:ext cx="213" cy="40"/>
            </a:xfrm>
            <a:custGeom>
              <a:avLst/>
              <a:gdLst>
                <a:gd name="T0" fmla="*/ 0 w 426"/>
                <a:gd name="T1" fmla="*/ 10 h 80"/>
                <a:gd name="T2" fmla="*/ 53 w 426"/>
                <a:gd name="T3" fmla="*/ 10 h 80"/>
                <a:gd name="T4" fmla="*/ 53 w 426"/>
                <a:gd name="T5" fmla="*/ 10 h 80"/>
                <a:gd name="T6" fmla="*/ 0 w 426"/>
                <a:gd name="T7" fmla="*/ 10 h 80"/>
                <a:gd name="T8" fmla="*/ 0 w 426"/>
                <a:gd name="T9" fmla="*/ 10 h 80"/>
                <a:gd name="T10" fmla="*/ 53 w 426"/>
                <a:gd name="T11" fmla="*/ 0 h 80"/>
                <a:gd name="T12" fmla="*/ 0 w 426"/>
                <a:gd name="T13" fmla="*/ 0 h 80"/>
                <a:gd name="T14" fmla="*/ 0 w 426"/>
                <a:gd name="T15" fmla="*/ 1 h 80"/>
                <a:gd name="T16" fmla="*/ 53 w 426"/>
                <a:gd name="T17" fmla="*/ 1 h 80"/>
                <a:gd name="T18" fmla="*/ 53 w 426"/>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0"/>
                <a:gd name="T32" fmla="*/ 426 w 42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0">
                  <a:moveTo>
                    <a:pt x="0" y="80"/>
                  </a:moveTo>
                  <a:lnTo>
                    <a:pt x="426" y="80"/>
                  </a:lnTo>
                  <a:lnTo>
                    <a:pt x="426" y="78"/>
                  </a:lnTo>
                  <a:lnTo>
                    <a:pt x="0" y="78"/>
                  </a:lnTo>
                  <a:lnTo>
                    <a:pt x="0" y="80"/>
                  </a:lnTo>
                  <a:close/>
                  <a:moveTo>
                    <a:pt x="426" y="0"/>
                  </a:moveTo>
                  <a:lnTo>
                    <a:pt x="0" y="0"/>
                  </a:lnTo>
                  <a:lnTo>
                    <a:pt x="0" y="2"/>
                  </a:lnTo>
                  <a:lnTo>
                    <a:pt x="426" y="2"/>
                  </a:lnTo>
                  <a:lnTo>
                    <a:pt x="426" y="0"/>
                  </a:lnTo>
                  <a:close/>
                </a:path>
              </a:pathLst>
            </a:custGeom>
            <a:solidFill>
              <a:srgbClr val="3BA63B"/>
            </a:solidFill>
            <a:ln w="9525">
              <a:noFill/>
              <a:miter lim="800000"/>
              <a:headEnd/>
              <a:tailEnd/>
            </a:ln>
          </p:spPr>
          <p:txBody>
            <a:bodyPr/>
            <a:lstStyle/>
            <a:p>
              <a:pPr eaLnBrk="0" hangingPunct="0"/>
              <a:endParaRPr lang="nl-NL" sz="1600" i="1">
                <a:solidFill>
                  <a:schemeClr val="tx1"/>
                </a:solidFill>
              </a:endParaRPr>
            </a:p>
          </p:txBody>
        </p:sp>
        <p:sp>
          <p:nvSpPr>
            <p:cNvPr id="187459" name="Freeform 360"/>
            <p:cNvSpPr>
              <a:spLocks noEditPoints="1"/>
            </p:cNvSpPr>
            <p:nvPr/>
          </p:nvSpPr>
          <p:spPr bwMode="auto">
            <a:xfrm>
              <a:off x="1317" y="3143"/>
              <a:ext cx="213" cy="38"/>
            </a:xfrm>
            <a:custGeom>
              <a:avLst/>
              <a:gdLst>
                <a:gd name="T0" fmla="*/ 0 w 426"/>
                <a:gd name="T1" fmla="*/ 10 h 76"/>
                <a:gd name="T2" fmla="*/ 53 w 426"/>
                <a:gd name="T3" fmla="*/ 10 h 76"/>
                <a:gd name="T4" fmla="*/ 53 w 426"/>
                <a:gd name="T5" fmla="*/ 10 h 76"/>
                <a:gd name="T6" fmla="*/ 0 w 426"/>
                <a:gd name="T7" fmla="*/ 10 h 76"/>
                <a:gd name="T8" fmla="*/ 0 w 426"/>
                <a:gd name="T9" fmla="*/ 10 h 76"/>
                <a:gd name="T10" fmla="*/ 53 w 426"/>
                <a:gd name="T11" fmla="*/ 0 h 76"/>
                <a:gd name="T12" fmla="*/ 0 w 426"/>
                <a:gd name="T13" fmla="*/ 0 h 76"/>
                <a:gd name="T14" fmla="*/ 0 w 426"/>
                <a:gd name="T15" fmla="*/ 1 h 76"/>
                <a:gd name="T16" fmla="*/ 53 w 426"/>
                <a:gd name="T17" fmla="*/ 1 h 76"/>
                <a:gd name="T18" fmla="*/ 53 w 42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76"/>
                <a:gd name="T32" fmla="*/ 426 w 42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76">
                  <a:moveTo>
                    <a:pt x="0" y="76"/>
                  </a:moveTo>
                  <a:lnTo>
                    <a:pt x="426" y="76"/>
                  </a:lnTo>
                  <a:lnTo>
                    <a:pt x="426" y="74"/>
                  </a:lnTo>
                  <a:lnTo>
                    <a:pt x="0" y="74"/>
                  </a:lnTo>
                  <a:lnTo>
                    <a:pt x="0" y="76"/>
                  </a:lnTo>
                  <a:close/>
                  <a:moveTo>
                    <a:pt x="426" y="0"/>
                  </a:moveTo>
                  <a:lnTo>
                    <a:pt x="0" y="0"/>
                  </a:lnTo>
                  <a:lnTo>
                    <a:pt x="0" y="2"/>
                  </a:lnTo>
                  <a:lnTo>
                    <a:pt x="426" y="2"/>
                  </a:lnTo>
                  <a:lnTo>
                    <a:pt x="426" y="0"/>
                  </a:lnTo>
                  <a:close/>
                </a:path>
              </a:pathLst>
            </a:custGeom>
            <a:solidFill>
              <a:srgbClr val="36AD36"/>
            </a:solidFill>
            <a:ln w="9525">
              <a:noFill/>
              <a:miter lim="800000"/>
              <a:headEnd/>
              <a:tailEnd/>
            </a:ln>
          </p:spPr>
          <p:txBody>
            <a:bodyPr/>
            <a:lstStyle/>
            <a:p>
              <a:pPr eaLnBrk="0" hangingPunct="0"/>
              <a:endParaRPr lang="nl-NL" sz="1600" i="1">
                <a:solidFill>
                  <a:schemeClr val="tx1"/>
                </a:solidFill>
              </a:endParaRPr>
            </a:p>
          </p:txBody>
        </p:sp>
        <p:sp>
          <p:nvSpPr>
            <p:cNvPr id="187460" name="Freeform 361"/>
            <p:cNvSpPr>
              <a:spLocks noEditPoints="1"/>
            </p:cNvSpPr>
            <p:nvPr/>
          </p:nvSpPr>
          <p:spPr bwMode="auto">
            <a:xfrm>
              <a:off x="1317" y="3144"/>
              <a:ext cx="213" cy="36"/>
            </a:xfrm>
            <a:custGeom>
              <a:avLst/>
              <a:gdLst>
                <a:gd name="T0" fmla="*/ 0 w 426"/>
                <a:gd name="T1" fmla="*/ 9 h 72"/>
                <a:gd name="T2" fmla="*/ 53 w 426"/>
                <a:gd name="T3" fmla="*/ 9 h 72"/>
                <a:gd name="T4" fmla="*/ 53 w 426"/>
                <a:gd name="T5" fmla="*/ 9 h 72"/>
                <a:gd name="T6" fmla="*/ 0 w 426"/>
                <a:gd name="T7" fmla="*/ 9 h 72"/>
                <a:gd name="T8" fmla="*/ 0 w 426"/>
                <a:gd name="T9" fmla="*/ 9 h 72"/>
                <a:gd name="T10" fmla="*/ 53 w 426"/>
                <a:gd name="T11" fmla="*/ 0 h 72"/>
                <a:gd name="T12" fmla="*/ 0 w 426"/>
                <a:gd name="T13" fmla="*/ 0 h 72"/>
                <a:gd name="T14" fmla="*/ 0 w 426"/>
                <a:gd name="T15" fmla="*/ 1 h 72"/>
                <a:gd name="T16" fmla="*/ 53 w 426"/>
                <a:gd name="T17" fmla="*/ 1 h 72"/>
                <a:gd name="T18" fmla="*/ 53 w 426"/>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72"/>
                <a:gd name="T32" fmla="*/ 426 w 426"/>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72">
                  <a:moveTo>
                    <a:pt x="0" y="72"/>
                  </a:moveTo>
                  <a:lnTo>
                    <a:pt x="426" y="72"/>
                  </a:lnTo>
                  <a:lnTo>
                    <a:pt x="426" y="70"/>
                  </a:lnTo>
                  <a:lnTo>
                    <a:pt x="0" y="70"/>
                  </a:lnTo>
                  <a:lnTo>
                    <a:pt x="0" y="72"/>
                  </a:lnTo>
                  <a:close/>
                  <a:moveTo>
                    <a:pt x="426" y="0"/>
                  </a:moveTo>
                  <a:lnTo>
                    <a:pt x="0" y="0"/>
                  </a:lnTo>
                  <a:lnTo>
                    <a:pt x="0" y="2"/>
                  </a:lnTo>
                  <a:lnTo>
                    <a:pt x="426" y="2"/>
                  </a:lnTo>
                  <a:lnTo>
                    <a:pt x="426" y="0"/>
                  </a:lnTo>
                  <a:close/>
                </a:path>
              </a:pathLst>
            </a:custGeom>
            <a:solidFill>
              <a:srgbClr val="32B332"/>
            </a:solidFill>
            <a:ln w="9525">
              <a:noFill/>
              <a:miter lim="800000"/>
              <a:headEnd/>
              <a:tailEnd/>
            </a:ln>
          </p:spPr>
          <p:txBody>
            <a:bodyPr/>
            <a:lstStyle/>
            <a:p>
              <a:pPr eaLnBrk="0" hangingPunct="0"/>
              <a:endParaRPr lang="nl-NL" sz="1600" i="1">
                <a:solidFill>
                  <a:schemeClr val="tx1"/>
                </a:solidFill>
              </a:endParaRPr>
            </a:p>
          </p:txBody>
        </p:sp>
        <p:sp>
          <p:nvSpPr>
            <p:cNvPr id="187461" name="Freeform 362"/>
            <p:cNvSpPr>
              <a:spLocks noEditPoints="1"/>
            </p:cNvSpPr>
            <p:nvPr/>
          </p:nvSpPr>
          <p:spPr bwMode="auto">
            <a:xfrm>
              <a:off x="1317" y="3145"/>
              <a:ext cx="213" cy="34"/>
            </a:xfrm>
            <a:custGeom>
              <a:avLst/>
              <a:gdLst>
                <a:gd name="T0" fmla="*/ 0 w 426"/>
                <a:gd name="T1" fmla="*/ 9 h 68"/>
                <a:gd name="T2" fmla="*/ 53 w 426"/>
                <a:gd name="T3" fmla="*/ 9 h 68"/>
                <a:gd name="T4" fmla="*/ 53 w 426"/>
                <a:gd name="T5" fmla="*/ 9 h 68"/>
                <a:gd name="T6" fmla="*/ 0 w 426"/>
                <a:gd name="T7" fmla="*/ 9 h 68"/>
                <a:gd name="T8" fmla="*/ 0 w 426"/>
                <a:gd name="T9" fmla="*/ 9 h 68"/>
                <a:gd name="T10" fmla="*/ 53 w 426"/>
                <a:gd name="T11" fmla="*/ 0 h 68"/>
                <a:gd name="T12" fmla="*/ 0 w 426"/>
                <a:gd name="T13" fmla="*/ 0 h 68"/>
                <a:gd name="T14" fmla="*/ 0 w 426"/>
                <a:gd name="T15" fmla="*/ 1 h 68"/>
                <a:gd name="T16" fmla="*/ 53 w 426"/>
                <a:gd name="T17" fmla="*/ 1 h 68"/>
                <a:gd name="T18" fmla="*/ 53 w 426"/>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8"/>
                <a:gd name="T32" fmla="*/ 426 w 426"/>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8">
                  <a:moveTo>
                    <a:pt x="0" y="68"/>
                  </a:moveTo>
                  <a:lnTo>
                    <a:pt x="426" y="68"/>
                  </a:lnTo>
                  <a:lnTo>
                    <a:pt x="426" y="66"/>
                  </a:lnTo>
                  <a:lnTo>
                    <a:pt x="0" y="66"/>
                  </a:lnTo>
                  <a:lnTo>
                    <a:pt x="0" y="68"/>
                  </a:lnTo>
                  <a:close/>
                  <a:moveTo>
                    <a:pt x="426" y="0"/>
                  </a:moveTo>
                  <a:lnTo>
                    <a:pt x="0" y="0"/>
                  </a:lnTo>
                  <a:lnTo>
                    <a:pt x="0" y="2"/>
                  </a:lnTo>
                  <a:lnTo>
                    <a:pt x="426" y="2"/>
                  </a:lnTo>
                  <a:lnTo>
                    <a:pt x="426" y="0"/>
                  </a:lnTo>
                  <a:close/>
                </a:path>
              </a:pathLst>
            </a:custGeom>
            <a:solidFill>
              <a:srgbClr val="2DBA2D"/>
            </a:solidFill>
            <a:ln w="9525">
              <a:noFill/>
              <a:miter lim="800000"/>
              <a:headEnd/>
              <a:tailEnd/>
            </a:ln>
          </p:spPr>
          <p:txBody>
            <a:bodyPr/>
            <a:lstStyle/>
            <a:p>
              <a:pPr eaLnBrk="0" hangingPunct="0"/>
              <a:endParaRPr lang="nl-NL" sz="1600" i="1">
                <a:solidFill>
                  <a:schemeClr val="tx1"/>
                </a:solidFill>
              </a:endParaRPr>
            </a:p>
          </p:txBody>
        </p:sp>
        <p:sp>
          <p:nvSpPr>
            <p:cNvPr id="187462" name="Freeform 363"/>
            <p:cNvSpPr>
              <a:spLocks noEditPoints="1"/>
            </p:cNvSpPr>
            <p:nvPr/>
          </p:nvSpPr>
          <p:spPr bwMode="auto">
            <a:xfrm>
              <a:off x="1317" y="3146"/>
              <a:ext cx="213" cy="32"/>
            </a:xfrm>
            <a:custGeom>
              <a:avLst/>
              <a:gdLst>
                <a:gd name="T0" fmla="*/ 0 w 426"/>
                <a:gd name="T1" fmla="*/ 8 h 64"/>
                <a:gd name="T2" fmla="*/ 53 w 426"/>
                <a:gd name="T3" fmla="*/ 8 h 64"/>
                <a:gd name="T4" fmla="*/ 53 w 426"/>
                <a:gd name="T5" fmla="*/ 7 h 64"/>
                <a:gd name="T6" fmla="*/ 0 w 426"/>
                <a:gd name="T7" fmla="*/ 7 h 64"/>
                <a:gd name="T8" fmla="*/ 0 w 426"/>
                <a:gd name="T9" fmla="*/ 8 h 64"/>
                <a:gd name="T10" fmla="*/ 53 w 426"/>
                <a:gd name="T11" fmla="*/ 0 h 64"/>
                <a:gd name="T12" fmla="*/ 0 w 426"/>
                <a:gd name="T13" fmla="*/ 0 h 64"/>
                <a:gd name="T14" fmla="*/ 0 w 426"/>
                <a:gd name="T15" fmla="*/ 1 h 64"/>
                <a:gd name="T16" fmla="*/ 53 w 426"/>
                <a:gd name="T17" fmla="*/ 1 h 64"/>
                <a:gd name="T18" fmla="*/ 53 w 42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4"/>
                <a:gd name="T32" fmla="*/ 426 w 42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4">
                  <a:moveTo>
                    <a:pt x="0" y="64"/>
                  </a:moveTo>
                  <a:lnTo>
                    <a:pt x="426" y="64"/>
                  </a:lnTo>
                  <a:lnTo>
                    <a:pt x="426" y="62"/>
                  </a:lnTo>
                  <a:lnTo>
                    <a:pt x="0" y="62"/>
                  </a:lnTo>
                  <a:lnTo>
                    <a:pt x="0" y="64"/>
                  </a:lnTo>
                  <a:close/>
                  <a:moveTo>
                    <a:pt x="426" y="0"/>
                  </a:moveTo>
                  <a:lnTo>
                    <a:pt x="0" y="0"/>
                  </a:lnTo>
                  <a:lnTo>
                    <a:pt x="0" y="2"/>
                  </a:lnTo>
                  <a:lnTo>
                    <a:pt x="426" y="2"/>
                  </a:lnTo>
                  <a:lnTo>
                    <a:pt x="426" y="0"/>
                  </a:lnTo>
                  <a:close/>
                </a:path>
              </a:pathLst>
            </a:custGeom>
            <a:solidFill>
              <a:srgbClr val="29C029"/>
            </a:solidFill>
            <a:ln w="9525">
              <a:noFill/>
              <a:miter lim="800000"/>
              <a:headEnd/>
              <a:tailEnd/>
            </a:ln>
          </p:spPr>
          <p:txBody>
            <a:bodyPr/>
            <a:lstStyle/>
            <a:p>
              <a:pPr eaLnBrk="0" hangingPunct="0"/>
              <a:endParaRPr lang="nl-NL" sz="1600" i="1">
                <a:solidFill>
                  <a:schemeClr val="tx1"/>
                </a:solidFill>
              </a:endParaRPr>
            </a:p>
          </p:txBody>
        </p:sp>
        <p:sp>
          <p:nvSpPr>
            <p:cNvPr id="187463" name="Freeform 364"/>
            <p:cNvSpPr>
              <a:spLocks noEditPoints="1"/>
            </p:cNvSpPr>
            <p:nvPr/>
          </p:nvSpPr>
          <p:spPr bwMode="auto">
            <a:xfrm>
              <a:off x="1317" y="3147"/>
              <a:ext cx="213" cy="30"/>
            </a:xfrm>
            <a:custGeom>
              <a:avLst/>
              <a:gdLst>
                <a:gd name="T0" fmla="*/ 0 w 426"/>
                <a:gd name="T1" fmla="*/ 8 h 60"/>
                <a:gd name="T2" fmla="*/ 53 w 426"/>
                <a:gd name="T3" fmla="*/ 8 h 60"/>
                <a:gd name="T4" fmla="*/ 53 w 426"/>
                <a:gd name="T5" fmla="*/ 8 h 60"/>
                <a:gd name="T6" fmla="*/ 0 w 426"/>
                <a:gd name="T7" fmla="*/ 8 h 60"/>
                <a:gd name="T8" fmla="*/ 0 w 426"/>
                <a:gd name="T9" fmla="*/ 8 h 60"/>
                <a:gd name="T10" fmla="*/ 53 w 426"/>
                <a:gd name="T11" fmla="*/ 0 h 60"/>
                <a:gd name="T12" fmla="*/ 0 w 426"/>
                <a:gd name="T13" fmla="*/ 0 h 60"/>
                <a:gd name="T14" fmla="*/ 0 w 426"/>
                <a:gd name="T15" fmla="*/ 1 h 60"/>
                <a:gd name="T16" fmla="*/ 53 w 426"/>
                <a:gd name="T17" fmla="*/ 1 h 60"/>
                <a:gd name="T18" fmla="*/ 53 w 426"/>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0"/>
                <a:gd name="T32" fmla="*/ 426 w 42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0">
                  <a:moveTo>
                    <a:pt x="0" y="60"/>
                  </a:moveTo>
                  <a:lnTo>
                    <a:pt x="426" y="60"/>
                  </a:lnTo>
                  <a:lnTo>
                    <a:pt x="426" y="58"/>
                  </a:lnTo>
                  <a:lnTo>
                    <a:pt x="0" y="58"/>
                  </a:lnTo>
                  <a:lnTo>
                    <a:pt x="0" y="60"/>
                  </a:lnTo>
                  <a:close/>
                  <a:moveTo>
                    <a:pt x="426" y="0"/>
                  </a:moveTo>
                  <a:lnTo>
                    <a:pt x="0" y="0"/>
                  </a:lnTo>
                  <a:lnTo>
                    <a:pt x="0" y="2"/>
                  </a:lnTo>
                  <a:lnTo>
                    <a:pt x="426" y="2"/>
                  </a:lnTo>
                  <a:lnTo>
                    <a:pt x="426" y="0"/>
                  </a:lnTo>
                  <a:close/>
                </a:path>
              </a:pathLst>
            </a:custGeom>
            <a:solidFill>
              <a:srgbClr val="26C526"/>
            </a:solidFill>
            <a:ln w="9525">
              <a:noFill/>
              <a:miter lim="800000"/>
              <a:headEnd/>
              <a:tailEnd/>
            </a:ln>
          </p:spPr>
          <p:txBody>
            <a:bodyPr/>
            <a:lstStyle/>
            <a:p>
              <a:pPr eaLnBrk="0" hangingPunct="0"/>
              <a:endParaRPr lang="nl-NL" sz="1600" i="1">
                <a:solidFill>
                  <a:schemeClr val="tx1"/>
                </a:solidFill>
              </a:endParaRPr>
            </a:p>
          </p:txBody>
        </p:sp>
        <p:sp>
          <p:nvSpPr>
            <p:cNvPr id="187464" name="Freeform 365"/>
            <p:cNvSpPr>
              <a:spLocks noEditPoints="1"/>
            </p:cNvSpPr>
            <p:nvPr/>
          </p:nvSpPr>
          <p:spPr bwMode="auto">
            <a:xfrm>
              <a:off x="1317" y="3148"/>
              <a:ext cx="213" cy="28"/>
            </a:xfrm>
            <a:custGeom>
              <a:avLst/>
              <a:gdLst>
                <a:gd name="T0" fmla="*/ 0 w 426"/>
                <a:gd name="T1" fmla="*/ 7 h 56"/>
                <a:gd name="T2" fmla="*/ 53 w 426"/>
                <a:gd name="T3" fmla="*/ 7 h 56"/>
                <a:gd name="T4" fmla="*/ 53 w 426"/>
                <a:gd name="T5" fmla="*/ 7 h 56"/>
                <a:gd name="T6" fmla="*/ 0 w 426"/>
                <a:gd name="T7" fmla="*/ 7 h 56"/>
                <a:gd name="T8" fmla="*/ 0 w 426"/>
                <a:gd name="T9" fmla="*/ 7 h 56"/>
                <a:gd name="T10" fmla="*/ 53 w 426"/>
                <a:gd name="T11" fmla="*/ 0 h 56"/>
                <a:gd name="T12" fmla="*/ 0 w 426"/>
                <a:gd name="T13" fmla="*/ 0 h 56"/>
                <a:gd name="T14" fmla="*/ 0 w 426"/>
                <a:gd name="T15" fmla="*/ 1 h 56"/>
                <a:gd name="T16" fmla="*/ 53 w 426"/>
                <a:gd name="T17" fmla="*/ 1 h 56"/>
                <a:gd name="T18" fmla="*/ 53 w 426"/>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56"/>
                <a:gd name="T32" fmla="*/ 426 w 42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56">
                  <a:moveTo>
                    <a:pt x="0" y="56"/>
                  </a:moveTo>
                  <a:lnTo>
                    <a:pt x="426" y="56"/>
                  </a:lnTo>
                  <a:lnTo>
                    <a:pt x="426" y="54"/>
                  </a:lnTo>
                  <a:lnTo>
                    <a:pt x="0" y="54"/>
                  </a:lnTo>
                  <a:lnTo>
                    <a:pt x="0" y="56"/>
                  </a:lnTo>
                  <a:close/>
                  <a:moveTo>
                    <a:pt x="426" y="0"/>
                  </a:moveTo>
                  <a:lnTo>
                    <a:pt x="0" y="0"/>
                  </a:lnTo>
                  <a:lnTo>
                    <a:pt x="0" y="2"/>
                  </a:lnTo>
                  <a:lnTo>
                    <a:pt x="426" y="2"/>
                  </a:lnTo>
                  <a:lnTo>
                    <a:pt x="426" y="0"/>
                  </a:lnTo>
                  <a:close/>
                </a:path>
              </a:pathLst>
            </a:custGeom>
            <a:solidFill>
              <a:srgbClr val="22CB22"/>
            </a:solidFill>
            <a:ln w="9525">
              <a:noFill/>
              <a:miter lim="800000"/>
              <a:headEnd/>
              <a:tailEnd/>
            </a:ln>
          </p:spPr>
          <p:txBody>
            <a:bodyPr/>
            <a:lstStyle/>
            <a:p>
              <a:pPr eaLnBrk="0" hangingPunct="0"/>
              <a:endParaRPr lang="nl-NL" sz="1600" i="1">
                <a:solidFill>
                  <a:schemeClr val="tx1"/>
                </a:solidFill>
              </a:endParaRPr>
            </a:p>
          </p:txBody>
        </p:sp>
        <p:sp>
          <p:nvSpPr>
            <p:cNvPr id="187465" name="Freeform 366"/>
            <p:cNvSpPr>
              <a:spLocks noEditPoints="1"/>
            </p:cNvSpPr>
            <p:nvPr/>
          </p:nvSpPr>
          <p:spPr bwMode="auto">
            <a:xfrm>
              <a:off x="1317" y="3148"/>
              <a:ext cx="213" cy="27"/>
            </a:xfrm>
            <a:custGeom>
              <a:avLst/>
              <a:gdLst>
                <a:gd name="T0" fmla="*/ 0 w 426"/>
                <a:gd name="T1" fmla="*/ 7 h 52"/>
                <a:gd name="T2" fmla="*/ 53 w 426"/>
                <a:gd name="T3" fmla="*/ 7 h 52"/>
                <a:gd name="T4" fmla="*/ 53 w 426"/>
                <a:gd name="T5" fmla="*/ 7 h 52"/>
                <a:gd name="T6" fmla="*/ 0 w 426"/>
                <a:gd name="T7" fmla="*/ 7 h 52"/>
                <a:gd name="T8" fmla="*/ 0 w 426"/>
                <a:gd name="T9" fmla="*/ 7 h 52"/>
                <a:gd name="T10" fmla="*/ 53 w 426"/>
                <a:gd name="T11" fmla="*/ 0 h 52"/>
                <a:gd name="T12" fmla="*/ 0 w 426"/>
                <a:gd name="T13" fmla="*/ 0 h 52"/>
                <a:gd name="T14" fmla="*/ 0 w 426"/>
                <a:gd name="T15" fmla="*/ 1 h 52"/>
                <a:gd name="T16" fmla="*/ 53 w 426"/>
                <a:gd name="T17" fmla="*/ 1 h 52"/>
                <a:gd name="T18" fmla="*/ 53 w 426"/>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52"/>
                <a:gd name="T32" fmla="*/ 426 w 42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52">
                  <a:moveTo>
                    <a:pt x="0" y="52"/>
                  </a:moveTo>
                  <a:lnTo>
                    <a:pt x="426" y="52"/>
                  </a:lnTo>
                  <a:lnTo>
                    <a:pt x="426" y="51"/>
                  </a:lnTo>
                  <a:lnTo>
                    <a:pt x="0" y="51"/>
                  </a:lnTo>
                  <a:lnTo>
                    <a:pt x="0" y="52"/>
                  </a:lnTo>
                  <a:close/>
                  <a:moveTo>
                    <a:pt x="426" y="0"/>
                  </a:moveTo>
                  <a:lnTo>
                    <a:pt x="0" y="0"/>
                  </a:lnTo>
                  <a:lnTo>
                    <a:pt x="0" y="2"/>
                  </a:lnTo>
                  <a:lnTo>
                    <a:pt x="426" y="2"/>
                  </a:lnTo>
                  <a:lnTo>
                    <a:pt x="426" y="0"/>
                  </a:lnTo>
                  <a:close/>
                </a:path>
              </a:pathLst>
            </a:custGeom>
            <a:solidFill>
              <a:srgbClr val="1FD01F"/>
            </a:solidFill>
            <a:ln w="9525">
              <a:noFill/>
              <a:miter lim="800000"/>
              <a:headEnd/>
              <a:tailEnd/>
            </a:ln>
          </p:spPr>
          <p:txBody>
            <a:bodyPr/>
            <a:lstStyle/>
            <a:p>
              <a:pPr eaLnBrk="0" hangingPunct="0"/>
              <a:endParaRPr lang="nl-NL" sz="1600" i="1">
                <a:solidFill>
                  <a:schemeClr val="tx1"/>
                </a:solidFill>
              </a:endParaRPr>
            </a:p>
          </p:txBody>
        </p:sp>
        <p:sp>
          <p:nvSpPr>
            <p:cNvPr id="187466" name="Freeform 367"/>
            <p:cNvSpPr>
              <a:spLocks noEditPoints="1"/>
            </p:cNvSpPr>
            <p:nvPr/>
          </p:nvSpPr>
          <p:spPr bwMode="auto">
            <a:xfrm>
              <a:off x="1317" y="3149"/>
              <a:ext cx="213" cy="25"/>
            </a:xfrm>
            <a:custGeom>
              <a:avLst/>
              <a:gdLst>
                <a:gd name="T0" fmla="*/ 0 w 426"/>
                <a:gd name="T1" fmla="*/ 7 h 49"/>
                <a:gd name="T2" fmla="*/ 53 w 426"/>
                <a:gd name="T3" fmla="*/ 7 h 49"/>
                <a:gd name="T4" fmla="*/ 53 w 426"/>
                <a:gd name="T5" fmla="*/ 6 h 49"/>
                <a:gd name="T6" fmla="*/ 0 w 426"/>
                <a:gd name="T7" fmla="*/ 6 h 49"/>
                <a:gd name="T8" fmla="*/ 0 w 426"/>
                <a:gd name="T9" fmla="*/ 7 h 49"/>
                <a:gd name="T10" fmla="*/ 53 w 426"/>
                <a:gd name="T11" fmla="*/ 0 h 49"/>
                <a:gd name="T12" fmla="*/ 0 w 426"/>
                <a:gd name="T13" fmla="*/ 0 h 49"/>
                <a:gd name="T14" fmla="*/ 0 w 426"/>
                <a:gd name="T15" fmla="*/ 1 h 49"/>
                <a:gd name="T16" fmla="*/ 53 w 426"/>
                <a:gd name="T17" fmla="*/ 1 h 49"/>
                <a:gd name="T18" fmla="*/ 53 w 426"/>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49"/>
                <a:gd name="T32" fmla="*/ 426 w 426"/>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49">
                  <a:moveTo>
                    <a:pt x="0" y="49"/>
                  </a:moveTo>
                  <a:lnTo>
                    <a:pt x="426" y="49"/>
                  </a:lnTo>
                  <a:lnTo>
                    <a:pt x="426" y="47"/>
                  </a:lnTo>
                  <a:lnTo>
                    <a:pt x="0" y="47"/>
                  </a:lnTo>
                  <a:lnTo>
                    <a:pt x="0" y="49"/>
                  </a:lnTo>
                  <a:close/>
                  <a:moveTo>
                    <a:pt x="426" y="0"/>
                  </a:moveTo>
                  <a:lnTo>
                    <a:pt x="0" y="0"/>
                  </a:lnTo>
                  <a:lnTo>
                    <a:pt x="0" y="2"/>
                  </a:lnTo>
                  <a:lnTo>
                    <a:pt x="426" y="2"/>
                  </a:lnTo>
                  <a:lnTo>
                    <a:pt x="426" y="0"/>
                  </a:lnTo>
                  <a:close/>
                </a:path>
              </a:pathLst>
            </a:custGeom>
            <a:solidFill>
              <a:srgbClr val="1BD51B"/>
            </a:solidFill>
            <a:ln w="9525">
              <a:noFill/>
              <a:miter lim="800000"/>
              <a:headEnd/>
              <a:tailEnd/>
            </a:ln>
          </p:spPr>
          <p:txBody>
            <a:bodyPr/>
            <a:lstStyle/>
            <a:p>
              <a:pPr eaLnBrk="0" hangingPunct="0"/>
              <a:endParaRPr lang="nl-NL" sz="1600" i="1">
                <a:solidFill>
                  <a:schemeClr val="tx1"/>
                </a:solidFill>
              </a:endParaRPr>
            </a:p>
          </p:txBody>
        </p:sp>
        <p:sp>
          <p:nvSpPr>
            <p:cNvPr id="187467" name="Freeform 368"/>
            <p:cNvSpPr>
              <a:spLocks noEditPoints="1"/>
            </p:cNvSpPr>
            <p:nvPr/>
          </p:nvSpPr>
          <p:spPr bwMode="auto">
            <a:xfrm>
              <a:off x="1316" y="3150"/>
              <a:ext cx="214" cy="23"/>
            </a:xfrm>
            <a:custGeom>
              <a:avLst/>
              <a:gdLst>
                <a:gd name="T0" fmla="*/ 1 w 428"/>
                <a:gd name="T1" fmla="*/ 6 h 45"/>
                <a:gd name="T2" fmla="*/ 54 w 428"/>
                <a:gd name="T3" fmla="*/ 6 h 45"/>
                <a:gd name="T4" fmla="*/ 54 w 428"/>
                <a:gd name="T5" fmla="*/ 6 h 45"/>
                <a:gd name="T6" fmla="*/ 0 w 428"/>
                <a:gd name="T7" fmla="*/ 6 h 45"/>
                <a:gd name="T8" fmla="*/ 1 w 428"/>
                <a:gd name="T9" fmla="*/ 6 h 45"/>
                <a:gd name="T10" fmla="*/ 54 w 428"/>
                <a:gd name="T11" fmla="*/ 0 h 45"/>
                <a:gd name="T12" fmla="*/ 1 w 428"/>
                <a:gd name="T13" fmla="*/ 0 h 45"/>
                <a:gd name="T14" fmla="*/ 0 w 428"/>
                <a:gd name="T15" fmla="*/ 1 h 45"/>
                <a:gd name="T16" fmla="*/ 54 w 428"/>
                <a:gd name="T17" fmla="*/ 1 h 45"/>
                <a:gd name="T18" fmla="*/ 54 w 428"/>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45"/>
                <a:gd name="T32" fmla="*/ 428 w 42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45">
                  <a:moveTo>
                    <a:pt x="2" y="45"/>
                  </a:moveTo>
                  <a:lnTo>
                    <a:pt x="428" y="45"/>
                  </a:lnTo>
                  <a:lnTo>
                    <a:pt x="426" y="43"/>
                  </a:lnTo>
                  <a:lnTo>
                    <a:pt x="0" y="43"/>
                  </a:lnTo>
                  <a:lnTo>
                    <a:pt x="2" y="45"/>
                  </a:lnTo>
                  <a:close/>
                  <a:moveTo>
                    <a:pt x="428" y="0"/>
                  </a:moveTo>
                  <a:lnTo>
                    <a:pt x="2" y="0"/>
                  </a:lnTo>
                  <a:lnTo>
                    <a:pt x="0" y="2"/>
                  </a:lnTo>
                  <a:lnTo>
                    <a:pt x="426" y="2"/>
                  </a:lnTo>
                  <a:lnTo>
                    <a:pt x="428" y="0"/>
                  </a:lnTo>
                  <a:close/>
                </a:path>
              </a:pathLst>
            </a:custGeom>
            <a:solidFill>
              <a:srgbClr val="18D918"/>
            </a:solidFill>
            <a:ln w="9525">
              <a:noFill/>
              <a:miter lim="800000"/>
              <a:headEnd/>
              <a:tailEnd/>
            </a:ln>
          </p:spPr>
          <p:txBody>
            <a:bodyPr/>
            <a:lstStyle/>
            <a:p>
              <a:pPr eaLnBrk="0" hangingPunct="0"/>
              <a:endParaRPr lang="nl-NL" sz="1600" i="1">
                <a:solidFill>
                  <a:schemeClr val="tx1"/>
                </a:solidFill>
              </a:endParaRPr>
            </a:p>
          </p:txBody>
        </p:sp>
        <p:sp>
          <p:nvSpPr>
            <p:cNvPr id="187468" name="Freeform 369"/>
            <p:cNvSpPr>
              <a:spLocks noEditPoints="1"/>
            </p:cNvSpPr>
            <p:nvPr/>
          </p:nvSpPr>
          <p:spPr bwMode="auto">
            <a:xfrm>
              <a:off x="1316" y="3151"/>
              <a:ext cx="214" cy="21"/>
            </a:xfrm>
            <a:custGeom>
              <a:avLst/>
              <a:gdLst>
                <a:gd name="T0" fmla="*/ 0 w 428"/>
                <a:gd name="T1" fmla="*/ 6 h 41"/>
                <a:gd name="T2" fmla="*/ 54 w 428"/>
                <a:gd name="T3" fmla="*/ 6 h 41"/>
                <a:gd name="T4" fmla="*/ 54 w 428"/>
                <a:gd name="T5" fmla="*/ 5 h 41"/>
                <a:gd name="T6" fmla="*/ 1 w 428"/>
                <a:gd name="T7" fmla="*/ 5 h 41"/>
                <a:gd name="T8" fmla="*/ 0 w 428"/>
                <a:gd name="T9" fmla="*/ 6 h 41"/>
                <a:gd name="T10" fmla="*/ 54 w 428"/>
                <a:gd name="T11" fmla="*/ 0 h 41"/>
                <a:gd name="T12" fmla="*/ 0 w 428"/>
                <a:gd name="T13" fmla="*/ 0 h 41"/>
                <a:gd name="T14" fmla="*/ 1 w 428"/>
                <a:gd name="T15" fmla="*/ 1 h 41"/>
                <a:gd name="T16" fmla="*/ 54 w 428"/>
                <a:gd name="T17" fmla="*/ 1 h 41"/>
                <a:gd name="T18" fmla="*/ 54 w 42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41"/>
                <a:gd name="T32" fmla="*/ 428 w 42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41">
                  <a:moveTo>
                    <a:pt x="0" y="41"/>
                  </a:moveTo>
                  <a:lnTo>
                    <a:pt x="426" y="41"/>
                  </a:lnTo>
                  <a:lnTo>
                    <a:pt x="428" y="39"/>
                  </a:lnTo>
                  <a:lnTo>
                    <a:pt x="2" y="39"/>
                  </a:lnTo>
                  <a:lnTo>
                    <a:pt x="0" y="41"/>
                  </a:lnTo>
                  <a:close/>
                  <a:moveTo>
                    <a:pt x="426" y="0"/>
                  </a:moveTo>
                  <a:lnTo>
                    <a:pt x="0" y="0"/>
                  </a:lnTo>
                  <a:lnTo>
                    <a:pt x="2" y="2"/>
                  </a:lnTo>
                  <a:lnTo>
                    <a:pt x="428" y="2"/>
                  </a:lnTo>
                  <a:lnTo>
                    <a:pt x="426" y="0"/>
                  </a:lnTo>
                  <a:close/>
                </a:path>
              </a:pathLst>
            </a:custGeom>
            <a:solidFill>
              <a:srgbClr val="15DE15"/>
            </a:solidFill>
            <a:ln w="9525">
              <a:noFill/>
              <a:miter lim="800000"/>
              <a:headEnd/>
              <a:tailEnd/>
            </a:ln>
          </p:spPr>
          <p:txBody>
            <a:bodyPr/>
            <a:lstStyle/>
            <a:p>
              <a:pPr eaLnBrk="0" hangingPunct="0"/>
              <a:endParaRPr lang="nl-NL" sz="1600" i="1">
                <a:solidFill>
                  <a:schemeClr val="tx1"/>
                </a:solidFill>
              </a:endParaRPr>
            </a:p>
          </p:txBody>
        </p:sp>
        <p:sp>
          <p:nvSpPr>
            <p:cNvPr id="187469" name="Freeform 370"/>
            <p:cNvSpPr>
              <a:spLocks noEditPoints="1"/>
            </p:cNvSpPr>
            <p:nvPr/>
          </p:nvSpPr>
          <p:spPr bwMode="auto">
            <a:xfrm>
              <a:off x="1317" y="3152"/>
              <a:ext cx="213" cy="19"/>
            </a:xfrm>
            <a:custGeom>
              <a:avLst/>
              <a:gdLst>
                <a:gd name="T0" fmla="*/ 0 w 426"/>
                <a:gd name="T1" fmla="*/ 5 h 37"/>
                <a:gd name="T2" fmla="*/ 53 w 426"/>
                <a:gd name="T3" fmla="*/ 5 h 37"/>
                <a:gd name="T4" fmla="*/ 53 w 426"/>
                <a:gd name="T5" fmla="*/ 5 h 37"/>
                <a:gd name="T6" fmla="*/ 0 w 426"/>
                <a:gd name="T7" fmla="*/ 5 h 37"/>
                <a:gd name="T8" fmla="*/ 0 w 426"/>
                <a:gd name="T9" fmla="*/ 5 h 37"/>
                <a:gd name="T10" fmla="*/ 53 w 426"/>
                <a:gd name="T11" fmla="*/ 0 h 37"/>
                <a:gd name="T12" fmla="*/ 0 w 426"/>
                <a:gd name="T13" fmla="*/ 0 h 37"/>
                <a:gd name="T14" fmla="*/ 0 w 426"/>
                <a:gd name="T15" fmla="*/ 1 h 37"/>
                <a:gd name="T16" fmla="*/ 53 w 426"/>
                <a:gd name="T17" fmla="*/ 1 h 37"/>
                <a:gd name="T18" fmla="*/ 53 w 426"/>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37"/>
                <a:gd name="T32" fmla="*/ 426 w 426"/>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37">
                  <a:moveTo>
                    <a:pt x="0" y="37"/>
                  </a:moveTo>
                  <a:lnTo>
                    <a:pt x="426" y="37"/>
                  </a:lnTo>
                  <a:lnTo>
                    <a:pt x="426" y="35"/>
                  </a:lnTo>
                  <a:lnTo>
                    <a:pt x="0" y="35"/>
                  </a:lnTo>
                  <a:lnTo>
                    <a:pt x="0" y="37"/>
                  </a:lnTo>
                  <a:close/>
                  <a:moveTo>
                    <a:pt x="426" y="0"/>
                  </a:moveTo>
                  <a:lnTo>
                    <a:pt x="0" y="0"/>
                  </a:lnTo>
                  <a:lnTo>
                    <a:pt x="0" y="4"/>
                  </a:lnTo>
                  <a:lnTo>
                    <a:pt x="426" y="4"/>
                  </a:lnTo>
                  <a:lnTo>
                    <a:pt x="426" y="0"/>
                  </a:lnTo>
                  <a:close/>
                </a:path>
              </a:pathLst>
            </a:custGeom>
            <a:solidFill>
              <a:srgbClr val="12E312"/>
            </a:solidFill>
            <a:ln w="9525">
              <a:noFill/>
              <a:miter lim="800000"/>
              <a:headEnd/>
              <a:tailEnd/>
            </a:ln>
          </p:spPr>
          <p:txBody>
            <a:bodyPr/>
            <a:lstStyle/>
            <a:p>
              <a:pPr eaLnBrk="0" hangingPunct="0"/>
              <a:endParaRPr lang="nl-NL" sz="1600" i="1">
                <a:solidFill>
                  <a:schemeClr val="tx1"/>
                </a:solidFill>
              </a:endParaRPr>
            </a:p>
          </p:txBody>
        </p:sp>
        <p:sp>
          <p:nvSpPr>
            <p:cNvPr id="187470" name="Freeform 371"/>
            <p:cNvSpPr>
              <a:spLocks noEditPoints="1"/>
            </p:cNvSpPr>
            <p:nvPr/>
          </p:nvSpPr>
          <p:spPr bwMode="auto">
            <a:xfrm>
              <a:off x="1316" y="3154"/>
              <a:ext cx="214" cy="16"/>
            </a:xfrm>
            <a:custGeom>
              <a:avLst/>
              <a:gdLst>
                <a:gd name="T0" fmla="*/ 1 w 428"/>
                <a:gd name="T1" fmla="*/ 4 h 31"/>
                <a:gd name="T2" fmla="*/ 54 w 428"/>
                <a:gd name="T3" fmla="*/ 4 h 31"/>
                <a:gd name="T4" fmla="*/ 54 w 428"/>
                <a:gd name="T5" fmla="*/ 4 h 31"/>
                <a:gd name="T6" fmla="*/ 0 w 428"/>
                <a:gd name="T7" fmla="*/ 4 h 31"/>
                <a:gd name="T8" fmla="*/ 1 w 428"/>
                <a:gd name="T9" fmla="*/ 4 h 31"/>
                <a:gd name="T10" fmla="*/ 54 w 428"/>
                <a:gd name="T11" fmla="*/ 0 h 31"/>
                <a:gd name="T12" fmla="*/ 1 w 428"/>
                <a:gd name="T13" fmla="*/ 0 h 31"/>
                <a:gd name="T14" fmla="*/ 0 w 428"/>
                <a:gd name="T15" fmla="*/ 1 h 31"/>
                <a:gd name="T16" fmla="*/ 54 w 428"/>
                <a:gd name="T17" fmla="*/ 1 h 31"/>
                <a:gd name="T18" fmla="*/ 54 w 42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31"/>
                <a:gd name="T32" fmla="*/ 428 w 42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31">
                  <a:moveTo>
                    <a:pt x="2" y="31"/>
                  </a:moveTo>
                  <a:lnTo>
                    <a:pt x="428" y="31"/>
                  </a:lnTo>
                  <a:lnTo>
                    <a:pt x="426" y="27"/>
                  </a:lnTo>
                  <a:lnTo>
                    <a:pt x="0" y="27"/>
                  </a:lnTo>
                  <a:lnTo>
                    <a:pt x="2" y="31"/>
                  </a:lnTo>
                  <a:close/>
                  <a:moveTo>
                    <a:pt x="428" y="0"/>
                  </a:moveTo>
                  <a:lnTo>
                    <a:pt x="2" y="0"/>
                  </a:lnTo>
                  <a:lnTo>
                    <a:pt x="0" y="2"/>
                  </a:lnTo>
                  <a:lnTo>
                    <a:pt x="426" y="2"/>
                  </a:lnTo>
                  <a:lnTo>
                    <a:pt x="428" y="0"/>
                  </a:lnTo>
                  <a:close/>
                </a:path>
              </a:pathLst>
            </a:custGeom>
            <a:solidFill>
              <a:srgbClr val="0FE80F"/>
            </a:solidFill>
            <a:ln w="9525">
              <a:noFill/>
              <a:miter lim="800000"/>
              <a:headEnd/>
              <a:tailEnd/>
            </a:ln>
          </p:spPr>
          <p:txBody>
            <a:bodyPr/>
            <a:lstStyle/>
            <a:p>
              <a:pPr eaLnBrk="0" hangingPunct="0"/>
              <a:endParaRPr lang="nl-NL" sz="1600" i="1">
                <a:solidFill>
                  <a:schemeClr val="tx1"/>
                </a:solidFill>
              </a:endParaRPr>
            </a:p>
          </p:txBody>
        </p:sp>
        <p:sp>
          <p:nvSpPr>
            <p:cNvPr id="187471" name="Freeform 372"/>
            <p:cNvSpPr>
              <a:spLocks noEditPoints="1"/>
            </p:cNvSpPr>
            <p:nvPr/>
          </p:nvSpPr>
          <p:spPr bwMode="auto">
            <a:xfrm>
              <a:off x="1316" y="3155"/>
              <a:ext cx="213" cy="13"/>
            </a:xfrm>
            <a:custGeom>
              <a:avLst/>
              <a:gdLst>
                <a:gd name="T0" fmla="*/ 0 w 426"/>
                <a:gd name="T1" fmla="*/ 4 h 25"/>
                <a:gd name="T2" fmla="*/ 53 w 426"/>
                <a:gd name="T3" fmla="*/ 4 h 25"/>
                <a:gd name="T4" fmla="*/ 53 w 426"/>
                <a:gd name="T5" fmla="*/ 3 h 25"/>
                <a:gd name="T6" fmla="*/ 0 w 426"/>
                <a:gd name="T7" fmla="*/ 3 h 25"/>
                <a:gd name="T8" fmla="*/ 0 w 426"/>
                <a:gd name="T9" fmla="*/ 4 h 25"/>
                <a:gd name="T10" fmla="*/ 53 w 426"/>
                <a:gd name="T11" fmla="*/ 0 h 25"/>
                <a:gd name="T12" fmla="*/ 0 w 426"/>
                <a:gd name="T13" fmla="*/ 0 h 25"/>
                <a:gd name="T14" fmla="*/ 0 w 426"/>
                <a:gd name="T15" fmla="*/ 1 h 25"/>
                <a:gd name="T16" fmla="*/ 53 w 426"/>
                <a:gd name="T17" fmla="*/ 1 h 25"/>
                <a:gd name="T18" fmla="*/ 53 w 426"/>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25"/>
                <a:gd name="T32" fmla="*/ 426 w 4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25">
                  <a:moveTo>
                    <a:pt x="0" y="25"/>
                  </a:moveTo>
                  <a:lnTo>
                    <a:pt x="426" y="25"/>
                  </a:lnTo>
                  <a:lnTo>
                    <a:pt x="426" y="23"/>
                  </a:lnTo>
                  <a:lnTo>
                    <a:pt x="0" y="23"/>
                  </a:lnTo>
                  <a:lnTo>
                    <a:pt x="0" y="25"/>
                  </a:lnTo>
                  <a:close/>
                  <a:moveTo>
                    <a:pt x="426" y="0"/>
                  </a:moveTo>
                  <a:lnTo>
                    <a:pt x="0" y="0"/>
                  </a:lnTo>
                  <a:lnTo>
                    <a:pt x="0" y="2"/>
                  </a:lnTo>
                  <a:lnTo>
                    <a:pt x="426" y="2"/>
                  </a:lnTo>
                  <a:lnTo>
                    <a:pt x="426" y="0"/>
                  </a:lnTo>
                  <a:close/>
                </a:path>
              </a:pathLst>
            </a:custGeom>
            <a:solidFill>
              <a:srgbClr val="0BED0B"/>
            </a:solidFill>
            <a:ln w="9525">
              <a:noFill/>
              <a:miter lim="800000"/>
              <a:headEnd/>
              <a:tailEnd/>
            </a:ln>
          </p:spPr>
          <p:txBody>
            <a:bodyPr/>
            <a:lstStyle/>
            <a:p>
              <a:pPr eaLnBrk="0" hangingPunct="0"/>
              <a:endParaRPr lang="nl-NL" sz="1600" i="1">
                <a:solidFill>
                  <a:schemeClr val="tx1"/>
                </a:solidFill>
              </a:endParaRPr>
            </a:p>
          </p:txBody>
        </p:sp>
        <p:sp>
          <p:nvSpPr>
            <p:cNvPr id="187472" name="Freeform 373"/>
            <p:cNvSpPr>
              <a:spLocks noEditPoints="1"/>
            </p:cNvSpPr>
            <p:nvPr/>
          </p:nvSpPr>
          <p:spPr bwMode="auto">
            <a:xfrm>
              <a:off x="1316" y="3156"/>
              <a:ext cx="214" cy="11"/>
            </a:xfrm>
            <a:custGeom>
              <a:avLst/>
              <a:gdLst>
                <a:gd name="T0" fmla="*/ 0 w 428"/>
                <a:gd name="T1" fmla="*/ 3 h 21"/>
                <a:gd name="T2" fmla="*/ 54 w 428"/>
                <a:gd name="T3" fmla="*/ 3 h 21"/>
                <a:gd name="T4" fmla="*/ 54 w 428"/>
                <a:gd name="T5" fmla="*/ 3 h 21"/>
                <a:gd name="T6" fmla="*/ 1 w 428"/>
                <a:gd name="T7" fmla="*/ 3 h 21"/>
                <a:gd name="T8" fmla="*/ 0 w 428"/>
                <a:gd name="T9" fmla="*/ 3 h 21"/>
                <a:gd name="T10" fmla="*/ 54 w 428"/>
                <a:gd name="T11" fmla="*/ 0 h 21"/>
                <a:gd name="T12" fmla="*/ 0 w 428"/>
                <a:gd name="T13" fmla="*/ 0 h 21"/>
                <a:gd name="T14" fmla="*/ 1 w 428"/>
                <a:gd name="T15" fmla="*/ 1 h 21"/>
                <a:gd name="T16" fmla="*/ 54 w 428"/>
                <a:gd name="T17" fmla="*/ 1 h 21"/>
                <a:gd name="T18" fmla="*/ 54 w 428"/>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21"/>
                <a:gd name="T32" fmla="*/ 428 w 428"/>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21">
                  <a:moveTo>
                    <a:pt x="0" y="21"/>
                  </a:moveTo>
                  <a:lnTo>
                    <a:pt x="426" y="21"/>
                  </a:lnTo>
                  <a:lnTo>
                    <a:pt x="428" y="19"/>
                  </a:lnTo>
                  <a:lnTo>
                    <a:pt x="2" y="19"/>
                  </a:lnTo>
                  <a:lnTo>
                    <a:pt x="0" y="21"/>
                  </a:lnTo>
                  <a:close/>
                  <a:moveTo>
                    <a:pt x="426" y="0"/>
                  </a:moveTo>
                  <a:lnTo>
                    <a:pt x="0" y="0"/>
                  </a:lnTo>
                  <a:lnTo>
                    <a:pt x="2" y="3"/>
                  </a:lnTo>
                  <a:lnTo>
                    <a:pt x="428" y="3"/>
                  </a:lnTo>
                  <a:lnTo>
                    <a:pt x="426" y="0"/>
                  </a:lnTo>
                  <a:close/>
                </a:path>
              </a:pathLst>
            </a:custGeom>
            <a:solidFill>
              <a:srgbClr val="08F208"/>
            </a:solidFill>
            <a:ln w="9525">
              <a:noFill/>
              <a:miter lim="800000"/>
              <a:headEnd/>
              <a:tailEnd/>
            </a:ln>
          </p:spPr>
          <p:txBody>
            <a:bodyPr/>
            <a:lstStyle/>
            <a:p>
              <a:pPr eaLnBrk="0" hangingPunct="0"/>
              <a:endParaRPr lang="nl-NL" sz="1600" i="1">
                <a:solidFill>
                  <a:schemeClr val="tx1"/>
                </a:solidFill>
              </a:endParaRPr>
            </a:p>
          </p:txBody>
        </p:sp>
        <p:sp>
          <p:nvSpPr>
            <p:cNvPr id="187473" name="Freeform 374"/>
            <p:cNvSpPr>
              <a:spLocks noEditPoints="1"/>
            </p:cNvSpPr>
            <p:nvPr/>
          </p:nvSpPr>
          <p:spPr bwMode="auto">
            <a:xfrm>
              <a:off x="1316" y="3158"/>
              <a:ext cx="214" cy="8"/>
            </a:xfrm>
            <a:custGeom>
              <a:avLst/>
              <a:gdLst>
                <a:gd name="T0" fmla="*/ 1 w 428"/>
                <a:gd name="T1" fmla="*/ 2 h 16"/>
                <a:gd name="T2" fmla="*/ 54 w 428"/>
                <a:gd name="T3" fmla="*/ 2 h 16"/>
                <a:gd name="T4" fmla="*/ 54 w 428"/>
                <a:gd name="T5" fmla="*/ 1 h 16"/>
                <a:gd name="T6" fmla="*/ 0 w 428"/>
                <a:gd name="T7" fmla="*/ 1 h 16"/>
                <a:gd name="T8" fmla="*/ 1 w 428"/>
                <a:gd name="T9" fmla="*/ 2 h 16"/>
                <a:gd name="T10" fmla="*/ 54 w 428"/>
                <a:gd name="T11" fmla="*/ 0 h 16"/>
                <a:gd name="T12" fmla="*/ 1 w 428"/>
                <a:gd name="T13" fmla="*/ 0 h 16"/>
                <a:gd name="T14" fmla="*/ 0 w 428"/>
                <a:gd name="T15" fmla="*/ 1 h 16"/>
                <a:gd name="T16" fmla="*/ 54 w 428"/>
                <a:gd name="T17" fmla="*/ 1 h 16"/>
                <a:gd name="T18" fmla="*/ 54 w 428"/>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6"/>
                <a:gd name="T32" fmla="*/ 428 w 4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6">
                  <a:moveTo>
                    <a:pt x="2" y="16"/>
                  </a:moveTo>
                  <a:lnTo>
                    <a:pt x="428" y="16"/>
                  </a:lnTo>
                  <a:lnTo>
                    <a:pt x="426" y="12"/>
                  </a:lnTo>
                  <a:lnTo>
                    <a:pt x="0" y="12"/>
                  </a:lnTo>
                  <a:lnTo>
                    <a:pt x="2" y="16"/>
                  </a:lnTo>
                  <a:close/>
                  <a:moveTo>
                    <a:pt x="428" y="0"/>
                  </a:moveTo>
                  <a:lnTo>
                    <a:pt x="2" y="0"/>
                  </a:lnTo>
                  <a:lnTo>
                    <a:pt x="0" y="2"/>
                  </a:lnTo>
                  <a:lnTo>
                    <a:pt x="426" y="2"/>
                  </a:lnTo>
                  <a:lnTo>
                    <a:pt x="428" y="0"/>
                  </a:lnTo>
                  <a:close/>
                </a:path>
              </a:pathLst>
            </a:custGeom>
            <a:solidFill>
              <a:srgbClr val="05F705"/>
            </a:solidFill>
            <a:ln w="9525">
              <a:noFill/>
              <a:miter lim="800000"/>
              <a:headEnd/>
              <a:tailEnd/>
            </a:ln>
          </p:spPr>
          <p:txBody>
            <a:bodyPr/>
            <a:lstStyle/>
            <a:p>
              <a:pPr eaLnBrk="0" hangingPunct="0"/>
              <a:endParaRPr lang="nl-NL" sz="1600" i="1">
                <a:solidFill>
                  <a:schemeClr val="tx1"/>
                </a:solidFill>
              </a:endParaRPr>
            </a:p>
          </p:txBody>
        </p:sp>
        <p:sp>
          <p:nvSpPr>
            <p:cNvPr id="187474" name="Freeform 375"/>
            <p:cNvSpPr>
              <a:spLocks noEditPoints="1"/>
            </p:cNvSpPr>
            <p:nvPr/>
          </p:nvSpPr>
          <p:spPr bwMode="auto">
            <a:xfrm>
              <a:off x="1316" y="3159"/>
              <a:ext cx="214" cy="5"/>
            </a:xfrm>
            <a:custGeom>
              <a:avLst/>
              <a:gdLst>
                <a:gd name="T0" fmla="*/ 0 w 428"/>
                <a:gd name="T1" fmla="*/ 1 h 10"/>
                <a:gd name="T2" fmla="*/ 54 w 428"/>
                <a:gd name="T3" fmla="*/ 1 h 10"/>
                <a:gd name="T4" fmla="*/ 54 w 428"/>
                <a:gd name="T5" fmla="*/ 1 h 10"/>
                <a:gd name="T6" fmla="*/ 1 w 428"/>
                <a:gd name="T7" fmla="*/ 1 h 10"/>
                <a:gd name="T8" fmla="*/ 0 w 428"/>
                <a:gd name="T9" fmla="*/ 1 h 10"/>
                <a:gd name="T10" fmla="*/ 54 w 428"/>
                <a:gd name="T11" fmla="*/ 0 h 10"/>
                <a:gd name="T12" fmla="*/ 0 w 428"/>
                <a:gd name="T13" fmla="*/ 0 h 10"/>
                <a:gd name="T14" fmla="*/ 1 w 428"/>
                <a:gd name="T15" fmla="*/ 1 h 10"/>
                <a:gd name="T16" fmla="*/ 54 w 428"/>
                <a:gd name="T17" fmla="*/ 1 h 10"/>
                <a:gd name="T18" fmla="*/ 54 w 42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0"/>
                <a:gd name="T32" fmla="*/ 428 w 42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0">
                  <a:moveTo>
                    <a:pt x="0" y="10"/>
                  </a:moveTo>
                  <a:lnTo>
                    <a:pt x="426" y="10"/>
                  </a:lnTo>
                  <a:lnTo>
                    <a:pt x="428" y="6"/>
                  </a:lnTo>
                  <a:lnTo>
                    <a:pt x="2" y="6"/>
                  </a:lnTo>
                  <a:lnTo>
                    <a:pt x="0" y="10"/>
                  </a:lnTo>
                  <a:close/>
                  <a:moveTo>
                    <a:pt x="426" y="0"/>
                  </a:moveTo>
                  <a:lnTo>
                    <a:pt x="0" y="0"/>
                  </a:lnTo>
                  <a:lnTo>
                    <a:pt x="2" y="4"/>
                  </a:lnTo>
                  <a:lnTo>
                    <a:pt x="428" y="4"/>
                  </a:lnTo>
                  <a:lnTo>
                    <a:pt x="426" y="0"/>
                  </a:lnTo>
                  <a:close/>
                </a:path>
              </a:pathLst>
            </a:custGeom>
            <a:solidFill>
              <a:srgbClr val="01FC01"/>
            </a:solidFill>
            <a:ln w="9525">
              <a:noFill/>
              <a:miter lim="800000"/>
              <a:headEnd/>
              <a:tailEnd/>
            </a:ln>
          </p:spPr>
          <p:txBody>
            <a:bodyPr/>
            <a:lstStyle/>
            <a:p>
              <a:pPr eaLnBrk="0" hangingPunct="0"/>
              <a:endParaRPr lang="nl-NL" sz="1600" i="1">
                <a:solidFill>
                  <a:schemeClr val="tx1"/>
                </a:solidFill>
              </a:endParaRPr>
            </a:p>
          </p:txBody>
        </p:sp>
        <p:sp>
          <p:nvSpPr>
            <p:cNvPr id="187475" name="Freeform 376"/>
            <p:cNvSpPr>
              <a:spLocks noEditPoints="1"/>
            </p:cNvSpPr>
            <p:nvPr/>
          </p:nvSpPr>
          <p:spPr bwMode="auto">
            <a:xfrm>
              <a:off x="1317" y="3161"/>
              <a:ext cx="213" cy="1"/>
            </a:xfrm>
            <a:custGeom>
              <a:avLst/>
              <a:gdLst>
                <a:gd name="T0" fmla="*/ 0 w 426"/>
                <a:gd name="T1" fmla="*/ 1 h 2"/>
                <a:gd name="T2" fmla="*/ 53 w 426"/>
                <a:gd name="T3" fmla="*/ 1 h 2"/>
                <a:gd name="T4" fmla="*/ 53 w 426"/>
                <a:gd name="T5" fmla="*/ 1 h 2"/>
                <a:gd name="T6" fmla="*/ 0 w 426"/>
                <a:gd name="T7" fmla="*/ 1 h 2"/>
                <a:gd name="T8" fmla="*/ 0 w 426"/>
                <a:gd name="T9" fmla="*/ 1 h 2"/>
                <a:gd name="T10" fmla="*/ 53 w 426"/>
                <a:gd name="T11" fmla="*/ 0 h 2"/>
                <a:gd name="T12" fmla="*/ 0 w 426"/>
                <a:gd name="T13" fmla="*/ 0 h 2"/>
                <a:gd name="T14" fmla="*/ 0 w 426"/>
                <a:gd name="T15" fmla="*/ 1 h 2"/>
                <a:gd name="T16" fmla="*/ 53 w 426"/>
                <a:gd name="T17" fmla="*/ 1 h 2"/>
                <a:gd name="T18" fmla="*/ 53 w 426"/>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2"/>
                <a:gd name="T32" fmla="*/ 426 w 42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2">
                  <a:moveTo>
                    <a:pt x="0" y="2"/>
                  </a:moveTo>
                  <a:lnTo>
                    <a:pt x="426" y="2"/>
                  </a:lnTo>
                  <a:lnTo>
                    <a:pt x="0" y="2"/>
                  </a:lnTo>
                  <a:close/>
                  <a:moveTo>
                    <a:pt x="426" y="0"/>
                  </a:moveTo>
                  <a:lnTo>
                    <a:pt x="0" y="0"/>
                  </a:lnTo>
                  <a:lnTo>
                    <a:pt x="0" y="2"/>
                  </a:lnTo>
                  <a:lnTo>
                    <a:pt x="426" y="2"/>
                  </a:lnTo>
                  <a:lnTo>
                    <a:pt x="426" y="0"/>
                  </a:lnTo>
                  <a:close/>
                </a:path>
              </a:pathLst>
            </a:custGeom>
            <a:solidFill>
              <a:srgbClr val="00FF00"/>
            </a:solidFill>
            <a:ln w="9525">
              <a:noFill/>
              <a:miter lim="800000"/>
              <a:headEnd/>
              <a:tailEnd/>
            </a:ln>
          </p:spPr>
          <p:txBody>
            <a:bodyPr/>
            <a:lstStyle/>
            <a:p>
              <a:pPr eaLnBrk="0" hangingPunct="0"/>
              <a:endParaRPr lang="nl-NL" sz="1600" i="1">
                <a:solidFill>
                  <a:schemeClr val="tx1"/>
                </a:solidFill>
              </a:endParaRPr>
            </a:p>
          </p:txBody>
        </p:sp>
        <p:sp>
          <p:nvSpPr>
            <p:cNvPr id="187476" name="Rectangle 377"/>
            <p:cNvSpPr>
              <a:spLocks noChangeArrowheads="1"/>
            </p:cNvSpPr>
            <p:nvPr/>
          </p:nvSpPr>
          <p:spPr bwMode="auto">
            <a:xfrm>
              <a:off x="1317" y="3136"/>
              <a:ext cx="213" cy="53"/>
            </a:xfrm>
            <a:prstGeom prst="rect">
              <a:avLst/>
            </a:prstGeom>
            <a:no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77" name="Rectangle 378"/>
            <p:cNvSpPr>
              <a:spLocks noChangeArrowheads="1"/>
            </p:cNvSpPr>
            <p:nvPr/>
          </p:nvSpPr>
          <p:spPr bwMode="auto">
            <a:xfrm>
              <a:off x="1339" y="3143"/>
              <a:ext cx="19" cy="4"/>
            </a:xfrm>
            <a:prstGeom prst="rect">
              <a:avLst/>
            </a:prstGeom>
            <a:noFill/>
            <a:ln w="9525">
              <a:noFill/>
              <a:miter lim="800000"/>
              <a:headEnd/>
              <a:tailEnd/>
            </a:ln>
          </p:spPr>
          <p:txBody>
            <a:bodyPr wrap="none" lIns="0" tIns="0" rIns="0" bIns="0">
              <a:spAutoFit/>
            </a:bodyPr>
            <a:lstStyle/>
            <a:p>
              <a:pPr eaLnBrk="0" hangingPunct="0"/>
              <a:r>
                <a:rPr lang="en-GB" altLang="en-US" sz="400" i="1">
                  <a:solidFill>
                    <a:srgbClr val="000000"/>
                  </a:solidFill>
                </a:rPr>
                <a:t>RPM =2000</a:t>
              </a:r>
              <a:endParaRPr lang="en-GB" altLang="en-US" sz="1600" i="1">
                <a:solidFill>
                  <a:schemeClr val="tx1"/>
                </a:solidFill>
              </a:endParaRPr>
            </a:p>
          </p:txBody>
        </p:sp>
        <p:sp>
          <p:nvSpPr>
            <p:cNvPr id="187478" name="Rectangle 379"/>
            <p:cNvSpPr>
              <a:spLocks noChangeArrowheads="1"/>
            </p:cNvSpPr>
            <p:nvPr/>
          </p:nvSpPr>
          <p:spPr bwMode="auto">
            <a:xfrm>
              <a:off x="1317" y="3200"/>
              <a:ext cx="21" cy="21"/>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79" name="Rectangle 380"/>
            <p:cNvSpPr>
              <a:spLocks noChangeArrowheads="1"/>
            </p:cNvSpPr>
            <p:nvPr/>
          </p:nvSpPr>
          <p:spPr bwMode="auto">
            <a:xfrm>
              <a:off x="1338" y="3200"/>
              <a:ext cx="22" cy="21"/>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80" name="Rectangle 381"/>
            <p:cNvSpPr>
              <a:spLocks noChangeArrowheads="1"/>
            </p:cNvSpPr>
            <p:nvPr/>
          </p:nvSpPr>
          <p:spPr bwMode="auto">
            <a:xfrm>
              <a:off x="1360" y="3200"/>
              <a:ext cx="21" cy="21"/>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81" name="Rectangle 382"/>
            <p:cNvSpPr>
              <a:spLocks noChangeArrowheads="1"/>
            </p:cNvSpPr>
            <p:nvPr/>
          </p:nvSpPr>
          <p:spPr bwMode="auto">
            <a:xfrm>
              <a:off x="1381" y="3200"/>
              <a:ext cx="22" cy="21"/>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82" name="Rectangle 383"/>
            <p:cNvSpPr>
              <a:spLocks noChangeArrowheads="1"/>
            </p:cNvSpPr>
            <p:nvPr/>
          </p:nvSpPr>
          <p:spPr bwMode="auto">
            <a:xfrm>
              <a:off x="1317" y="3221"/>
              <a:ext cx="21" cy="22"/>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83" name="Rectangle 384"/>
            <p:cNvSpPr>
              <a:spLocks noChangeArrowheads="1"/>
            </p:cNvSpPr>
            <p:nvPr/>
          </p:nvSpPr>
          <p:spPr bwMode="auto">
            <a:xfrm>
              <a:off x="1338" y="3221"/>
              <a:ext cx="22" cy="22"/>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84" name="Rectangle 385"/>
            <p:cNvSpPr>
              <a:spLocks noChangeArrowheads="1"/>
            </p:cNvSpPr>
            <p:nvPr/>
          </p:nvSpPr>
          <p:spPr bwMode="auto">
            <a:xfrm>
              <a:off x="1360" y="3221"/>
              <a:ext cx="21" cy="22"/>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85" name="Rectangle 386"/>
            <p:cNvSpPr>
              <a:spLocks noChangeArrowheads="1"/>
            </p:cNvSpPr>
            <p:nvPr/>
          </p:nvSpPr>
          <p:spPr bwMode="auto">
            <a:xfrm>
              <a:off x="1381" y="3221"/>
              <a:ext cx="22" cy="22"/>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86" name="Rectangle 387"/>
            <p:cNvSpPr>
              <a:spLocks noChangeArrowheads="1"/>
            </p:cNvSpPr>
            <p:nvPr/>
          </p:nvSpPr>
          <p:spPr bwMode="auto">
            <a:xfrm>
              <a:off x="1317" y="3243"/>
              <a:ext cx="21" cy="20"/>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87" name="Rectangle 388"/>
            <p:cNvSpPr>
              <a:spLocks noChangeArrowheads="1"/>
            </p:cNvSpPr>
            <p:nvPr/>
          </p:nvSpPr>
          <p:spPr bwMode="auto">
            <a:xfrm>
              <a:off x="1338" y="3243"/>
              <a:ext cx="22" cy="20"/>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88" name="Rectangle 389"/>
            <p:cNvSpPr>
              <a:spLocks noChangeArrowheads="1"/>
            </p:cNvSpPr>
            <p:nvPr/>
          </p:nvSpPr>
          <p:spPr bwMode="auto">
            <a:xfrm>
              <a:off x="1360" y="3243"/>
              <a:ext cx="21" cy="20"/>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89" name="Rectangle 390"/>
            <p:cNvSpPr>
              <a:spLocks noChangeArrowheads="1"/>
            </p:cNvSpPr>
            <p:nvPr/>
          </p:nvSpPr>
          <p:spPr bwMode="auto">
            <a:xfrm>
              <a:off x="1381" y="3243"/>
              <a:ext cx="22" cy="20"/>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90" name="Rectangle 391"/>
            <p:cNvSpPr>
              <a:spLocks noChangeArrowheads="1"/>
            </p:cNvSpPr>
            <p:nvPr/>
          </p:nvSpPr>
          <p:spPr bwMode="auto">
            <a:xfrm>
              <a:off x="1317" y="3285"/>
              <a:ext cx="21" cy="21"/>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91" name="Rectangle 392"/>
            <p:cNvSpPr>
              <a:spLocks noChangeArrowheads="1"/>
            </p:cNvSpPr>
            <p:nvPr/>
          </p:nvSpPr>
          <p:spPr bwMode="auto">
            <a:xfrm>
              <a:off x="1338" y="3285"/>
              <a:ext cx="22" cy="21"/>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92" name="Rectangle 393"/>
            <p:cNvSpPr>
              <a:spLocks noChangeArrowheads="1"/>
            </p:cNvSpPr>
            <p:nvPr/>
          </p:nvSpPr>
          <p:spPr bwMode="auto">
            <a:xfrm>
              <a:off x="1360" y="3285"/>
              <a:ext cx="21" cy="21"/>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93" name="Rectangle 394"/>
            <p:cNvSpPr>
              <a:spLocks noChangeArrowheads="1"/>
            </p:cNvSpPr>
            <p:nvPr/>
          </p:nvSpPr>
          <p:spPr bwMode="auto">
            <a:xfrm>
              <a:off x="1381" y="3285"/>
              <a:ext cx="22" cy="21"/>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94" name="Rectangle 395"/>
            <p:cNvSpPr>
              <a:spLocks noChangeArrowheads="1"/>
            </p:cNvSpPr>
            <p:nvPr/>
          </p:nvSpPr>
          <p:spPr bwMode="auto">
            <a:xfrm>
              <a:off x="1317" y="3263"/>
              <a:ext cx="21" cy="22"/>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95" name="Rectangle 396"/>
            <p:cNvSpPr>
              <a:spLocks noChangeArrowheads="1"/>
            </p:cNvSpPr>
            <p:nvPr/>
          </p:nvSpPr>
          <p:spPr bwMode="auto">
            <a:xfrm>
              <a:off x="1338" y="3263"/>
              <a:ext cx="22" cy="22"/>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96" name="Rectangle 397"/>
            <p:cNvSpPr>
              <a:spLocks noChangeArrowheads="1"/>
            </p:cNvSpPr>
            <p:nvPr/>
          </p:nvSpPr>
          <p:spPr bwMode="auto">
            <a:xfrm>
              <a:off x="1360" y="3263"/>
              <a:ext cx="21" cy="22"/>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97" name="Rectangle 398"/>
            <p:cNvSpPr>
              <a:spLocks noChangeArrowheads="1"/>
            </p:cNvSpPr>
            <p:nvPr/>
          </p:nvSpPr>
          <p:spPr bwMode="auto">
            <a:xfrm>
              <a:off x="1381" y="3263"/>
              <a:ext cx="22" cy="22"/>
            </a:xfrm>
            <a:prstGeom prst="rect">
              <a:avLst/>
            </a:prstGeom>
            <a:solidFill>
              <a:srgbClr val="8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98" name="Rectangle 399"/>
            <p:cNvSpPr>
              <a:spLocks noChangeArrowheads="1"/>
            </p:cNvSpPr>
            <p:nvPr/>
          </p:nvSpPr>
          <p:spPr bwMode="auto">
            <a:xfrm>
              <a:off x="1445" y="3285"/>
              <a:ext cx="22" cy="21"/>
            </a:xfrm>
            <a:prstGeom prst="rect">
              <a:avLst/>
            </a:prstGeom>
            <a:solidFill>
              <a:srgbClr val="FF000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499" name="Rectangle 400"/>
            <p:cNvSpPr>
              <a:spLocks noChangeArrowheads="1"/>
            </p:cNvSpPr>
            <p:nvPr/>
          </p:nvSpPr>
          <p:spPr bwMode="auto">
            <a:xfrm>
              <a:off x="1467" y="3285"/>
              <a:ext cx="20" cy="21"/>
            </a:xfrm>
            <a:prstGeom prst="rect">
              <a:avLst/>
            </a:prstGeom>
            <a:solidFill>
              <a:srgbClr val="FF000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500" name="Rectangle 401"/>
            <p:cNvSpPr>
              <a:spLocks noChangeArrowheads="1"/>
            </p:cNvSpPr>
            <p:nvPr/>
          </p:nvSpPr>
          <p:spPr bwMode="auto">
            <a:xfrm>
              <a:off x="1487" y="3285"/>
              <a:ext cx="21" cy="21"/>
            </a:xfrm>
            <a:prstGeom prst="rect">
              <a:avLst/>
            </a:prstGeom>
            <a:solidFill>
              <a:srgbClr val="FF00FF"/>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501" name="Rectangle 402"/>
            <p:cNvSpPr>
              <a:spLocks noChangeArrowheads="1"/>
            </p:cNvSpPr>
            <p:nvPr/>
          </p:nvSpPr>
          <p:spPr bwMode="auto">
            <a:xfrm>
              <a:off x="1508" y="3285"/>
              <a:ext cx="22" cy="21"/>
            </a:xfrm>
            <a:prstGeom prst="rect">
              <a:avLst/>
            </a:prstGeom>
            <a:solidFill>
              <a:srgbClr val="FF00FF"/>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502" name="Rectangle 403"/>
            <p:cNvSpPr>
              <a:spLocks noChangeArrowheads="1"/>
            </p:cNvSpPr>
            <p:nvPr/>
          </p:nvSpPr>
          <p:spPr bwMode="auto">
            <a:xfrm>
              <a:off x="1445" y="3232"/>
              <a:ext cx="22" cy="21"/>
            </a:xfrm>
            <a:prstGeom prst="rect">
              <a:avLst/>
            </a:prstGeom>
            <a:solidFill>
              <a:srgbClr val="008080"/>
            </a:solidFill>
            <a:ln w="4763">
              <a:solidFill>
                <a:srgbClr val="000000"/>
              </a:solidFill>
              <a:miter lim="800000"/>
              <a:headEnd/>
              <a:tailEnd/>
            </a:ln>
          </p:spPr>
          <p:txBody>
            <a:bodyPr/>
            <a:lstStyle/>
            <a:p>
              <a:pPr eaLnBrk="0" hangingPunct="0"/>
              <a:endParaRPr lang="nl-NL" sz="1600" i="1">
                <a:solidFill>
                  <a:schemeClr val="tx1"/>
                </a:solidFill>
              </a:endParaRPr>
            </a:p>
          </p:txBody>
        </p:sp>
        <p:sp>
          <p:nvSpPr>
            <p:cNvPr id="187503" name="Rectangle 404"/>
            <p:cNvSpPr>
              <a:spLocks noChangeArrowheads="1"/>
            </p:cNvSpPr>
            <p:nvPr/>
          </p:nvSpPr>
          <p:spPr bwMode="auto">
            <a:xfrm>
              <a:off x="1467" y="3232"/>
              <a:ext cx="20" cy="21"/>
            </a:xfrm>
            <a:prstGeom prst="rect">
              <a:avLst/>
            </a:prstGeom>
            <a:solidFill>
              <a:srgbClr val="008080"/>
            </a:solidFill>
            <a:ln w="4763">
              <a:solidFill>
                <a:srgbClr val="000000"/>
              </a:solidFill>
              <a:miter lim="800000"/>
              <a:headEnd/>
              <a:tailEnd/>
            </a:ln>
          </p:spPr>
          <p:txBody>
            <a:bodyPr/>
            <a:lstStyle/>
            <a:p>
              <a:pPr eaLnBrk="0" hangingPunct="0"/>
              <a:endParaRPr lang="nl-NL" sz="1600" i="1">
                <a:solidFill>
                  <a:schemeClr val="tx1"/>
                </a:solidFill>
              </a:endParaRPr>
            </a:p>
          </p:txBody>
        </p:sp>
      </p:grpSp>
      <p:sp>
        <p:nvSpPr>
          <p:cNvPr id="187504" name="Text Box 618"/>
          <p:cNvSpPr txBox="1">
            <a:spLocks noChangeArrowheads="1"/>
          </p:cNvSpPr>
          <p:nvPr/>
        </p:nvSpPr>
        <p:spPr bwMode="auto">
          <a:xfrm>
            <a:off x="5715000" y="2667000"/>
            <a:ext cx="3089275" cy="2862263"/>
          </a:xfrm>
          <a:prstGeom prst="rect">
            <a:avLst/>
          </a:prstGeom>
          <a:noFill/>
          <a:ln w="9525">
            <a:noFill/>
            <a:miter lim="800000"/>
            <a:headEnd/>
            <a:tailEnd/>
          </a:ln>
        </p:spPr>
        <p:txBody>
          <a:bodyPr wrap="none">
            <a:spAutoFit/>
          </a:bodyPr>
          <a:lstStyle/>
          <a:p>
            <a:pPr eaLnBrk="0" hangingPunct="0"/>
            <a:r>
              <a:rPr lang="en-US" altLang="en-US" sz="2000" i="1">
                <a:solidFill>
                  <a:schemeClr val="tx1"/>
                </a:solidFill>
              </a:rPr>
              <a:t>Windows CE or any other</a:t>
            </a:r>
          </a:p>
          <a:p>
            <a:pPr eaLnBrk="0" hangingPunct="0"/>
            <a:endParaRPr lang="en-US" altLang="en-US" sz="2000" i="1">
              <a:solidFill>
                <a:schemeClr val="tx1"/>
              </a:solidFill>
            </a:endParaRPr>
          </a:p>
          <a:p>
            <a:pPr eaLnBrk="0" hangingPunct="0"/>
            <a:r>
              <a:rPr lang="en-US" altLang="en-US" sz="2000" i="1">
                <a:solidFill>
                  <a:schemeClr val="tx1"/>
                </a:solidFill>
              </a:rPr>
              <a:t>IEC 61131-3 tasks</a:t>
            </a:r>
          </a:p>
          <a:p>
            <a:pPr eaLnBrk="0" hangingPunct="0"/>
            <a:endParaRPr lang="en-US" altLang="en-US" sz="2000" i="1">
              <a:solidFill>
                <a:schemeClr val="tx1"/>
              </a:solidFill>
            </a:endParaRPr>
          </a:p>
          <a:p>
            <a:pPr eaLnBrk="0" hangingPunct="0"/>
            <a:r>
              <a:rPr lang="en-US" altLang="en-US" sz="2000" i="1">
                <a:solidFill>
                  <a:schemeClr val="tx1"/>
                </a:solidFill>
              </a:rPr>
              <a:t>SCADA &amp; HMI tasks</a:t>
            </a:r>
          </a:p>
          <a:p>
            <a:pPr eaLnBrk="0" hangingPunct="0"/>
            <a:endParaRPr lang="en-US" altLang="en-US" sz="2000" i="1">
              <a:solidFill>
                <a:schemeClr val="tx1"/>
              </a:solidFill>
            </a:endParaRPr>
          </a:p>
          <a:p>
            <a:pPr eaLnBrk="0" hangingPunct="0"/>
            <a:r>
              <a:rPr lang="en-US" altLang="en-US" sz="2000" i="1">
                <a:solidFill>
                  <a:schemeClr val="tx1"/>
                </a:solidFill>
              </a:rPr>
              <a:t>I/O Communication tasks</a:t>
            </a:r>
          </a:p>
          <a:p>
            <a:pPr eaLnBrk="0" hangingPunct="0"/>
            <a:endParaRPr lang="en-US" altLang="en-US" sz="2000" i="1">
              <a:solidFill>
                <a:schemeClr val="tx1"/>
              </a:solidFill>
            </a:endParaRPr>
          </a:p>
          <a:p>
            <a:pPr eaLnBrk="0" hangingPunct="0"/>
            <a:r>
              <a:rPr lang="en-US" altLang="en-US" sz="2000" i="1">
                <a:solidFill>
                  <a:schemeClr val="tx1"/>
                </a:solidFill>
              </a:rPr>
              <a:t>OPC UA</a:t>
            </a:r>
            <a:endParaRPr lang="en-GB" altLang="en-US" sz="2000" i="1">
              <a:solidFill>
                <a:schemeClr val="tx1"/>
              </a:solidFill>
            </a:endParaRPr>
          </a:p>
        </p:txBody>
      </p:sp>
      <p:sp>
        <p:nvSpPr>
          <p:cNvPr id="187505" name="Rectangle 619"/>
          <p:cNvSpPr>
            <a:spLocks noChangeArrowheads="1"/>
          </p:cNvSpPr>
          <p:nvPr/>
        </p:nvSpPr>
        <p:spPr bwMode="auto">
          <a:xfrm>
            <a:off x="762000" y="2057400"/>
            <a:ext cx="4087813" cy="396875"/>
          </a:xfrm>
          <a:prstGeom prst="rect">
            <a:avLst/>
          </a:prstGeom>
          <a:noFill/>
          <a:ln w="9525">
            <a:noFill/>
            <a:miter lim="800000"/>
            <a:headEnd/>
            <a:tailEnd/>
          </a:ln>
        </p:spPr>
        <p:txBody>
          <a:bodyPr wrap="none">
            <a:spAutoFit/>
          </a:bodyPr>
          <a:lstStyle/>
          <a:p>
            <a:pPr eaLnBrk="0" hangingPunct="0"/>
            <a:r>
              <a:rPr lang="en-US" altLang="en-US" sz="2000" i="1">
                <a:solidFill>
                  <a:schemeClr val="tx1"/>
                </a:solidFill>
              </a:rPr>
              <a:t>Multi –functional Operator Panel</a:t>
            </a:r>
            <a:endParaRPr lang="en-GB" altLang="en-US" sz="2000" i="1">
              <a:solidFill>
                <a:schemeClr val="tx1"/>
              </a:solidFill>
            </a:endParaRPr>
          </a:p>
        </p:txBody>
      </p:sp>
      <p:sp>
        <p:nvSpPr>
          <p:cNvPr id="187506" name="Text Box 620"/>
          <p:cNvSpPr txBox="1">
            <a:spLocks noChangeArrowheads="1"/>
          </p:cNvSpPr>
          <p:nvPr/>
        </p:nvSpPr>
        <p:spPr bwMode="auto">
          <a:xfrm>
            <a:off x="2057400" y="5791200"/>
            <a:ext cx="2466975" cy="336550"/>
          </a:xfrm>
          <a:prstGeom prst="rect">
            <a:avLst/>
          </a:prstGeom>
          <a:noFill/>
          <a:ln w="9525">
            <a:noFill/>
            <a:miter lim="800000"/>
            <a:headEnd/>
            <a:tailEnd/>
          </a:ln>
        </p:spPr>
        <p:txBody>
          <a:bodyPr wrap="none">
            <a:spAutoFit/>
          </a:bodyPr>
          <a:lstStyle/>
          <a:p>
            <a:pPr eaLnBrk="0" hangingPunct="0"/>
            <a:r>
              <a:rPr lang="en-US" altLang="en-US" sz="1600" i="1">
                <a:solidFill>
                  <a:schemeClr val="tx1"/>
                </a:solidFill>
              </a:rPr>
              <a:t>I/O Communication bus</a:t>
            </a:r>
            <a:endParaRPr lang="en-GB" altLang="en-US" sz="1600" i="1">
              <a:solidFill>
                <a:schemeClr val="tx1"/>
              </a:solidFill>
            </a:endParaRPr>
          </a:p>
        </p:txBody>
      </p:sp>
      <p:sp>
        <p:nvSpPr>
          <p:cNvPr id="187507" name="AutoShape 621"/>
          <p:cNvSpPr>
            <a:spLocks noChangeArrowheads="1"/>
          </p:cNvSpPr>
          <p:nvPr/>
        </p:nvSpPr>
        <p:spPr bwMode="auto">
          <a:xfrm flipH="1">
            <a:off x="1219200" y="5486400"/>
            <a:ext cx="838200" cy="609600"/>
          </a:xfrm>
          <a:custGeom>
            <a:avLst/>
            <a:gdLst>
              <a:gd name="T0" fmla="*/ 972962650 w 21600"/>
              <a:gd name="T1" fmla="*/ 0 h 21600"/>
              <a:gd name="T2" fmla="*/ 683703039 w 21600"/>
              <a:gd name="T3" fmla="*/ 138716518 h 21600"/>
              <a:gd name="T4" fmla="*/ 360609187 w 21600"/>
              <a:gd name="T5" fmla="*/ 263002229 h 21600"/>
              <a:gd name="T6" fmla="*/ 0 w 21600"/>
              <a:gd name="T7" fmla="*/ 374272251 h 21600"/>
              <a:gd name="T8" fmla="*/ 360609187 w 21600"/>
              <a:gd name="T9" fmla="*/ 485542386 h 21600"/>
              <a:gd name="T10" fmla="*/ 721277358 w 21600"/>
              <a:gd name="T11" fmla="*/ 416172528 h 21600"/>
              <a:gd name="T12" fmla="*/ 1081887011 w 21600"/>
              <a:gd name="T13" fmla="*/ 277456066 h 21600"/>
              <a:gd name="T14" fmla="*/ 1262220398 w 21600"/>
              <a:gd name="T15" fmla="*/ 13871651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324 w 21600"/>
              <a:gd name="T25" fmla="*/ 14786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650" y="0"/>
                </a:moveTo>
                <a:lnTo>
                  <a:pt x="11700" y="6171"/>
                </a:lnTo>
                <a:lnTo>
                  <a:pt x="14786" y="6171"/>
                </a:lnTo>
                <a:lnTo>
                  <a:pt x="14786" y="14786"/>
                </a:lnTo>
                <a:lnTo>
                  <a:pt x="6171" y="14786"/>
                </a:lnTo>
                <a:lnTo>
                  <a:pt x="6171" y="11700"/>
                </a:lnTo>
                <a:lnTo>
                  <a:pt x="0" y="16650"/>
                </a:lnTo>
                <a:lnTo>
                  <a:pt x="6171" y="21600"/>
                </a:lnTo>
                <a:lnTo>
                  <a:pt x="6171" y="18514"/>
                </a:lnTo>
                <a:lnTo>
                  <a:pt x="18514" y="18514"/>
                </a:lnTo>
                <a:lnTo>
                  <a:pt x="18514" y="6171"/>
                </a:lnTo>
                <a:lnTo>
                  <a:pt x="21600" y="6171"/>
                </a:lnTo>
                <a:close/>
              </a:path>
            </a:pathLst>
          </a:custGeom>
          <a:solidFill>
            <a:schemeClr val="bg1"/>
          </a:solidFill>
          <a:ln w="12700">
            <a:solidFill>
              <a:schemeClr val="tx1"/>
            </a:solidFill>
            <a:miter lim="800000"/>
            <a:headEnd type="none" w="sm" len="sm"/>
            <a:tailEnd type="none" w="sm" len="sm"/>
          </a:ln>
        </p:spPr>
        <p:txBody>
          <a:bodyPr wrap="none" anchor="ctr"/>
          <a:lstStyle/>
          <a:p>
            <a:pPr eaLnBrk="0" hangingPunct="0"/>
            <a:endParaRPr lang="nl-NL" sz="1600" i="1">
              <a:solidFill>
                <a:schemeClr val="tx1"/>
              </a:solidFill>
            </a:endParaRPr>
          </a:p>
        </p:txBody>
      </p:sp>
      <p:sp>
        <p:nvSpPr>
          <p:cNvPr id="187508" name="AutoShape 623"/>
          <p:cNvSpPr>
            <a:spLocks/>
          </p:cNvSpPr>
          <p:nvPr/>
        </p:nvSpPr>
        <p:spPr bwMode="auto">
          <a:xfrm>
            <a:off x="4648200" y="2667000"/>
            <a:ext cx="1371600" cy="2895600"/>
          </a:xfrm>
          <a:prstGeom prst="leftBrace">
            <a:avLst>
              <a:gd name="adj1" fmla="val 17593"/>
              <a:gd name="adj2" fmla="val 50000"/>
            </a:avLst>
          </a:prstGeom>
          <a:noFill/>
          <a:ln w="12700">
            <a:solidFill>
              <a:schemeClr val="tx1"/>
            </a:solidFill>
            <a:round/>
            <a:headEnd type="none" w="sm" len="sm"/>
            <a:tailEnd type="none" w="sm" len="sm"/>
          </a:ln>
        </p:spPr>
        <p:txBody>
          <a:bodyPr wrap="none" anchor="ctr"/>
          <a:lstStyle/>
          <a:p>
            <a:pPr eaLnBrk="0" hangingPunct="0"/>
            <a:endParaRPr lang="nl-NL" sz="1600" i="1">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304800" y="1066800"/>
            <a:ext cx="9372600" cy="685800"/>
          </a:xfrm>
        </p:spPr>
        <p:txBody>
          <a:bodyPr/>
          <a:lstStyle/>
          <a:p>
            <a:pPr eaLnBrk="1" hangingPunct="1"/>
            <a:r>
              <a:rPr lang="en-US" altLang="en-US" smtClean="0"/>
              <a:t>IEC 61131-3 : Common Elements</a:t>
            </a:r>
          </a:p>
        </p:txBody>
      </p:sp>
      <p:sp>
        <p:nvSpPr>
          <p:cNvPr id="189443" name="Rectangle 3"/>
          <p:cNvSpPr>
            <a:spLocks noChangeArrowheads="1"/>
          </p:cNvSpPr>
          <p:nvPr/>
        </p:nvSpPr>
        <p:spPr bwMode="auto">
          <a:xfrm>
            <a:off x="3740150" y="4273550"/>
            <a:ext cx="2730500" cy="673100"/>
          </a:xfrm>
          <a:prstGeom prst="rect">
            <a:avLst/>
          </a:prstGeom>
          <a:solidFill>
            <a:schemeClr va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89444" name="Rectangle 4"/>
          <p:cNvSpPr>
            <a:spLocks noChangeArrowheads="1"/>
          </p:cNvSpPr>
          <p:nvPr/>
        </p:nvSpPr>
        <p:spPr bwMode="auto">
          <a:xfrm>
            <a:off x="2597150" y="1682750"/>
            <a:ext cx="5380038" cy="4559300"/>
          </a:xfrm>
          <a:prstGeom prst="rect">
            <a:avLst/>
          </a:prstGeom>
          <a:solidFill>
            <a:schemeClr val="accent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89445" name="Rectangle 5"/>
          <p:cNvSpPr>
            <a:spLocks noChangeArrowheads="1"/>
          </p:cNvSpPr>
          <p:nvPr/>
        </p:nvSpPr>
        <p:spPr bwMode="auto">
          <a:xfrm>
            <a:off x="2576513" y="1812925"/>
            <a:ext cx="5400675" cy="3751263"/>
          </a:xfrm>
          <a:prstGeom prst="rect">
            <a:avLst/>
          </a:prstGeom>
          <a:noFill/>
          <a:ln w="9525">
            <a:noFill/>
            <a:miter lim="800000"/>
            <a:headEnd/>
            <a:tailEnd/>
          </a:ln>
        </p:spPr>
        <p:txBody>
          <a:bodyPr lIns="92075" tIns="46038" rIns="92075" bIns="46038">
            <a:spAutoFit/>
          </a:bodyPr>
          <a:lstStyle/>
          <a:p>
            <a:pPr algn="ctr" defTabSz="571500" eaLnBrk="0" hangingPunct="0"/>
            <a:r>
              <a:rPr lang="en-US" altLang="en-US" i="1">
                <a:solidFill>
                  <a:schemeClr val="bg1"/>
                </a:solidFill>
                <a:latin typeface="Times New Roman" pitchFamily="18" charset="0"/>
              </a:rPr>
              <a:t>COMMON ELEMENTS</a:t>
            </a:r>
          </a:p>
          <a:p>
            <a:pPr defTabSz="571500" eaLnBrk="0" hangingPunct="0"/>
            <a:r>
              <a:rPr lang="en-US" altLang="en-US" sz="2000" i="1">
                <a:solidFill>
                  <a:schemeClr val="bg1"/>
                </a:solidFill>
                <a:latin typeface="Times New Roman" pitchFamily="18" charset="0"/>
              </a:rPr>
              <a:t>a.o.</a:t>
            </a:r>
          </a:p>
          <a:p>
            <a:pPr defTabSz="571500" eaLnBrk="0" hangingPunct="0">
              <a:lnSpc>
                <a:spcPct val="140000"/>
              </a:lnSpc>
            </a:pPr>
            <a:r>
              <a:rPr lang="en-US" altLang="en-US" sz="2000" i="1">
                <a:solidFill>
                  <a:schemeClr val="bg1"/>
                </a:solidFill>
                <a:latin typeface="Times New Roman" pitchFamily="18" charset="0"/>
              </a:rPr>
              <a:t>	Data Types	&amp;	Variables</a:t>
            </a:r>
          </a:p>
          <a:p>
            <a:pPr defTabSz="571500" eaLnBrk="0" hangingPunct="0">
              <a:lnSpc>
                <a:spcPct val="140000"/>
              </a:lnSpc>
            </a:pPr>
            <a:r>
              <a:rPr lang="en-US" altLang="en-US" sz="2000" i="1">
                <a:solidFill>
                  <a:schemeClr val="bg1"/>
                </a:solidFill>
                <a:latin typeface="Times New Roman" pitchFamily="18" charset="0"/>
              </a:rPr>
              <a:t>	Configuration, Resources, Tasks</a:t>
            </a:r>
          </a:p>
          <a:p>
            <a:pPr defTabSz="571500" eaLnBrk="0" hangingPunct="0">
              <a:lnSpc>
                <a:spcPct val="140000"/>
              </a:lnSpc>
            </a:pPr>
            <a:endParaRPr lang="en-US" altLang="en-US" sz="2000" i="1">
              <a:solidFill>
                <a:schemeClr val="bg1"/>
              </a:solidFill>
              <a:latin typeface="Times New Roman" pitchFamily="18" charset="0"/>
            </a:endParaRPr>
          </a:p>
          <a:p>
            <a:pPr defTabSz="571500" eaLnBrk="0" hangingPunct="0">
              <a:lnSpc>
                <a:spcPct val="140000"/>
              </a:lnSpc>
            </a:pPr>
            <a:r>
              <a:rPr lang="en-US" altLang="en-US" sz="2000" i="1">
                <a:solidFill>
                  <a:schemeClr val="bg1"/>
                </a:solidFill>
                <a:latin typeface="Times New Roman" pitchFamily="18" charset="0"/>
              </a:rPr>
              <a:t>	Programming Organization Units, POUs</a:t>
            </a:r>
          </a:p>
          <a:p>
            <a:pPr marL="571500" lvl="1" defTabSz="571500" eaLnBrk="0" hangingPunct="0">
              <a:lnSpc>
                <a:spcPct val="140000"/>
              </a:lnSpc>
              <a:buFontTx/>
              <a:buChar char="*"/>
            </a:pPr>
            <a:r>
              <a:rPr lang="en-US" altLang="en-US" sz="2000" i="1">
                <a:solidFill>
                  <a:schemeClr val="bg1"/>
                </a:solidFill>
                <a:latin typeface="Times New Roman" pitchFamily="18" charset="0"/>
              </a:rPr>
              <a:t> Functions</a:t>
            </a:r>
          </a:p>
          <a:p>
            <a:pPr marL="571500" lvl="1" defTabSz="571500" eaLnBrk="0" hangingPunct="0">
              <a:lnSpc>
                <a:spcPct val="140000"/>
              </a:lnSpc>
              <a:buFontTx/>
              <a:buChar char="*"/>
            </a:pPr>
            <a:r>
              <a:rPr lang="en-US" altLang="en-US" sz="2000" i="1">
                <a:solidFill>
                  <a:schemeClr val="bg1"/>
                </a:solidFill>
                <a:latin typeface="Times New Roman" pitchFamily="18" charset="0"/>
              </a:rPr>
              <a:t> Function Blocks</a:t>
            </a:r>
          </a:p>
          <a:p>
            <a:pPr marL="571500" lvl="1" defTabSz="571500" eaLnBrk="0" hangingPunct="0">
              <a:lnSpc>
                <a:spcPct val="140000"/>
              </a:lnSpc>
              <a:buFontTx/>
              <a:buChar char="*"/>
            </a:pPr>
            <a:r>
              <a:rPr lang="en-US" altLang="en-US" sz="2000" i="1">
                <a:solidFill>
                  <a:schemeClr val="bg1"/>
                </a:solidFill>
                <a:latin typeface="Times New Roman" pitchFamily="18" charset="0"/>
              </a:rPr>
              <a:t> Programs	</a:t>
            </a:r>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p:txBody>
          <a:bodyPr/>
          <a:lstStyle/>
          <a:p>
            <a:pPr eaLnBrk="1" hangingPunct="1"/>
            <a:r>
              <a:rPr lang="en-US" altLang="en-US" smtClean="0"/>
              <a:t>Functions …..</a:t>
            </a:r>
          </a:p>
        </p:txBody>
      </p:sp>
      <p:sp>
        <p:nvSpPr>
          <p:cNvPr id="191491" name="Rectangle 3"/>
          <p:cNvSpPr>
            <a:spLocks noGrp="1" noChangeArrowheads="1"/>
          </p:cNvSpPr>
          <p:nvPr>
            <p:ph type="body" idx="4294967295"/>
          </p:nvPr>
        </p:nvSpPr>
        <p:spPr>
          <a:xfrm>
            <a:off x="304800" y="1974850"/>
            <a:ext cx="9372600" cy="4349750"/>
          </a:xfrm>
        </p:spPr>
        <p:txBody>
          <a:bodyPr/>
          <a:lstStyle/>
          <a:p>
            <a:pPr marL="361950" indent="-361950" eaLnBrk="1" hangingPunct="1">
              <a:spcBef>
                <a:spcPct val="40000"/>
              </a:spcBef>
              <a:buFont typeface="Wingdings" pitchFamily="2" charset="2"/>
              <a:buNone/>
            </a:pPr>
            <a:r>
              <a:rPr lang="en-US" altLang="en-US" smtClean="0">
                <a:solidFill>
                  <a:schemeClr val="tx1"/>
                </a:solidFill>
              </a:rPr>
              <a:t>* Standard functions</a:t>
            </a:r>
          </a:p>
          <a:p>
            <a:pPr marL="361950" indent="-361950" eaLnBrk="1" hangingPunct="1">
              <a:spcBef>
                <a:spcPct val="40000"/>
              </a:spcBef>
              <a:buFont typeface="Wingdings" pitchFamily="2" charset="2"/>
              <a:buNone/>
            </a:pPr>
            <a:r>
              <a:rPr lang="en-US" altLang="en-US" smtClean="0">
                <a:solidFill>
                  <a:schemeClr val="tx1"/>
                </a:solidFill>
              </a:rPr>
              <a:t>		</a:t>
            </a:r>
            <a:r>
              <a:rPr lang="en-US" altLang="en-US" sz="2000" smtClean="0">
                <a:solidFill>
                  <a:schemeClr val="tx1"/>
                </a:solidFill>
              </a:rPr>
              <a:t>ADD, SQRT, SIN, COS, GT, MIN, MAX, AND, OR, etc.</a:t>
            </a:r>
          </a:p>
          <a:p>
            <a:pPr marL="361950" indent="-361950" eaLnBrk="1" hangingPunct="1">
              <a:spcBef>
                <a:spcPct val="40000"/>
              </a:spcBef>
              <a:buFont typeface="Wingdings" pitchFamily="2" charset="2"/>
              <a:buNone/>
            </a:pPr>
            <a:endParaRPr lang="en-US" altLang="en-US" sz="1600" smtClean="0">
              <a:solidFill>
                <a:schemeClr val="tx1"/>
              </a:solidFill>
            </a:endParaRPr>
          </a:p>
          <a:p>
            <a:pPr marL="361950" indent="-361950" eaLnBrk="1" hangingPunct="1">
              <a:spcBef>
                <a:spcPct val="40000"/>
              </a:spcBef>
              <a:buFont typeface="Wingdings" pitchFamily="2" charset="2"/>
              <a:buNone/>
            </a:pPr>
            <a:endParaRPr lang="en-US" altLang="en-US" sz="1600" smtClean="0">
              <a:solidFill>
                <a:schemeClr val="tx1"/>
              </a:solidFill>
            </a:endParaRPr>
          </a:p>
          <a:p>
            <a:pPr marL="361950" indent="-361950" eaLnBrk="1" hangingPunct="1">
              <a:spcBef>
                <a:spcPct val="40000"/>
              </a:spcBef>
              <a:buFont typeface="Wingdings" pitchFamily="2" charset="2"/>
              <a:buNone/>
            </a:pPr>
            <a:r>
              <a:rPr lang="en-US" altLang="en-US" smtClean="0">
                <a:solidFill>
                  <a:schemeClr val="tx1"/>
                </a:solidFill>
              </a:rPr>
              <a:t>* Your own defined functions: </a:t>
            </a:r>
          </a:p>
          <a:p>
            <a:pPr marL="361950" indent="-361950" eaLnBrk="1" hangingPunct="1">
              <a:lnSpc>
                <a:spcPct val="60000"/>
              </a:lnSpc>
              <a:spcBef>
                <a:spcPct val="40000"/>
              </a:spcBef>
              <a:buFont typeface="Wingdings" pitchFamily="2" charset="2"/>
              <a:buNone/>
            </a:pPr>
            <a:r>
              <a:rPr lang="en-US" altLang="en-US" sz="2000" smtClean="0">
                <a:solidFill>
                  <a:schemeClr val="tx1"/>
                </a:solidFill>
              </a:rPr>
              <a:t>		FUNCTION SIMPLE_FUN : REAL</a:t>
            </a:r>
          </a:p>
          <a:p>
            <a:pPr marL="361950" indent="-361950" eaLnBrk="1" hangingPunct="1">
              <a:lnSpc>
                <a:spcPct val="60000"/>
              </a:lnSpc>
              <a:spcBef>
                <a:spcPct val="40000"/>
              </a:spcBef>
              <a:buFont typeface="Wingdings" pitchFamily="2" charset="2"/>
              <a:buNone/>
            </a:pPr>
            <a:r>
              <a:rPr lang="en-US" altLang="en-US" sz="2000" smtClean="0">
                <a:solidFill>
                  <a:schemeClr val="tx1"/>
                </a:solidFill>
              </a:rPr>
              <a:t>			VAR_INPUT</a:t>
            </a:r>
          </a:p>
          <a:p>
            <a:pPr marL="361950" indent="-361950" eaLnBrk="1" hangingPunct="1">
              <a:lnSpc>
                <a:spcPct val="60000"/>
              </a:lnSpc>
              <a:spcBef>
                <a:spcPct val="40000"/>
              </a:spcBef>
              <a:buFont typeface="Wingdings" pitchFamily="2" charset="2"/>
              <a:buNone/>
            </a:pPr>
            <a:r>
              <a:rPr lang="en-US" altLang="en-US" sz="2000" smtClean="0">
                <a:solidFill>
                  <a:schemeClr val="tx1"/>
                </a:solidFill>
              </a:rPr>
              <a:t>				A, B 	: REAL;</a:t>
            </a:r>
          </a:p>
          <a:p>
            <a:pPr marL="361950" indent="-361950" eaLnBrk="1" hangingPunct="1">
              <a:lnSpc>
                <a:spcPct val="60000"/>
              </a:lnSpc>
              <a:spcBef>
                <a:spcPct val="40000"/>
              </a:spcBef>
              <a:buFont typeface="Wingdings" pitchFamily="2" charset="2"/>
              <a:buNone/>
            </a:pPr>
            <a:r>
              <a:rPr lang="en-US" altLang="en-US" sz="2000" smtClean="0">
                <a:solidFill>
                  <a:schemeClr val="tx1"/>
                </a:solidFill>
              </a:rPr>
              <a:t>				C		 : REAL := 1.0;</a:t>
            </a:r>
          </a:p>
          <a:p>
            <a:pPr marL="361950" indent="-361950" eaLnBrk="1" hangingPunct="1">
              <a:lnSpc>
                <a:spcPct val="60000"/>
              </a:lnSpc>
              <a:spcBef>
                <a:spcPct val="40000"/>
              </a:spcBef>
              <a:buFont typeface="Wingdings" pitchFamily="2" charset="2"/>
              <a:buNone/>
            </a:pPr>
            <a:r>
              <a:rPr lang="en-US" altLang="en-US" sz="2000" smtClean="0">
                <a:solidFill>
                  <a:schemeClr val="tx1"/>
                </a:solidFill>
              </a:rPr>
              <a:t>			END_VAR</a:t>
            </a:r>
          </a:p>
          <a:p>
            <a:pPr marL="361950" indent="-361950" eaLnBrk="1" hangingPunct="1">
              <a:lnSpc>
                <a:spcPct val="60000"/>
              </a:lnSpc>
              <a:spcBef>
                <a:spcPct val="40000"/>
              </a:spcBef>
              <a:buFont typeface="Wingdings" pitchFamily="2" charset="2"/>
              <a:buNone/>
            </a:pPr>
            <a:r>
              <a:rPr lang="en-US" altLang="en-US" sz="2000" smtClean="0">
                <a:solidFill>
                  <a:schemeClr val="tx1"/>
                </a:solidFill>
              </a:rPr>
              <a:t>		SIMPLE_FUN := A*B/C;</a:t>
            </a:r>
          </a:p>
          <a:p>
            <a:pPr marL="361950" indent="-361950" eaLnBrk="1" hangingPunct="1">
              <a:lnSpc>
                <a:spcPct val="60000"/>
              </a:lnSpc>
              <a:spcBef>
                <a:spcPct val="40000"/>
              </a:spcBef>
              <a:buFont typeface="Wingdings" pitchFamily="2" charset="2"/>
              <a:buNone/>
            </a:pPr>
            <a:r>
              <a:rPr lang="en-US" altLang="en-US" sz="2000" smtClean="0">
                <a:solidFill>
                  <a:schemeClr val="tx1"/>
                </a:solidFill>
              </a:rPr>
              <a:t>		END FUNCTION</a:t>
            </a:r>
          </a:p>
        </p:txBody>
      </p:sp>
    </p:spTree>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p:txBody>
          <a:bodyPr/>
          <a:lstStyle/>
          <a:p>
            <a:pPr eaLnBrk="1" hangingPunct="1"/>
            <a:r>
              <a:rPr lang="en-US" altLang="en-US" smtClean="0"/>
              <a:t>…. &amp;   Function Blocks</a:t>
            </a:r>
          </a:p>
        </p:txBody>
      </p:sp>
      <p:sp>
        <p:nvSpPr>
          <p:cNvPr id="193539" name="Rectangle 3"/>
          <p:cNvSpPr>
            <a:spLocks noGrp="1" noChangeArrowheads="1"/>
          </p:cNvSpPr>
          <p:nvPr>
            <p:ph type="body" sz="half" idx="4294967295"/>
          </p:nvPr>
        </p:nvSpPr>
        <p:spPr>
          <a:xfrm>
            <a:off x="304800" y="1905000"/>
            <a:ext cx="4610100" cy="4419600"/>
          </a:xfrm>
        </p:spPr>
        <p:txBody>
          <a:bodyPr/>
          <a:lstStyle/>
          <a:p>
            <a:pPr marL="361950" indent="-361950" eaLnBrk="1" hangingPunct="1"/>
            <a:r>
              <a:rPr lang="en-US" altLang="en-US" smtClean="0">
                <a:solidFill>
                  <a:schemeClr val="accent1"/>
                </a:solidFill>
              </a:rPr>
              <a:t>Standard Function Blocks</a:t>
            </a:r>
          </a:p>
        </p:txBody>
      </p:sp>
      <p:pic>
        <p:nvPicPr>
          <p:cNvPr id="193540" name="Picture 4"/>
          <p:cNvPicPr>
            <a:picLocks noGrp="1" noChangeArrowheads="1"/>
          </p:cNvPicPr>
          <p:nvPr>
            <p:ph sz="half" idx="4294967295"/>
          </p:nvPr>
        </p:nvPicPr>
        <p:blipFill>
          <a:blip r:embed="rId3"/>
          <a:srcRect/>
          <a:stretch>
            <a:fillRect/>
          </a:stretch>
        </p:blipFill>
        <p:spPr>
          <a:xfrm>
            <a:off x="6484938" y="2033588"/>
            <a:ext cx="2084387" cy="1241425"/>
          </a:xfrm>
        </p:spPr>
      </p:pic>
      <p:grpSp>
        <p:nvGrpSpPr>
          <p:cNvPr id="193541" name="Group 19"/>
          <p:cNvGrpSpPr>
            <a:grpSpLocks/>
          </p:cNvGrpSpPr>
          <p:nvPr/>
        </p:nvGrpSpPr>
        <p:grpSpPr bwMode="auto">
          <a:xfrm>
            <a:off x="5762625" y="4090988"/>
            <a:ext cx="3867150" cy="1508125"/>
            <a:chOff x="3630" y="2577"/>
            <a:chExt cx="2436" cy="950"/>
          </a:xfrm>
        </p:grpSpPr>
        <p:sp>
          <p:nvSpPr>
            <p:cNvPr id="193542" name="Rectangle 5"/>
            <p:cNvSpPr>
              <a:spLocks noChangeArrowheads="1"/>
            </p:cNvSpPr>
            <p:nvPr/>
          </p:nvSpPr>
          <p:spPr bwMode="auto">
            <a:xfrm>
              <a:off x="4442" y="2577"/>
              <a:ext cx="806" cy="950"/>
            </a:xfrm>
            <a:prstGeom prst="rect">
              <a:avLst/>
            </a:prstGeom>
            <a:solidFill>
              <a:schemeClr val="bg1"/>
            </a:solidFill>
            <a:ln w="254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93543" name="Line 6"/>
            <p:cNvSpPr>
              <a:spLocks noChangeShapeType="1"/>
            </p:cNvSpPr>
            <p:nvPr/>
          </p:nvSpPr>
          <p:spPr bwMode="auto">
            <a:xfrm flipH="1">
              <a:off x="4200" y="3043"/>
              <a:ext cx="228" cy="0"/>
            </a:xfrm>
            <a:prstGeom prst="line">
              <a:avLst/>
            </a:prstGeom>
            <a:noFill/>
            <a:ln w="25400">
              <a:solidFill>
                <a:schemeClr val="tx1"/>
              </a:solidFill>
              <a:round/>
              <a:headEnd type="none" w="sm" len="sm"/>
              <a:tailEnd type="none" w="sm" len="sm"/>
            </a:ln>
          </p:spPr>
          <p:txBody>
            <a:bodyPr/>
            <a:lstStyle/>
            <a:p>
              <a:endParaRPr lang="nl-NL"/>
            </a:p>
          </p:txBody>
        </p:sp>
        <p:sp>
          <p:nvSpPr>
            <p:cNvPr id="193544" name="Line 7"/>
            <p:cNvSpPr>
              <a:spLocks noChangeShapeType="1"/>
            </p:cNvSpPr>
            <p:nvPr/>
          </p:nvSpPr>
          <p:spPr bwMode="auto">
            <a:xfrm flipH="1">
              <a:off x="4200" y="2845"/>
              <a:ext cx="228" cy="0"/>
            </a:xfrm>
            <a:prstGeom prst="line">
              <a:avLst/>
            </a:prstGeom>
            <a:noFill/>
            <a:ln w="25400">
              <a:solidFill>
                <a:schemeClr val="tx1"/>
              </a:solidFill>
              <a:round/>
              <a:headEnd type="none" w="sm" len="sm"/>
              <a:tailEnd type="none" w="sm" len="sm"/>
            </a:ln>
          </p:spPr>
          <p:txBody>
            <a:bodyPr/>
            <a:lstStyle/>
            <a:p>
              <a:endParaRPr lang="nl-NL"/>
            </a:p>
          </p:txBody>
        </p:sp>
        <p:sp>
          <p:nvSpPr>
            <p:cNvPr id="193545" name="Line 8"/>
            <p:cNvSpPr>
              <a:spLocks noChangeShapeType="1"/>
            </p:cNvSpPr>
            <p:nvPr/>
          </p:nvSpPr>
          <p:spPr bwMode="auto">
            <a:xfrm flipH="1">
              <a:off x="4200" y="3235"/>
              <a:ext cx="228" cy="0"/>
            </a:xfrm>
            <a:prstGeom prst="line">
              <a:avLst/>
            </a:prstGeom>
            <a:noFill/>
            <a:ln w="25400">
              <a:solidFill>
                <a:schemeClr val="tx1"/>
              </a:solidFill>
              <a:round/>
              <a:headEnd type="none" w="sm" len="sm"/>
              <a:tailEnd type="none" w="sm" len="sm"/>
            </a:ln>
          </p:spPr>
          <p:txBody>
            <a:bodyPr/>
            <a:lstStyle/>
            <a:p>
              <a:endParaRPr lang="nl-NL"/>
            </a:p>
          </p:txBody>
        </p:sp>
        <p:sp>
          <p:nvSpPr>
            <p:cNvPr id="193546" name="Line 9"/>
            <p:cNvSpPr>
              <a:spLocks noChangeShapeType="1"/>
            </p:cNvSpPr>
            <p:nvPr/>
          </p:nvSpPr>
          <p:spPr bwMode="auto">
            <a:xfrm flipH="1">
              <a:off x="5256" y="2893"/>
              <a:ext cx="228" cy="0"/>
            </a:xfrm>
            <a:prstGeom prst="line">
              <a:avLst/>
            </a:prstGeom>
            <a:noFill/>
            <a:ln w="25400">
              <a:solidFill>
                <a:schemeClr val="tx1"/>
              </a:solidFill>
              <a:round/>
              <a:headEnd type="none" w="sm" len="sm"/>
              <a:tailEnd type="none" w="sm" len="sm"/>
            </a:ln>
          </p:spPr>
          <p:txBody>
            <a:bodyPr/>
            <a:lstStyle/>
            <a:p>
              <a:endParaRPr lang="nl-NL"/>
            </a:p>
          </p:txBody>
        </p:sp>
        <p:sp>
          <p:nvSpPr>
            <p:cNvPr id="193547" name="Rectangle 10"/>
            <p:cNvSpPr>
              <a:spLocks noChangeArrowheads="1"/>
            </p:cNvSpPr>
            <p:nvPr/>
          </p:nvSpPr>
          <p:spPr bwMode="auto">
            <a:xfrm>
              <a:off x="4476" y="2581"/>
              <a:ext cx="744"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Hysterisis</a:t>
              </a:r>
            </a:p>
          </p:txBody>
        </p:sp>
        <p:sp>
          <p:nvSpPr>
            <p:cNvPr id="193548" name="Rectangle 11"/>
            <p:cNvSpPr>
              <a:spLocks noChangeArrowheads="1"/>
            </p:cNvSpPr>
            <p:nvPr/>
          </p:nvSpPr>
          <p:spPr bwMode="auto">
            <a:xfrm>
              <a:off x="5040" y="2803"/>
              <a:ext cx="192"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Q</a:t>
              </a:r>
            </a:p>
          </p:txBody>
        </p:sp>
        <p:sp>
          <p:nvSpPr>
            <p:cNvPr id="193549" name="Rectangle 12"/>
            <p:cNvSpPr>
              <a:spLocks noChangeArrowheads="1"/>
            </p:cNvSpPr>
            <p:nvPr/>
          </p:nvSpPr>
          <p:spPr bwMode="auto">
            <a:xfrm>
              <a:off x="4458" y="2767"/>
              <a:ext cx="408"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XIN1</a:t>
              </a:r>
            </a:p>
          </p:txBody>
        </p:sp>
        <p:sp>
          <p:nvSpPr>
            <p:cNvPr id="193550" name="Rectangle 13"/>
            <p:cNvSpPr>
              <a:spLocks noChangeArrowheads="1"/>
            </p:cNvSpPr>
            <p:nvPr/>
          </p:nvSpPr>
          <p:spPr bwMode="auto">
            <a:xfrm>
              <a:off x="4458" y="2959"/>
              <a:ext cx="384"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XIN2</a:t>
              </a:r>
            </a:p>
          </p:txBody>
        </p:sp>
        <p:sp>
          <p:nvSpPr>
            <p:cNvPr id="193551" name="Rectangle 14"/>
            <p:cNvSpPr>
              <a:spLocks noChangeArrowheads="1"/>
            </p:cNvSpPr>
            <p:nvPr/>
          </p:nvSpPr>
          <p:spPr bwMode="auto">
            <a:xfrm>
              <a:off x="4464" y="3151"/>
              <a:ext cx="426"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EPS</a:t>
              </a:r>
            </a:p>
          </p:txBody>
        </p:sp>
        <p:sp>
          <p:nvSpPr>
            <p:cNvPr id="193552" name="Rectangle 15"/>
            <p:cNvSpPr>
              <a:spLocks noChangeArrowheads="1"/>
            </p:cNvSpPr>
            <p:nvPr/>
          </p:nvSpPr>
          <p:spPr bwMode="auto">
            <a:xfrm>
              <a:off x="5496" y="2797"/>
              <a:ext cx="570"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BOOL</a:t>
              </a:r>
            </a:p>
          </p:txBody>
        </p:sp>
        <p:sp>
          <p:nvSpPr>
            <p:cNvPr id="193553" name="Rectangle 16"/>
            <p:cNvSpPr>
              <a:spLocks noChangeArrowheads="1"/>
            </p:cNvSpPr>
            <p:nvPr/>
          </p:nvSpPr>
          <p:spPr bwMode="auto">
            <a:xfrm>
              <a:off x="3630" y="2749"/>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sp>
          <p:nvSpPr>
            <p:cNvPr id="193554" name="Rectangle 17"/>
            <p:cNvSpPr>
              <a:spLocks noChangeArrowheads="1"/>
            </p:cNvSpPr>
            <p:nvPr/>
          </p:nvSpPr>
          <p:spPr bwMode="auto">
            <a:xfrm>
              <a:off x="3630" y="2965"/>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sp>
          <p:nvSpPr>
            <p:cNvPr id="193555" name="Rectangle 18"/>
            <p:cNvSpPr>
              <a:spLocks noChangeArrowheads="1"/>
            </p:cNvSpPr>
            <p:nvPr/>
          </p:nvSpPr>
          <p:spPr bwMode="auto">
            <a:xfrm>
              <a:off x="3630" y="3157"/>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grpSp>
    </p:spTree>
  </p:cSld>
  <p:clrMapOvr>
    <a:masterClrMapping/>
  </p:clrMapOvr>
  <p:transition>
    <p:cover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pPr eaLnBrk="1" hangingPunct="1"/>
            <a:r>
              <a:rPr lang="en-US" altLang="en-US" smtClean="0"/>
              <a:t>…. &amp;   Function Blocks</a:t>
            </a:r>
          </a:p>
        </p:txBody>
      </p:sp>
      <p:sp>
        <p:nvSpPr>
          <p:cNvPr id="195587" name="Rectangle 3"/>
          <p:cNvSpPr>
            <a:spLocks noGrp="1" noChangeArrowheads="1"/>
          </p:cNvSpPr>
          <p:nvPr>
            <p:ph type="body" sz="half" idx="4294967295"/>
          </p:nvPr>
        </p:nvSpPr>
        <p:spPr>
          <a:xfrm>
            <a:off x="304800" y="1905000"/>
            <a:ext cx="4610100" cy="4419600"/>
          </a:xfrm>
        </p:spPr>
        <p:txBody>
          <a:bodyPr/>
          <a:lstStyle/>
          <a:p>
            <a:pPr marL="361950" indent="-361950" eaLnBrk="1" hangingPunct="1"/>
            <a:r>
              <a:rPr lang="en-US" altLang="en-US" smtClean="0">
                <a:solidFill>
                  <a:schemeClr val="tx1"/>
                </a:solidFill>
              </a:rPr>
              <a:t>Standard Function Blocks</a:t>
            </a:r>
            <a:endParaRPr lang="en-US" altLang="en-US" smtClean="0">
              <a:solidFill>
                <a:schemeClr val="accent1"/>
              </a:solidFill>
            </a:endParaRPr>
          </a:p>
          <a:p>
            <a:pPr marL="361950" indent="-361950" eaLnBrk="1" hangingPunct="1"/>
            <a:r>
              <a:rPr lang="en-US" altLang="en-US" smtClean="0">
                <a:solidFill>
                  <a:schemeClr val="accent1"/>
                </a:solidFill>
              </a:rPr>
              <a:t>Additional supplied Function Blocks</a:t>
            </a:r>
          </a:p>
        </p:txBody>
      </p:sp>
      <p:pic>
        <p:nvPicPr>
          <p:cNvPr id="195588" name="Picture 4"/>
          <p:cNvPicPr>
            <a:picLocks noGrp="1" noChangeArrowheads="1"/>
          </p:cNvPicPr>
          <p:nvPr>
            <p:ph sz="half" idx="4294967295"/>
          </p:nvPr>
        </p:nvPicPr>
        <p:blipFill>
          <a:blip r:embed="rId3"/>
          <a:srcRect/>
          <a:stretch>
            <a:fillRect/>
          </a:stretch>
        </p:blipFill>
        <p:spPr>
          <a:xfrm>
            <a:off x="6484938" y="2033588"/>
            <a:ext cx="2084387" cy="1241425"/>
          </a:xfrm>
        </p:spPr>
      </p:pic>
      <p:grpSp>
        <p:nvGrpSpPr>
          <p:cNvPr id="195589" name="Group 19"/>
          <p:cNvGrpSpPr>
            <a:grpSpLocks/>
          </p:cNvGrpSpPr>
          <p:nvPr/>
        </p:nvGrpSpPr>
        <p:grpSpPr bwMode="auto">
          <a:xfrm>
            <a:off x="5762625" y="4090988"/>
            <a:ext cx="3867150" cy="1508125"/>
            <a:chOff x="3630" y="2577"/>
            <a:chExt cx="2436" cy="950"/>
          </a:xfrm>
        </p:grpSpPr>
        <p:sp>
          <p:nvSpPr>
            <p:cNvPr id="195590" name="Rectangle 5"/>
            <p:cNvSpPr>
              <a:spLocks noChangeArrowheads="1"/>
            </p:cNvSpPr>
            <p:nvPr/>
          </p:nvSpPr>
          <p:spPr bwMode="auto">
            <a:xfrm>
              <a:off x="4442" y="2577"/>
              <a:ext cx="806" cy="950"/>
            </a:xfrm>
            <a:prstGeom prst="rect">
              <a:avLst/>
            </a:prstGeom>
            <a:solidFill>
              <a:schemeClr val="bg1"/>
            </a:solidFill>
            <a:ln w="254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95591" name="Line 6"/>
            <p:cNvSpPr>
              <a:spLocks noChangeShapeType="1"/>
            </p:cNvSpPr>
            <p:nvPr/>
          </p:nvSpPr>
          <p:spPr bwMode="auto">
            <a:xfrm flipH="1">
              <a:off x="4200" y="3043"/>
              <a:ext cx="228" cy="0"/>
            </a:xfrm>
            <a:prstGeom prst="line">
              <a:avLst/>
            </a:prstGeom>
            <a:noFill/>
            <a:ln w="25400">
              <a:solidFill>
                <a:schemeClr val="tx1"/>
              </a:solidFill>
              <a:round/>
              <a:headEnd type="none" w="sm" len="sm"/>
              <a:tailEnd type="none" w="sm" len="sm"/>
            </a:ln>
          </p:spPr>
          <p:txBody>
            <a:bodyPr/>
            <a:lstStyle/>
            <a:p>
              <a:endParaRPr lang="nl-NL"/>
            </a:p>
          </p:txBody>
        </p:sp>
        <p:sp>
          <p:nvSpPr>
            <p:cNvPr id="195592" name="Line 7"/>
            <p:cNvSpPr>
              <a:spLocks noChangeShapeType="1"/>
            </p:cNvSpPr>
            <p:nvPr/>
          </p:nvSpPr>
          <p:spPr bwMode="auto">
            <a:xfrm flipH="1">
              <a:off x="4200" y="2845"/>
              <a:ext cx="228" cy="0"/>
            </a:xfrm>
            <a:prstGeom prst="line">
              <a:avLst/>
            </a:prstGeom>
            <a:noFill/>
            <a:ln w="25400">
              <a:solidFill>
                <a:schemeClr val="tx1"/>
              </a:solidFill>
              <a:round/>
              <a:headEnd type="none" w="sm" len="sm"/>
              <a:tailEnd type="none" w="sm" len="sm"/>
            </a:ln>
          </p:spPr>
          <p:txBody>
            <a:bodyPr/>
            <a:lstStyle/>
            <a:p>
              <a:endParaRPr lang="nl-NL"/>
            </a:p>
          </p:txBody>
        </p:sp>
        <p:sp>
          <p:nvSpPr>
            <p:cNvPr id="195593" name="Line 8"/>
            <p:cNvSpPr>
              <a:spLocks noChangeShapeType="1"/>
            </p:cNvSpPr>
            <p:nvPr/>
          </p:nvSpPr>
          <p:spPr bwMode="auto">
            <a:xfrm flipH="1">
              <a:off x="4200" y="3235"/>
              <a:ext cx="228" cy="0"/>
            </a:xfrm>
            <a:prstGeom prst="line">
              <a:avLst/>
            </a:prstGeom>
            <a:noFill/>
            <a:ln w="25400">
              <a:solidFill>
                <a:schemeClr val="tx1"/>
              </a:solidFill>
              <a:round/>
              <a:headEnd type="none" w="sm" len="sm"/>
              <a:tailEnd type="none" w="sm" len="sm"/>
            </a:ln>
          </p:spPr>
          <p:txBody>
            <a:bodyPr/>
            <a:lstStyle/>
            <a:p>
              <a:endParaRPr lang="nl-NL"/>
            </a:p>
          </p:txBody>
        </p:sp>
        <p:sp>
          <p:nvSpPr>
            <p:cNvPr id="195594" name="Line 9"/>
            <p:cNvSpPr>
              <a:spLocks noChangeShapeType="1"/>
            </p:cNvSpPr>
            <p:nvPr/>
          </p:nvSpPr>
          <p:spPr bwMode="auto">
            <a:xfrm flipH="1">
              <a:off x="5256" y="2893"/>
              <a:ext cx="228" cy="0"/>
            </a:xfrm>
            <a:prstGeom prst="line">
              <a:avLst/>
            </a:prstGeom>
            <a:noFill/>
            <a:ln w="25400">
              <a:solidFill>
                <a:schemeClr val="tx1"/>
              </a:solidFill>
              <a:round/>
              <a:headEnd type="none" w="sm" len="sm"/>
              <a:tailEnd type="none" w="sm" len="sm"/>
            </a:ln>
          </p:spPr>
          <p:txBody>
            <a:bodyPr/>
            <a:lstStyle/>
            <a:p>
              <a:endParaRPr lang="nl-NL"/>
            </a:p>
          </p:txBody>
        </p:sp>
        <p:sp>
          <p:nvSpPr>
            <p:cNvPr id="195595" name="Rectangle 10"/>
            <p:cNvSpPr>
              <a:spLocks noChangeArrowheads="1"/>
            </p:cNvSpPr>
            <p:nvPr/>
          </p:nvSpPr>
          <p:spPr bwMode="auto">
            <a:xfrm>
              <a:off x="4476" y="2581"/>
              <a:ext cx="744"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Hysterisis</a:t>
              </a:r>
            </a:p>
          </p:txBody>
        </p:sp>
        <p:sp>
          <p:nvSpPr>
            <p:cNvPr id="195596" name="Rectangle 11"/>
            <p:cNvSpPr>
              <a:spLocks noChangeArrowheads="1"/>
            </p:cNvSpPr>
            <p:nvPr/>
          </p:nvSpPr>
          <p:spPr bwMode="auto">
            <a:xfrm>
              <a:off x="5040" y="2803"/>
              <a:ext cx="192"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Q</a:t>
              </a:r>
            </a:p>
          </p:txBody>
        </p:sp>
        <p:sp>
          <p:nvSpPr>
            <p:cNvPr id="195597" name="Rectangle 12"/>
            <p:cNvSpPr>
              <a:spLocks noChangeArrowheads="1"/>
            </p:cNvSpPr>
            <p:nvPr/>
          </p:nvSpPr>
          <p:spPr bwMode="auto">
            <a:xfrm>
              <a:off x="4458" y="2767"/>
              <a:ext cx="408"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XIN1</a:t>
              </a:r>
            </a:p>
          </p:txBody>
        </p:sp>
        <p:sp>
          <p:nvSpPr>
            <p:cNvPr id="195598" name="Rectangle 13"/>
            <p:cNvSpPr>
              <a:spLocks noChangeArrowheads="1"/>
            </p:cNvSpPr>
            <p:nvPr/>
          </p:nvSpPr>
          <p:spPr bwMode="auto">
            <a:xfrm>
              <a:off x="4458" y="2959"/>
              <a:ext cx="384"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XIN2</a:t>
              </a:r>
            </a:p>
          </p:txBody>
        </p:sp>
        <p:sp>
          <p:nvSpPr>
            <p:cNvPr id="195599" name="Rectangle 14"/>
            <p:cNvSpPr>
              <a:spLocks noChangeArrowheads="1"/>
            </p:cNvSpPr>
            <p:nvPr/>
          </p:nvSpPr>
          <p:spPr bwMode="auto">
            <a:xfrm>
              <a:off x="4464" y="3151"/>
              <a:ext cx="426"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EPS</a:t>
              </a:r>
            </a:p>
          </p:txBody>
        </p:sp>
        <p:sp>
          <p:nvSpPr>
            <p:cNvPr id="195600" name="Rectangle 15"/>
            <p:cNvSpPr>
              <a:spLocks noChangeArrowheads="1"/>
            </p:cNvSpPr>
            <p:nvPr/>
          </p:nvSpPr>
          <p:spPr bwMode="auto">
            <a:xfrm>
              <a:off x="5496" y="2797"/>
              <a:ext cx="570"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BOOL</a:t>
              </a:r>
            </a:p>
          </p:txBody>
        </p:sp>
        <p:sp>
          <p:nvSpPr>
            <p:cNvPr id="195601" name="Rectangle 16"/>
            <p:cNvSpPr>
              <a:spLocks noChangeArrowheads="1"/>
            </p:cNvSpPr>
            <p:nvPr/>
          </p:nvSpPr>
          <p:spPr bwMode="auto">
            <a:xfrm>
              <a:off x="3630" y="2749"/>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sp>
          <p:nvSpPr>
            <p:cNvPr id="195602" name="Rectangle 17"/>
            <p:cNvSpPr>
              <a:spLocks noChangeArrowheads="1"/>
            </p:cNvSpPr>
            <p:nvPr/>
          </p:nvSpPr>
          <p:spPr bwMode="auto">
            <a:xfrm>
              <a:off x="3630" y="2965"/>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sp>
          <p:nvSpPr>
            <p:cNvPr id="195603" name="Rectangle 18"/>
            <p:cNvSpPr>
              <a:spLocks noChangeArrowheads="1"/>
            </p:cNvSpPr>
            <p:nvPr/>
          </p:nvSpPr>
          <p:spPr bwMode="auto">
            <a:xfrm>
              <a:off x="3630" y="3157"/>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grpSp>
    </p:spTree>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pPr eaLnBrk="1" hangingPunct="1"/>
            <a:r>
              <a:rPr lang="en-US" altLang="en-US" smtClean="0"/>
              <a:t>…. &amp;   Function Blocks</a:t>
            </a:r>
          </a:p>
        </p:txBody>
      </p:sp>
      <p:sp>
        <p:nvSpPr>
          <p:cNvPr id="197635" name="Rectangle 3"/>
          <p:cNvSpPr>
            <a:spLocks noGrp="1" noChangeArrowheads="1"/>
          </p:cNvSpPr>
          <p:nvPr>
            <p:ph type="body" sz="half" idx="4294967295"/>
          </p:nvPr>
        </p:nvSpPr>
        <p:spPr>
          <a:xfrm>
            <a:off x="304800" y="1905000"/>
            <a:ext cx="4610100" cy="4419600"/>
          </a:xfrm>
        </p:spPr>
        <p:txBody>
          <a:bodyPr/>
          <a:lstStyle/>
          <a:p>
            <a:pPr marL="361950" indent="-361950" eaLnBrk="1" hangingPunct="1"/>
            <a:r>
              <a:rPr lang="en-US" altLang="en-US" smtClean="0">
                <a:solidFill>
                  <a:schemeClr val="tx1"/>
                </a:solidFill>
              </a:rPr>
              <a:t>Standard Function Blocks</a:t>
            </a:r>
            <a:endParaRPr lang="en-US" altLang="en-US" smtClean="0">
              <a:solidFill>
                <a:schemeClr val="accent1"/>
              </a:solidFill>
            </a:endParaRPr>
          </a:p>
          <a:p>
            <a:pPr marL="361950" indent="-361950" eaLnBrk="1" hangingPunct="1"/>
            <a:r>
              <a:rPr lang="en-US" altLang="en-US" smtClean="0">
                <a:solidFill>
                  <a:schemeClr val="tx1"/>
                </a:solidFill>
              </a:rPr>
              <a:t>Additional supplied Function Blocks</a:t>
            </a:r>
            <a:endParaRPr lang="en-US" altLang="en-US" sz="2000" smtClean="0">
              <a:solidFill>
                <a:schemeClr val="tx1"/>
              </a:solidFill>
            </a:endParaRPr>
          </a:p>
          <a:p>
            <a:pPr marL="361950" indent="-361950" eaLnBrk="1" hangingPunct="1"/>
            <a:r>
              <a:rPr lang="en-US" altLang="en-US" smtClean="0">
                <a:solidFill>
                  <a:schemeClr val="accent1"/>
                </a:solidFill>
              </a:rPr>
              <a:t>Your own defined Function Blocks</a:t>
            </a:r>
          </a:p>
        </p:txBody>
      </p:sp>
      <p:pic>
        <p:nvPicPr>
          <p:cNvPr id="197636" name="Picture 4"/>
          <p:cNvPicPr>
            <a:picLocks noGrp="1" noChangeArrowheads="1"/>
          </p:cNvPicPr>
          <p:nvPr>
            <p:ph sz="half" idx="4294967295"/>
          </p:nvPr>
        </p:nvPicPr>
        <p:blipFill>
          <a:blip r:embed="rId3"/>
          <a:srcRect/>
          <a:stretch>
            <a:fillRect/>
          </a:stretch>
        </p:blipFill>
        <p:spPr>
          <a:xfrm>
            <a:off x="6484938" y="2033588"/>
            <a:ext cx="2084387" cy="1241425"/>
          </a:xfrm>
        </p:spPr>
      </p:pic>
      <p:grpSp>
        <p:nvGrpSpPr>
          <p:cNvPr id="197637" name="Group 19"/>
          <p:cNvGrpSpPr>
            <a:grpSpLocks/>
          </p:cNvGrpSpPr>
          <p:nvPr/>
        </p:nvGrpSpPr>
        <p:grpSpPr bwMode="auto">
          <a:xfrm>
            <a:off x="5762625" y="4090988"/>
            <a:ext cx="3867150" cy="1508125"/>
            <a:chOff x="3630" y="2577"/>
            <a:chExt cx="2436" cy="950"/>
          </a:xfrm>
        </p:grpSpPr>
        <p:sp>
          <p:nvSpPr>
            <p:cNvPr id="197638" name="Rectangle 5"/>
            <p:cNvSpPr>
              <a:spLocks noChangeArrowheads="1"/>
            </p:cNvSpPr>
            <p:nvPr/>
          </p:nvSpPr>
          <p:spPr bwMode="auto">
            <a:xfrm>
              <a:off x="4442" y="2577"/>
              <a:ext cx="806" cy="950"/>
            </a:xfrm>
            <a:prstGeom prst="rect">
              <a:avLst/>
            </a:prstGeom>
            <a:solidFill>
              <a:schemeClr val="bg1"/>
            </a:solidFill>
            <a:ln w="254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97639" name="Line 6"/>
            <p:cNvSpPr>
              <a:spLocks noChangeShapeType="1"/>
            </p:cNvSpPr>
            <p:nvPr/>
          </p:nvSpPr>
          <p:spPr bwMode="auto">
            <a:xfrm flipH="1">
              <a:off x="4200" y="3043"/>
              <a:ext cx="228" cy="0"/>
            </a:xfrm>
            <a:prstGeom prst="line">
              <a:avLst/>
            </a:prstGeom>
            <a:noFill/>
            <a:ln w="25400">
              <a:solidFill>
                <a:schemeClr val="tx1"/>
              </a:solidFill>
              <a:round/>
              <a:headEnd type="none" w="sm" len="sm"/>
              <a:tailEnd type="none" w="sm" len="sm"/>
            </a:ln>
          </p:spPr>
          <p:txBody>
            <a:bodyPr/>
            <a:lstStyle/>
            <a:p>
              <a:endParaRPr lang="nl-NL"/>
            </a:p>
          </p:txBody>
        </p:sp>
        <p:sp>
          <p:nvSpPr>
            <p:cNvPr id="197640" name="Line 7"/>
            <p:cNvSpPr>
              <a:spLocks noChangeShapeType="1"/>
            </p:cNvSpPr>
            <p:nvPr/>
          </p:nvSpPr>
          <p:spPr bwMode="auto">
            <a:xfrm flipH="1">
              <a:off x="4200" y="2845"/>
              <a:ext cx="228" cy="0"/>
            </a:xfrm>
            <a:prstGeom prst="line">
              <a:avLst/>
            </a:prstGeom>
            <a:noFill/>
            <a:ln w="25400">
              <a:solidFill>
                <a:schemeClr val="tx1"/>
              </a:solidFill>
              <a:round/>
              <a:headEnd type="none" w="sm" len="sm"/>
              <a:tailEnd type="none" w="sm" len="sm"/>
            </a:ln>
          </p:spPr>
          <p:txBody>
            <a:bodyPr/>
            <a:lstStyle/>
            <a:p>
              <a:endParaRPr lang="nl-NL"/>
            </a:p>
          </p:txBody>
        </p:sp>
        <p:sp>
          <p:nvSpPr>
            <p:cNvPr id="197641" name="Line 8"/>
            <p:cNvSpPr>
              <a:spLocks noChangeShapeType="1"/>
            </p:cNvSpPr>
            <p:nvPr/>
          </p:nvSpPr>
          <p:spPr bwMode="auto">
            <a:xfrm flipH="1">
              <a:off x="4200" y="3235"/>
              <a:ext cx="228" cy="0"/>
            </a:xfrm>
            <a:prstGeom prst="line">
              <a:avLst/>
            </a:prstGeom>
            <a:noFill/>
            <a:ln w="25400">
              <a:solidFill>
                <a:schemeClr val="tx1"/>
              </a:solidFill>
              <a:round/>
              <a:headEnd type="none" w="sm" len="sm"/>
              <a:tailEnd type="none" w="sm" len="sm"/>
            </a:ln>
          </p:spPr>
          <p:txBody>
            <a:bodyPr/>
            <a:lstStyle/>
            <a:p>
              <a:endParaRPr lang="nl-NL"/>
            </a:p>
          </p:txBody>
        </p:sp>
        <p:sp>
          <p:nvSpPr>
            <p:cNvPr id="197642" name="Line 9"/>
            <p:cNvSpPr>
              <a:spLocks noChangeShapeType="1"/>
            </p:cNvSpPr>
            <p:nvPr/>
          </p:nvSpPr>
          <p:spPr bwMode="auto">
            <a:xfrm flipH="1">
              <a:off x="5256" y="2893"/>
              <a:ext cx="228" cy="0"/>
            </a:xfrm>
            <a:prstGeom prst="line">
              <a:avLst/>
            </a:prstGeom>
            <a:noFill/>
            <a:ln w="25400">
              <a:solidFill>
                <a:schemeClr val="tx1"/>
              </a:solidFill>
              <a:round/>
              <a:headEnd type="none" w="sm" len="sm"/>
              <a:tailEnd type="none" w="sm" len="sm"/>
            </a:ln>
          </p:spPr>
          <p:txBody>
            <a:bodyPr/>
            <a:lstStyle/>
            <a:p>
              <a:endParaRPr lang="nl-NL"/>
            </a:p>
          </p:txBody>
        </p:sp>
        <p:sp>
          <p:nvSpPr>
            <p:cNvPr id="197643" name="Rectangle 10"/>
            <p:cNvSpPr>
              <a:spLocks noChangeArrowheads="1"/>
            </p:cNvSpPr>
            <p:nvPr/>
          </p:nvSpPr>
          <p:spPr bwMode="auto">
            <a:xfrm>
              <a:off x="4476" y="2581"/>
              <a:ext cx="744"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Hysterisis</a:t>
              </a:r>
            </a:p>
          </p:txBody>
        </p:sp>
        <p:sp>
          <p:nvSpPr>
            <p:cNvPr id="197644" name="Rectangle 11"/>
            <p:cNvSpPr>
              <a:spLocks noChangeArrowheads="1"/>
            </p:cNvSpPr>
            <p:nvPr/>
          </p:nvSpPr>
          <p:spPr bwMode="auto">
            <a:xfrm>
              <a:off x="5040" y="2803"/>
              <a:ext cx="192"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Q</a:t>
              </a:r>
            </a:p>
          </p:txBody>
        </p:sp>
        <p:sp>
          <p:nvSpPr>
            <p:cNvPr id="197645" name="Rectangle 12"/>
            <p:cNvSpPr>
              <a:spLocks noChangeArrowheads="1"/>
            </p:cNvSpPr>
            <p:nvPr/>
          </p:nvSpPr>
          <p:spPr bwMode="auto">
            <a:xfrm>
              <a:off x="4458" y="2767"/>
              <a:ext cx="408"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XIN1</a:t>
              </a:r>
            </a:p>
          </p:txBody>
        </p:sp>
        <p:sp>
          <p:nvSpPr>
            <p:cNvPr id="197646" name="Rectangle 13"/>
            <p:cNvSpPr>
              <a:spLocks noChangeArrowheads="1"/>
            </p:cNvSpPr>
            <p:nvPr/>
          </p:nvSpPr>
          <p:spPr bwMode="auto">
            <a:xfrm>
              <a:off x="4458" y="2959"/>
              <a:ext cx="384"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XIN2</a:t>
              </a:r>
            </a:p>
          </p:txBody>
        </p:sp>
        <p:sp>
          <p:nvSpPr>
            <p:cNvPr id="197647" name="Rectangle 14"/>
            <p:cNvSpPr>
              <a:spLocks noChangeArrowheads="1"/>
            </p:cNvSpPr>
            <p:nvPr/>
          </p:nvSpPr>
          <p:spPr bwMode="auto">
            <a:xfrm>
              <a:off x="4464" y="3151"/>
              <a:ext cx="426"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EPS</a:t>
              </a:r>
            </a:p>
          </p:txBody>
        </p:sp>
        <p:sp>
          <p:nvSpPr>
            <p:cNvPr id="197648" name="Rectangle 15"/>
            <p:cNvSpPr>
              <a:spLocks noChangeArrowheads="1"/>
            </p:cNvSpPr>
            <p:nvPr/>
          </p:nvSpPr>
          <p:spPr bwMode="auto">
            <a:xfrm>
              <a:off x="5496" y="2797"/>
              <a:ext cx="570"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BOOL</a:t>
              </a:r>
            </a:p>
          </p:txBody>
        </p:sp>
        <p:sp>
          <p:nvSpPr>
            <p:cNvPr id="197649" name="Rectangle 16"/>
            <p:cNvSpPr>
              <a:spLocks noChangeArrowheads="1"/>
            </p:cNvSpPr>
            <p:nvPr/>
          </p:nvSpPr>
          <p:spPr bwMode="auto">
            <a:xfrm>
              <a:off x="3630" y="2749"/>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sp>
          <p:nvSpPr>
            <p:cNvPr id="197650" name="Rectangle 17"/>
            <p:cNvSpPr>
              <a:spLocks noChangeArrowheads="1"/>
            </p:cNvSpPr>
            <p:nvPr/>
          </p:nvSpPr>
          <p:spPr bwMode="auto">
            <a:xfrm>
              <a:off x="3630" y="2965"/>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sp>
          <p:nvSpPr>
            <p:cNvPr id="197651" name="Rectangle 18"/>
            <p:cNvSpPr>
              <a:spLocks noChangeArrowheads="1"/>
            </p:cNvSpPr>
            <p:nvPr/>
          </p:nvSpPr>
          <p:spPr bwMode="auto">
            <a:xfrm>
              <a:off x="3630" y="3157"/>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grpSp>
    </p:spTree>
  </p:cSld>
  <p:clrMapOvr>
    <a:masterClrMapping/>
  </p:clrMapOvr>
  <p:transition>
    <p:cover dir="l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p:txBody>
          <a:bodyPr/>
          <a:lstStyle/>
          <a:p>
            <a:pPr eaLnBrk="1" hangingPunct="1"/>
            <a:r>
              <a:rPr lang="en-US" altLang="en-US" smtClean="0"/>
              <a:t>…. &amp;   Function Blocks</a:t>
            </a:r>
          </a:p>
        </p:txBody>
      </p:sp>
      <p:sp>
        <p:nvSpPr>
          <p:cNvPr id="199683" name="Rectangle 3"/>
          <p:cNvSpPr>
            <a:spLocks noGrp="1" noChangeArrowheads="1"/>
          </p:cNvSpPr>
          <p:nvPr>
            <p:ph type="body" sz="half" idx="4294967295"/>
          </p:nvPr>
        </p:nvSpPr>
        <p:spPr>
          <a:xfrm>
            <a:off x="304800" y="1905000"/>
            <a:ext cx="4610100" cy="4419600"/>
          </a:xfrm>
        </p:spPr>
        <p:txBody>
          <a:bodyPr/>
          <a:lstStyle/>
          <a:p>
            <a:pPr marL="361950" indent="-361950" eaLnBrk="1" hangingPunct="1"/>
            <a:r>
              <a:rPr lang="en-US" altLang="en-US" smtClean="0">
                <a:solidFill>
                  <a:schemeClr val="tx1"/>
                </a:solidFill>
              </a:rPr>
              <a:t>Standard Function Blocks</a:t>
            </a:r>
            <a:endParaRPr lang="en-US" altLang="en-US" smtClean="0">
              <a:solidFill>
                <a:schemeClr val="accent1"/>
              </a:solidFill>
            </a:endParaRPr>
          </a:p>
          <a:p>
            <a:pPr marL="361950" indent="-361950" eaLnBrk="1" hangingPunct="1"/>
            <a:r>
              <a:rPr lang="en-US" altLang="en-US" smtClean="0">
                <a:solidFill>
                  <a:schemeClr val="tx1"/>
                </a:solidFill>
              </a:rPr>
              <a:t>Additional supplied Function Blocks</a:t>
            </a:r>
            <a:endParaRPr lang="en-US" altLang="en-US" sz="2000" smtClean="0">
              <a:solidFill>
                <a:schemeClr val="tx1"/>
              </a:solidFill>
            </a:endParaRPr>
          </a:p>
          <a:p>
            <a:pPr marL="361950" indent="-361950" eaLnBrk="1" hangingPunct="1"/>
            <a:r>
              <a:rPr lang="en-US" altLang="en-US" smtClean="0">
                <a:solidFill>
                  <a:schemeClr val="tx1"/>
                </a:solidFill>
              </a:rPr>
              <a:t>Your own defined Function Blocks</a:t>
            </a:r>
            <a:endParaRPr lang="en-US" altLang="en-US" sz="2000" smtClean="0">
              <a:solidFill>
                <a:schemeClr val="tx1"/>
              </a:solidFill>
            </a:endParaRPr>
          </a:p>
          <a:p>
            <a:pPr marL="361950" indent="-361950" eaLnBrk="1" hangingPunct="1"/>
            <a:r>
              <a:rPr lang="en-US" altLang="en-US" smtClean="0">
                <a:solidFill>
                  <a:schemeClr val="accent1"/>
                </a:solidFill>
              </a:rPr>
              <a:t>All FBs are highly re-usable in same program, different programs or project</a:t>
            </a:r>
          </a:p>
        </p:txBody>
      </p:sp>
      <p:pic>
        <p:nvPicPr>
          <p:cNvPr id="199684" name="Picture 4"/>
          <p:cNvPicPr>
            <a:picLocks noGrp="1" noChangeArrowheads="1"/>
          </p:cNvPicPr>
          <p:nvPr>
            <p:ph sz="half" idx="4294967295"/>
          </p:nvPr>
        </p:nvPicPr>
        <p:blipFill>
          <a:blip r:embed="rId3"/>
          <a:srcRect/>
          <a:stretch>
            <a:fillRect/>
          </a:stretch>
        </p:blipFill>
        <p:spPr>
          <a:xfrm>
            <a:off x="6484938" y="2033588"/>
            <a:ext cx="2084387" cy="1241425"/>
          </a:xfrm>
        </p:spPr>
      </p:pic>
      <p:grpSp>
        <p:nvGrpSpPr>
          <p:cNvPr id="199685" name="Group 19"/>
          <p:cNvGrpSpPr>
            <a:grpSpLocks/>
          </p:cNvGrpSpPr>
          <p:nvPr/>
        </p:nvGrpSpPr>
        <p:grpSpPr bwMode="auto">
          <a:xfrm>
            <a:off x="5762625" y="4090988"/>
            <a:ext cx="3867150" cy="1508125"/>
            <a:chOff x="3630" y="2577"/>
            <a:chExt cx="2436" cy="950"/>
          </a:xfrm>
        </p:grpSpPr>
        <p:sp>
          <p:nvSpPr>
            <p:cNvPr id="199686" name="Rectangle 5"/>
            <p:cNvSpPr>
              <a:spLocks noChangeArrowheads="1"/>
            </p:cNvSpPr>
            <p:nvPr/>
          </p:nvSpPr>
          <p:spPr bwMode="auto">
            <a:xfrm>
              <a:off x="4442" y="2577"/>
              <a:ext cx="806" cy="950"/>
            </a:xfrm>
            <a:prstGeom prst="rect">
              <a:avLst/>
            </a:prstGeom>
            <a:solidFill>
              <a:schemeClr val="bg1"/>
            </a:solidFill>
            <a:ln w="254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199687" name="Line 6"/>
            <p:cNvSpPr>
              <a:spLocks noChangeShapeType="1"/>
            </p:cNvSpPr>
            <p:nvPr/>
          </p:nvSpPr>
          <p:spPr bwMode="auto">
            <a:xfrm flipH="1">
              <a:off x="4200" y="3043"/>
              <a:ext cx="228" cy="0"/>
            </a:xfrm>
            <a:prstGeom prst="line">
              <a:avLst/>
            </a:prstGeom>
            <a:noFill/>
            <a:ln w="25400">
              <a:solidFill>
                <a:schemeClr val="tx1"/>
              </a:solidFill>
              <a:round/>
              <a:headEnd type="none" w="sm" len="sm"/>
              <a:tailEnd type="none" w="sm" len="sm"/>
            </a:ln>
          </p:spPr>
          <p:txBody>
            <a:bodyPr/>
            <a:lstStyle/>
            <a:p>
              <a:endParaRPr lang="nl-NL"/>
            </a:p>
          </p:txBody>
        </p:sp>
        <p:sp>
          <p:nvSpPr>
            <p:cNvPr id="199688" name="Line 7"/>
            <p:cNvSpPr>
              <a:spLocks noChangeShapeType="1"/>
            </p:cNvSpPr>
            <p:nvPr/>
          </p:nvSpPr>
          <p:spPr bwMode="auto">
            <a:xfrm flipH="1">
              <a:off x="4200" y="2845"/>
              <a:ext cx="228" cy="0"/>
            </a:xfrm>
            <a:prstGeom prst="line">
              <a:avLst/>
            </a:prstGeom>
            <a:noFill/>
            <a:ln w="25400">
              <a:solidFill>
                <a:schemeClr val="tx1"/>
              </a:solidFill>
              <a:round/>
              <a:headEnd type="none" w="sm" len="sm"/>
              <a:tailEnd type="none" w="sm" len="sm"/>
            </a:ln>
          </p:spPr>
          <p:txBody>
            <a:bodyPr/>
            <a:lstStyle/>
            <a:p>
              <a:endParaRPr lang="nl-NL"/>
            </a:p>
          </p:txBody>
        </p:sp>
        <p:sp>
          <p:nvSpPr>
            <p:cNvPr id="199689" name="Line 8"/>
            <p:cNvSpPr>
              <a:spLocks noChangeShapeType="1"/>
            </p:cNvSpPr>
            <p:nvPr/>
          </p:nvSpPr>
          <p:spPr bwMode="auto">
            <a:xfrm flipH="1">
              <a:off x="4200" y="3235"/>
              <a:ext cx="228" cy="0"/>
            </a:xfrm>
            <a:prstGeom prst="line">
              <a:avLst/>
            </a:prstGeom>
            <a:noFill/>
            <a:ln w="25400">
              <a:solidFill>
                <a:schemeClr val="tx1"/>
              </a:solidFill>
              <a:round/>
              <a:headEnd type="none" w="sm" len="sm"/>
              <a:tailEnd type="none" w="sm" len="sm"/>
            </a:ln>
          </p:spPr>
          <p:txBody>
            <a:bodyPr/>
            <a:lstStyle/>
            <a:p>
              <a:endParaRPr lang="nl-NL"/>
            </a:p>
          </p:txBody>
        </p:sp>
        <p:sp>
          <p:nvSpPr>
            <p:cNvPr id="199690" name="Line 9"/>
            <p:cNvSpPr>
              <a:spLocks noChangeShapeType="1"/>
            </p:cNvSpPr>
            <p:nvPr/>
          </p:nvSpPr>
          <p:spPr bwMode="auto">
            <a:xfrm flipH="1">
              <a:off x="5256" y="2893"/>
              <a:ext cx="228" cy="0"/>
            </a:xfrm>
            <a:prstGeom prst="line">
              <a:avLst/>
            </a:prstGeom>
            <a:noFill/>
            <a:ln w="25400">
              <a:solidFill>
                <a:schemeClr val="tx1"/>
              </a:solidFill>
              <a:round/>
              <a:headEnd type="none" w="sm" len="sm"/>
              <a:tailEnd type="none" w="sm" len="sm"/>
            </a:ln>
          </p:spPr>
          <p:txBody>
            <a:bodyPr/>
            <a:lstStyle/>
            <a:p>
              <a:endParaRPr lang="nl-NL"/>
            </a:p>
          </p:txBody>
        </p:sp>
        <p:sp>
          <p:nvSpPr>
            <p:cNvPr id="199691" name="Rectangle 10"/>
            <p:cNvSpPr>
              <a:spLocks noChangeArrowheads="1"/>
            </p:cNvSpPr>
            <p:nvPr/>
          </p:nvSpPr>
          <p:spPr bwMode="auto">
            <a:xfrm>
              <a:off x="4476" y="2581"/>
              <a:ext cx="744"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Hysterisis</a:t>
              </a:r>
            </a:p>
          </p:txBody>
        </p:sp>
        <p:sp>
          <p:nvSpPr>
            <p:cNvPr id="199692" name="Rectangle 11"/>
            <p:cNvSpPr>
              <a:spLocks noChangeArrowheads="1"/>
            </p:cNvSpPr>
            <p:nvPr/>
          </p:nvSpPr>
          <p:spPr bwMode="auto">
            <a:xfrm>
              <a:off x="5040" y="2803"/>
              <a:ext cx="192"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Q</a:t>
              </a:r>
            </a:p>
          </p:txBody>
        </p:sp>
        <p:sp>
          <p:nvSpPr>
            <p:cNvPr id="199693" name="Rectangle 12"/>
            <p:cNvSpPr>
              <a:spLocks noChangeArrowheads="1"/>
            </p:cNvSpPr>
            <p:nvPr/>
          </p:nvSpPr>
          <p:spPr bwMode="auto">
            <a:xfrm>
              <a:off x="4458" y="2767"/>
              <a:ext cx="408"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XIN1</a:t>
              </a:r>
            </a:p>
          </p:txBody>
        </p:sp>
        <p:sp>
          <p:nvSpPr>
            <p:cNvPr id="199694" name="Rectangle 13"/>
            <p:cNvSpPr>
              <a:spLocks noChangeArrowheads="1"/>
            </p:cNvSpPr>
            <p:nvPr/>
          </p:nvSpPr>
          <p:spPr bwMode="auto">
            <a:xfrm>
              <a:off x="4458" y="2959"/>
              <a:ext cx="384"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XIN2</a:t>
              </a:r>
            </a:p>
          </p:txBody>
        </p:sp>
        <p:sp>
          <p:nvSpPr>
            <p:cNvPr id="199695" name="Rectangle 14"/>
            <p:cNvSpPr>
              <a:spLocks noChangeArrowheads="1"/>
            </p:cNvSpPr>
            <p:nvPr/>
          </p:nvSpPr>
          <p:spPr bwMode="auto">
            <a:xfrm>
              <a:off x="4464" y="3151"/>
              <a:ext cx="426" cy="198"/>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600" i="1">
                  <a:solidFill>
                    <a:schemeClr val="tx1"/>
                  </a:solidFill>
                </a:rPr>
                <a:t>EPS</a:t>
              </a:r>
            </a:p>
          </p:txBody>
        </p:sp>
        <p:sp>
          <p:nvSpPr>
            <p:cNvPr id="199696" name="Rectangle 15"/>
            <p:cNvSpPr>
              <a:spLocks noChangeArrowheads="1"/>
            </p:cNvSpPr>
            <p:nvPr/>
          </p:nvSpPr>
          <p:spPr bwMode="auto">
            <a:xfrm>
              <a:off x="5496" y="2797"/>
              <a:ext cx="570"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BOOL</a:t>
              </a:r>
            </a:p>
          </p:txBody>
        </p:sp>
        <p:sp>
          <p:nvSpPr>
            <p:cNvPr id="199697" name="Rectangle 16"/>
            <p:cNvSpPr>
              <a:spLocks noChangeArrowheads="1"/>
            </p:cNvSpPr>
            <p:nvPr/>
          </p:nvSpPr>
          <p:spPr bwMode="auto">
            <a:xfrm>
              <a:off x="3630" y="2749"/>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sp>
          <p:nvSpPr>
            <p:cNvPr id="199698" name="Rectangle 17"/>
            <p:cNvSpPr>
              <a:spLocks noChangeArrowheads="1"/>
            </p:cNvSpPr>
            <p:nvPr/>
          </p:nvSpPr>
          <p:spPr bwMode="auto">
            <a:xfrm>
              <a:off x="3630" y="2965"/>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sp>
          <p:nvSpPr>
            <p:cNvPr id="199699" name="Rectangle 18"/>
            <p:cNvSpPr>
              <a:spLocks noChangeArrowheads="1"/>
            </p:cNvSpPr>
            <p:nvPr/>
          </p:nvSpPr>
          <p:spPr bwMode="auto">
            <a:xfrm>
              <a:off x="3630" y="3157"/>
              <a:ext cx="462" cy="207"/>
            </a:xfrm>
            <a:prstGeom prst="rect">
              <a:avLst/>
            </a:prstGeom>
            <a:noFill/>
            <a:ln w="9525">
              <a:noFill/>
              <a:miter lim="800000"/>
              <a:headEnd/>
              <a:tailEnd/>
            </a:ln>
          </p:spPr>
          <p:txBody>
            <a:bodyPr lIns="69850" tIns="34925" rIns="69850" bIns="34925">
              <a:spAutoFit/>
            </a:bodyPr>
            <a:lstStyle/>
            <a:p>
              <a:pPr defTabSz="514350" eaLnBrk="0" hangingPunct="0">
                <a:spcBef>
                  <a:spcPct val="50000"/>
                </a:spcBef>
              </a:pPr>
              <a:r>
                <a:rPr lang="en-US" altLang="en-US" sz="1700" i="1">
                  <a:solidFill>
                    <a:schemeClr val="tx1"/>
                  </a:solidFill>
                </a:rPr>
                <a:t>REAL</a:t>
              </a:r>
            </a:p>
          </p:txBody>
        </p:sp>
      </p:grpSp>
    </p:spTree>
  </p:cSld>
  <p:clrMapOvr>
    <a:masterClrMapping/>
  </p:clrMapOvr>
  <p:transition>
    <p:cover dir="l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p:txBody>
          <a:bodyPr/>
          <a:lstStyle/>
          <a:p>
            <a:pPr eaLnBrk="1" hangingPunct="1"/>
            <a:r>
              <a:rPr lang="en-US" altLang="en-US" smtClean="0"/>
              <a:t>Function Block example</a:t>
            </a:r>
          </a:p>
        </p:txBody>
      </p:sp>
      <p:grpSp>
        <p:nvGrpSpPr>
          <p:cNvPr id="201731" name="Group 37"/>
          <p:cNvGrpSpPr>
            <a:grpSpLocks/>
          </p:cNvGrpSpPr>
          <p:nvPr/>
        </p:nvGrpSpPr>
        <p:grpSpPr bwMode="auto">
          <a:xfrm>
            <a:off x="241300" y="1854200"/>
            <a:ext cx="5156200" cy="4489450"/>
            <a:chOff x="152" y="1168"/>
            <a:chExt cx="3248" cy="2828"/>
          </a:xfrm>
        </p:grpSpPr>
        <p:grpSp>
          <p:nvGrpSpPr>
            <p:cNvPr id="201732" name="Group 17"/>
            <p:cNvGrpSpPr>
              <a:grpSpLocks/>
            </p:cNvGrpSpPr>
            <p:nvPr/>
          </p:nvGrpSpPr>
          <p:grpSpPr bwMode="auto">
            <a:xfrm>
              <a:off x="152" y="1168"/>
              <a:ext cx="3248" cy="1272"/>
              <a:chOff x="152" y="1168"/>
              <a:chExt cx="3248" cy="1272"/>
            </a:xfrm>
          </p:grpSpPr>
          <p:sp>
            <p:nvSpPr>
              <p:cNvPr id="201733" name="Rectangle 3"/>
              <p:cNvSpPr>
                <a:spLocks noChangeArrowheads="1"/>
              </p:cNvSpPr>
              <p:nvPr/>
            </p:nvSpPr>
            <p:spPr bwMode="auto">
              <a:xfrm>
                <a:off x="1232" y="1168"/>
                <a:ext cx="1080" cy="1272"/>
              </a:xfrm>
              <a:prstGeom prst="rect">
                <a:avLst/>
              </a:prstGeom>
              <a:solidFill>
                <a:schemeClr val="bg1"/>
              </a:solidFill>
              <a:ln w="254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01734" name="Line 4"/>
              <p:cNvSpPr>
                <a:spLocks noChangeShapeType="1"/>
              </p:cNvSpPr>
              <p:nvPr/>
            </p:nvSpPr>
            <p:spPr bwMode="auto">
              <a:xfrm flipH="1">
                <a:off x="912" y="1792"/>
                <a:ext cx="304" cy="0"/>
              </a:xfrm>
              <a:prstGeom prst="line">
                <a:avLst/>
              </a:prstGeom>
              <a:noFill/>
              <a:ln w="25400">
                <a:solidFill>
                  <a:schemeClr val="tx1"/>
                </a:solidFill>
                <a:round/>
                <a:headEnd type="none" w="sm" len="sm"/>
                <a:tailEnd type="none" w="sm" len="sm"/>
              </a:ln>
            </p:spPr>
            <p:txBody>
              <a:bodyPr/>
              <a:lstStyle/>
              <a:p>
                <a:endParaRPr lang="nl-NL"/>
              </a:p>
            </p:txBody>
          </p:sp>
          <p:sp>
            <p:nvSpPr>
              <p:cNvPr id="201735" name="Line 5"/>
              <p:cNvSpPr>
                <a:spLocks noChangeShapeType="1"/>
              </p:cNvSpPr>
              <p:nvPr/>
            </p:nvSpPr>
            <p:spPr bwMode="auto">
              <a:xfrm flipH="1">
                <a:off x="912" y="1528"/>
                <a:ext cx="304" cy="0"/>
              </a:xfrm>
              <a:prstGeom prst="line">
                <a:avLst/>
              </a:prstGeom>
              <a:noFill/>
              <a:ln w="25400">
                <a:solidFill>
                  <a:schemeClr val="tx1"/>
                </a:solidFill>
                <a:round/>
                <a:headEnd type="none" w="sm" len="sm"/>
                <a:tailEnd type="none" w="sm" len="sm"/>
              </a:ln>
            </p:spPr>
            <p:txBody>
              <a:bodyPr/>
              <a:lstStyle/>
              <a:p>
                <a:endParaRPr lang="nl-NL"/>
              </a:p>
            </p:txBody>
          </p:sp>
          <p:sp>
            <p:nvSpPr>
              <p:cNvPr id="201736" name="Line 6"/>
              <p:cNvSpPr>
                <a:spLocks noChangeShapeType="1"/>
              </p:cNvSpPr>
              <p:nvPr/>
            </p:nvSpPr>
            <p:spPr bwMode="auto">
              <a:xfrm flipH="1">
                <a:off x="912" y="2048"/>
                <a:ext cx="304" cy="0"/>
              </a:xfrm>
              <a:prstGeom prst="line">
                <a:avLst/>
              </a:prstGeom>
              <a:noFill/>
              <a:ln w="25400">
                <a:solidFill>
                  <a:schemeClr val="tx1"/>
                </a:solidFill>
                <a:round/>
                <a:headEnd type="none" w="sm" len="sm"/>
                <a:tailEnd type="none" w="sm" len="sm"/>
              </a:ln>
            </p:spPr>
            <p:txBody>
              <a:bodyPr/>
              <a:lstStyle/>
              <a:p>
                <a:endParaRPr lang="nl-NL"/>
              </a:p>
            </p:txBody>
          </p:sp>
          <p:sp>
            <p:nvSpPr>
              <p:cNvPr id="201737" name="Line 7"/>
              <p:cNvSpPr>
                <a:spLocks noChangeShapeType="1"/>
              </p:cNvSpPr>
              <p:nvPr/>
            </p:nvSpPr>
            <p:spPr bwMode="auto">
              <a:xfrm flipH="1">
                <a:off x="2320" y="1592"/>
                <a:ext cx="304" cy="0"/>
              </a:xfrm>
              <a:prstGeom prst="line">
                <a:avLst/>
              </a:prstGeom>
              <a:noFill/>
              <a:ln w="25400">
                <a:solidFill>
                  <a:schemeClr val="tx1"/>
                </a:solidFill>
                <a:round/>
                <a:headEnd type="none" w="sm" len="sm"/>
                <a:tailEnd type="none" w="sm" len="sm"/>
              </a:ln>
            </p:spPr>
            <p:txBody>
              <a:bodyPr/>
              <a:lstStyle/>
              <a:p>
                <a:endParaRPr lang="nl-NL"/>
              </a:p>
            </p:txBody>
          </p:sp>
          <p:sp>
            <p:nvSpPr>
              <p:cNvPr id="201738" name="Rectangle 8"/>
              <p:cNvSpPr>
                <a:spLocks noChangeArrowheads="1"/>
              </p:cNvSpPr>
              <p:nvPr/>
            </p:nvSpPr>
            <p:spPr bwMode="auto">
              <a:xfrm>
                <a:off x="1280" y="1176"/>
                <a:ext cx="992"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Hysterisis</a:t>
                </a:r>
              </a:p>
            </p:txBody>
          </p:sp>
          <p:sp>
            <p:nvSpPr>
              <p:cNvPr id="201739" name="Rectangle 9"/>
              <p:cNvSpPr>
                <a:spLocks noChangeArrowheads="1"/>
              </p:cNvSpPr>
              <p:nvPr/>
            </p:nvSpPr>
            <p:spPr bwMode="auto">
              <a:xfrm>
                <a:off x="2032" y="1472"/>
                <a:ext cx="256"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Q</a:t>
                </a:r>
              </a:p>
            </p:txBody>
          </p:sp>
          <p:sp>
            <p:nvSpPr>
              <p:cNvPr id="201740" name="Rectangle 10"/>
              <p:cNvSpPr>
                <a:spLocks noChangeArrowheads="1"/>
              </p:cNvSpPr>
              <p:nvPr/>
            </p:nvSpPr>
            <p:spPr bwMode="auto">
              <a:xfrm>
                <a:off x="1256" y="1424"/>
                <a:ext cx="544"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XIN1</a:t>
                </a:r>
              </a:p>
            </p:txBody>
          </p:sp>
          <p:sp>
            <p:nvSpPr>
              <p:cNvPr id="201741" name="Rectangle 11"/>
              <p:cNvSpPr>
                <a:spLocks noChangeArrowheads="1"/>
              </p:cNvSpPr>
              <p:nvPr/>
            </p:nvSpPr>
            <p:spPr bwMode="auto">
              <a:xfrm>
                <a:off x="1256" y="1680"/>
                <a:ext cx="512"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XIN2</a:t>
                </a:r>
              </a:p>
            </p:txBody>
          </p:sp>
          <p:sp>
            <p:nvSpPr>
              <p:cNvPr id="201742" name="Rectangle 12"/>
              <p:cNvSpPr>
                <a:spLocks noChangeArrowheads="1"/>
              </p:cNvSpPr>
              <p:nvPr/>
            </p:nvSpPr>
            <p:spPr bwMode="auto">
              <a:xfrm>
                <a:off x="1264" y="1936"/>
                <a:ext cx="568"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EPS</a:t>
                </a:r>
              </a:p>
            </p:txBody>
          </p:sp>
          <p:sp>
            <p:nvSpPr>
              <p:cNvPr id="201743" name="Rectangle 13"/>
              <p:cNvSpPr>
                <a:spLocks noChangeArrowheads="1"/>
              </p:cNvSpPr>
              <p:nvPr/>
            </p:nvSpPr>
            <p:spPr bwMode="auto">
              <a:xfrm>
                <a:off x="2640" y="1464"/>
                <a:ext cx="760"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BOOL</a:t>
                </a:r>
              </a:p>
            </p:txBody>
          </p:sp>
          <p:sp>
            <p:nvSpPr>
              <p:cNvPr id="201744" name="Rectangle 14"/>
              <p:cNvSpPr>
                <a:spLocks noChangeArrowheads="1"/>
              </p:cNvSpPr>
              <p:nvPr/>
            </p:nvSpPr>
            <p:spPr bwMode="auto">
              <a:xfrm>
                <a:off x="152" y="1400"/>
                <a:ext cx="616"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REAL</a:t>
                </a:r>
              </a:p>
            </p:txBody>
          </p:sp>
          <p:sp>
            <p:nvSpPr>
              <p:cNvPr id="201745" name="Rectangle 15"/>
              <p:cNvSpPr>
                <a:spLocks noChangeArrowheads="1"/>
              </p:cNvSpPr>
              <p:nvPr/>
            </p:nvSpPr>
            <p:spPr bwMode="auto">
              <a:xfrm>
                <a:off x="152" y="1688"/>
                <a:ext cx="616"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REAL</a:t>
                </a:r>
              </a:p>
            </p:txBody>
          </p:sp>
          <p:sp>
            <p:nvSpPr>
              <p:cNvPr id="201746" name="Rectangle 16"/>
              <p:cNvSpPr>
                <a:spLocks noChangeArrowheads="1"/>
              </p:cNvSpPr>
              <p:nvPr/>
            </p:nvSpPr>
            <p:spPr bwMode="auto">
              <a:xfrm>
                <a:off x="152" y="1944"/>
                <a:ext cx="616"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REAL</a:t>
                </a:r>
              </a:p>
            </p:txBody>
          </p:sp>
        </p:grpSp>
        <p:grpSp>
          <p:nvGrpSpPr>
            <p:cNvPr id="201747" name="Group 36"/>
            <p:cNvGrpSpPr>
              <a:grpSpLocks/>
            </p:cNvGrpSpPr>
            <p:nvPr/>
          </p:nvGrpSpPr>
          <p:grpSpPr bwMode="auto">
            <a:xfrm>
              <a:off x="560" y="2592"/>
              <a:ext cx="2032" cy="1404"/>
              <a:chOff x="560" y="2592"/>
              <a:chExt cx="2032" cy="1404"/>
            </a:xfrm>
          </p:grpSpPr>
          <p:sp>
            <p:nvSpPr>
              <p:cNvPr id="201748" name="Freeform 18"/>
              <p:cNvSpPr>
                <a:spLocks/>
              </p:cNvSpPr>
              <p:nvPr/>
            </p:nvSpPr>
            <p:spPr bwMode="auto">
              <a:xfrm>
                <a:off x="844" y="2625"/>
                <a:ext cx="1665" cy="721"/>
              </a:xfrm>
              <a:custGeom>
                <a:avLst/>
                <a:gdLst>
                  <a:gd name="T0" fmla="*/ 0 w 1665"/>
                  <a:gd name="T1" fmla="*/ 0 h 721"/>
                  <a:gd name="T2" fmla="*/ 0 w 1665"/>
                  <a:gd name="T3" fmla="*/ 720 h 721"/>
                  <a:gd name="T4" fmla="*/ 1664 w 1665"/>
                  <a:gd name="T5" fmla="*/ 720 h 721"/>
                  <a:gd name="T6" fmla="*/ 0 60000 65536"/>
                  <a:gd name="T7" fmla="*/ 0 60000 65536"/>
                  <a:gd name="T8" fmla="*/ 0 60000 65536"/>
                  <a:gd name="T9" fmla="*/ 0 w 1665"/>
                  <a:gd name="T10" fmla="*/ 0 h 721"/>
                  <a:gd name="T11" fmla="*/ 1665 w 1665"/>
                  <a:gd name="T12" fmla="*/ 721 h 721"/>
                </a:gdLst>
                <a:ahLst/>
                <a:cxnLst>
                  <a:cxn ang="T6">
                    <a:pos x="T0" y="T1"/>
                  </a:cxn>
                  <a:cxn ang="T7">
                    <a:pos x="T2" y="T3"/>
                  </a:cxn>
                  <a:cxn ang="T8">
                    <a:pos x="T4" y="T5"/>
                  </a:cxn>
                </a:cxnLst>
                <a:rect l="T9" t="T10" r="T11" b="T12"/>
                <a:pathLst>
                  <a:path w="1665" h="721">
                    <a:moveTo>
                      <a:pt x="0" y="0"/>
                    </a:moveTo>
                    <a:lnTo>
                      <a:pt x="0" y="720"/>
                    </a:lnTo>
                    <a:lnTo>
                      <a:pt x="1664" y="720"/>
                    </a:lnTo>
                  </a:path>
                </a:pathLst>
              </a:custGeom>
              <a:noFill/>
              <a:ln w="12700" cap="rnd">
                <a:solidFill>
                  <a:schemeClr val="tx1"/>
                </a:solidFill>
                <a:round/>
                <a:headEnd type="none" w="sm" len="sm"/>
                <a:tailEnd type="none" w="sm" len="sm"/>
              </a:ln>
            </p:spPr>
            <p:txBody>
              <a:bodyPr/>
              <a:lstStyle/>
              <a:p>
                <a:pPr eaLnBrk="0" hangingPunct="0"/>
                <a:endParaRPr lang="nl-NL" sz="1600" i="1">
                  <a:solidFill>
                    <a:schemeClr val="tx1"/>
                  </a:solidFill>
                </a:endParaRPr>
              </a:p>
            </p:txBody>
          </p:sp>
          <p:sp>
            <p:nvSpPr>
              <p:cNvPr id="201749" name="Rectangle 19"/>
              <p:cNvSpPr>
                <a:spLocks noChangeArrowheads="1"/>
              </p:cNvSpPr>
              <p:nvPr/>
            </p:nvSpPr>
            <p:spPr bwMode="auto">
              <a:xfrm>
                <a:off x="1116" y="2935"/>
                <a:ext cx="951" cy="406"/>
              </a:xfrm>
              <a:prstGeom prst="rect">
                <a:avLst/>
              </a:prstGeom>
              <a:noFill/>
              <a:ln w="12700">
                <a:solidFill>
                  <a:srgbClr val="60C900"/>
                </a:solidFill>
                <a:miter lim="800000"/>
                <a:headEnd/>
                <a:tailEnd/>
              </a:ln>
            </p:spPr>
            <p:txBody>
              <a:bodyPr wrap="none" anchor="ctr"/>
              <a:lstStyle/>
              <a:p>
                <a:pPr eaLnBrk="0" hangingPunct="0"/>
                <a:endParaRPr lang="nl-NL" sz="1600" i="1">
                  <a:solidFill>
                    <a:schemeClr val="tx1"/>
                  </a:solidFill>
                </a:endParaRPr>
              </a:p>
            </p:txBody>
          </p:sp>
          <p:sp>
            <p:nvSpPr>
              <p:cNvPr id="201750" name="Line 20"/>
              <p:cNvSpPr>
                <a:spLocks noChangeShapeType="1"/>
              </p:cNvSpPr>
              <p:nvPr/>
            </p:nvSpPr>
            <p:spPr bwMode="auto">
              <a:xfrm>
                <a:off x="2071" y="2766"/>
                <a:ext cx="0" cy="726"/>
              </a:xfrm>
              <a:prstGeom prst="line">
                <a:avLst/>
              </a:prstGeom>
              <a:noFill/>
              <a:ln w="12700">
                <a:solidFill>
                  <a:schemeClr val="tx1"/>
                </a:solidFill>
                <a:prstDash val="dash"/>
                <a:round/>
                <a:headEnd type="none" w="sm" len="sm"/>
                <a:tailEnd type="none" w="sm" len="sm"/>
              </a:ln>
            </p:spPr>
            <p:txBody>
              <a:bodyPr/>
              <a:lstStyle/>
              <a:p>
                <a:endParaRPr lang="nl-NL"/>
              </a:p>
            </p:txBody>
          </p:sp>
          <p:sp>
            <p:nvSpPr>
              <p:cNvPr id="201751" name="Line 21"/>
              <p:cNvSpPr>
                <a:spLocks noChangeShapeType="1"/>
              </p:cNvSpPr>
              <p:nvPr/>
            </p:nvSpPr>
            <p:spPr bwMode="auto">
              <a:xfrm>
                <a:off x="1595" y="2766"/>
                <a:ext cx="0" cy="992"/>
              </a:xfrm>
              <a:prstGeom prst="line">
                <a:avLst/>
              </a:prstGeom>
              <a:noFill/>
              <a:ln w="12700">
                <a:solidFill>
                  <a:schemeClr val="tx1"/>
                </a:solidFill>
                <a:prstDash val="dash"/>
                <a:round/>
                <a:headEnd type="none" w="sm" len="sm"/>
                <a:tailEnd type="none" w="sm" len="sm"/>
              </a:ln>
            </p:spPr>
            <p:txBody>
              <a:bodyPr/>
              <a:lstStyle/>
              <a:p>
                <a:endParaRPr lang="nl-NL"/>
              </a:p>
            </p:txBody>
          </p:sp>
          <p:sp>
            <p:nvSpPr>
              <p:cNvPr id="201752" name="Line 22"/>
              <p:cNvSpPr>
                <a:spLocks noChangeShapeType="1"/>
              </p:cNvSpPr>
              <p:nvPr/>
            </p:nvSpPr>
            <p:spPr bwMode="auto">
              <a:xfrm>
                <a:off x="2071" y="2931"/>
                <a:ext cx="521" cy="0"/>
              </a:xfrm>
              <a:prstGeom prst="line">
                <a:avLst/>
              </a:prstGeom>
              <a:noFill/>
              <a:ln w="12700">
                <a:solidFill>
                  <a:srgbClr val="60C900"/>
                </a:solidFill>
                <a:round/>
                <a:headEnd type="none" w="sm" len="sm"/>
                <a:tailEnd type="stealth" w="med" len="lg"/>
              </a:ln>
            </p:spPr>
            <p:txBody>
              <a:bodyPr/>
              <a:lstStyle/>
              <a:p>
                <a:endParaRPr lang="nl-NL"/>
              </a:p>
            </p:txBody>
          </p:sp>
          <p:sp>
            <p:nvSpPr>
              <p:cNvPr id="201753" name="Line 23"/>
              <p:cNvSpPr>
                <a:spLocks noChangeShapeType="1"/>
              </p:cNvSpPr>
              <p:nvPr/>
            </p:nvSpPr>
            <p:spPr bwMode="auto">
              <a:xfrm flipH="1">
                <a:off x="1611" y="2931"/>
                <a:ext cx="253" cy="0"/>
              </a:xfrm>
              <a:prstGeom prst="line">
                <a:avLst/>
              </a:prstGeom>
              <a:noFill/>
              <a:ln w="12700">
                <a:solidFill>
                  <a:srgbClr val="60C900"/>
                </a:solidFill>
                <a:round/>
                <a:headEnd type="none" w="sm" len="sm"/>
                <a:tailEnd type="stealth" w="med" len="lg"/>
              </a:ln>
            </p:spPr>
            <p:txBody>
              <a:bodyPr/>
              <a:lstStyle/>
              <a:p>
                <a:endParaRPr lang="nl-NL"/>
              </a:p>
            </p:txBody>
          </p:sp>
          <p:sp>
            <p:nvSpPr>
              <p:cNvPr id="201754" name="Line 24"/>
              <p:cNvSpPr>
                <a:spLocks noChangeShapeType="1"/>
              </p:cNvSpPr>
              <p:nvPr/>
            </p:nvSpPr>
            <p:spPr bwMode="auto">
              <a:xfrm flipV="1">
                <a:off x="2071" y="3025"/>
                <a:ext cx="0" cy="287"/>
              </a:xfrm>
              <a:prstGeom prst="line">
                <a:avLst/>
              </a:prstGeom>
              <a:noFill/>
              <a:ln w="12700">
                <a:solidFill>
                  <a:srgbClr val="60C900"/>
                </a:solidFill>
                <a:round/>
                <a:headEnd type="none" w="sm" len="sm"/>
                <a:tailEnd type="stealth" w="med" len="lg"/>
              </a:ln>
            </p:spPr>
            <p:txBody>
              <a:bodyPr/>
              <a:lstStyle/>
              <a:p>
                <a:endParaRPr lang="nl-NL"/>
              </a:p>
            </p:txBody>
          </p:sp>
          <p:sp>
            <p:nvSpPr>
              <p:cNvPr id="201755" name="Line 25"/>
              <p:cNvSpPr>
                <a:spLocks noChangeShapeType="1"/>
              </p:cNvSpPr>
              <p:nvPr/>
            </p:nvSpPr>
            <p:spPr bwMode="auto">
              <a:xfrm>
                <a:off x="1135" y="3345"/>
                <a:ext cx="429" cy="0"/>
              </a:xfrm>
              <a:prstGeom prst="line">
                <a:avLst/>
              </a:prstGeom>
              <a:noFill/>
              <a:ln w="12700">
                <a:solidFill>
                  <a:srgbClr val="60C900"/>
                </a:solidFill>
                <a:round/>
                <a:headEnd type="none" w="sm" len="sm"/>
                <a:tailEnd type="stealth" w="med" len="lg"/>
              </a:ln>
            </p:spPr>
            <p:txBody>
              <a:bodyPr/>
              <a:lstStyle/>
              <a:p>
                <a:endParaRPr lang="nl-NL"/>
              </a:p>
            </p:txBody>
          </p:sp>
          <p:sp>
            <p:nvSpPr>
              <p:cNvPr id="201756" name="Rectangle 26"/>
              <p:cNvSpPr>
                <a:spLocks noChangeArrowheads="1"/>
              </p:cNvSpPr>
              <p:nvPr/>
            </p:nvSpPr>
            <p:spPr bwMode="auto">
              <a:xfrm>
                <a:off x="575" y="2845"/>
                <a:ext cx="207"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1</a:t>
                </a:r>
              </a:p>
            </p:txBody>
          </p:sp>
          <p:sp>
            <p:nvSpPr>
              <p:cNvPr id="201757" name="Line 27"/>
              <p:cNvSpPr>
                <a:spLocks noChangeShapeType="1"/>
              </p:cNvSpPr>
              <p:nvPr/>
            </p:nvSpPr>
            <p:spPr bwMode="auto">
              <a:xfrm>
                <a:off x="1120" y="3459"/>
                <a:ext cx="475" cy="0"/>
              </a:xfrm>
              <a:prstGeom prst="line">
                <a:avLst/>
              </a:prstGeom>
              <a:noFill/>
              <a:ln w="12700">
                <a:solidFill>
                  <a:schemeClr val="tx1"/>
                </a:solidFill>
                <a:round/>
                <a:headEnd type="stealth" w="med" len="lg"/>
                <a:tailEnd type="stealth" w="med" len="lg"/>
              </a:ln>
            </p:spPr>
            <p:txBody>
              <a:bodyPr/>
              <a:lstStyle/>
              <a:p>
                <a:endParaRPr lang="nl-NL"/>
              </a:p>
            </p:txBody>
          </p:sp>
          <p:sp>
            <p:nvSpPr>
              <p:cNvPr id="201758" name="Line 28"/>
              <p:cNvSpPr>
                <a:spLocks noChangeShapeType="1"/>
              </p:cNvSpPr>
              <p:nvPr/>
            </p:nvSpPr>
            <p:spPr bwMode="auto">
              <a:xfrm>
                <a:off x="1611" y="3459"/>
                <a:ext cx="475" cy="0"/>
              </a:xfrm>
              <a:prstGeom prst="line">
                <a:avLst/>
              </a:prstGeom>
              <a:noFill/>
              <a:ln w="12700">
                <a:solidFill>
                  <a:schemeClr val="tx1"/>
                </a:solidFill>
                <a:round/>
                <a:headEnd type="stealth" w="med" len="lg"/>
                <a:tailEnd type="stealth" w="med" len="lg"/>
              </a:ln>
            </p:spPr>
            <p:txBody>
              <a:bodyPr/>
              <a:lstStyle/>
              <a:p>
                <a:endParaRPr lang="nl-NL"/>
              </a:p>
            </p:txBody>
          </p:sp>
          <p:sp>
            <p:nvSpPr>
              <p:cNvPr id="201759" name="Rectangle 29"/>
              <p:cNvSpPr>
                <a:spLocks noChangeArrowheads="1"/>
              </p:cNvSpPr>
              <p:nvPr/>
            </p:nvSpPr>
            <p:spPr bwMode="auto">
              <a:xfrm>
                <a:off x="1657" y="3499"/>
                <a:ext cx="490"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EPS</a:t>
                </a:r>
              </a:p>
            </p:txBody>
          </p:sp>
          <p:sp>
            <p:nvSpPr>
              <p:cNvPr id="201760" name="Rectangle 30"/>
              <p:cNvSpPr>
                <a:spLocks noChangeArrowheads="1"/>
              </p:cNvSpPr>
              <p:nvPr/>
            </p:nvSpPr>
            <p:spPr bwMode="auto">
              <a:xfrm>
                <a:off x="1166" y="3485"/>
                <a:ext cx="491"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EPS</a:t>
                </a:r>
              </a:p>
            </p:txBody>
          </p:sp>
          <p:sp>
            <p:nvSpPr>
              <p:cNvPr id="201761" name="Line 31"/>
              <p:cNvSpPr>
                <a:spLocks noChangeShapeType="1"/>
              </p:cNvSpPr>
              <p:nvPr/>
            </p:nvSpPr>
            <p:spPr bwMode="auto">
              <a:xfrm>
                <a:off x="1112" y="2766"/>
                <a:ext cx="0" cy="726"/>
              </a:xfrm>
              <a:prstGeom prst="line">
                <a:avLst/>
              </a:prstGeom>
              <a:noFill/>
              <a:ln w="12700">
                <a:solidFill>
                  <a:schemeClr val="tx1"/>
                </a:solidFill>
                <a:prstDash val="dash"/>
                <a:round/>
                <a:headEnd type="none" w="sm" len="sm"/>
                <a:tailEnd type="none" w="sm" len="sm"/>
              </a:ln>
            </p:spPr>
            <p:txBody>
              <a:bodyPr/>
              <a:lstStyle/>
              <a:p>
                <a:endParaRPr lang="nl-NL"/>
              </a:p>
            </p:txBody>
          </p:sp>
          <p:sp>
            <p:nvSpPr>
              <p:cNvPr id="201762" name="Rectangle 32"/>
              <p:cNvSpPr>
                <a:spLocks noChangeArrowheads="1"/>
              </p:cNvSpPr>
              <p:nvPr/>
            </p:nvSpPr>
            <p:spPr bwMode="auto">
              <a:xfrm>
                <a:off x="575" y="3192"/>
                <a:ext cx="207"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0</a:t>
                </a:r>
              </a:p>
            </p:txBody>
          </p:sp>
          <p:sp>
            <p:nvSpPr>
              <p:cNvPr id="201763" name="Rectangle 33"/>
              <p:cNvSpPr>
                <a:spLocks noChangeArrowheads="1"/>
              </p:cNvSpPr>
              <p:nvPr/>
            </p:nvSpPr>
            <p:spPr bwMode="auto">
              <a:xfrm>
                <a:off x="1365" y="3765"/>
                <a:ext cx="491"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XIN2</a:t>
                </a:r>
              </a:p>
            </p:txBody>
          </p:sp>
          <p:sp>
            <p:nvSpPr>
              <p:cNvPr id="201764" name="Rectangle 34"/>
              <p:cNvSpPr>
                <a:spLocks noChangeArrowheads="1"/>
              </p:cNvSpPr>
              <p:nvPr/>
            </p:nvSpPr>
            <p:spPr bwMode="auto">
              <a:xfrm>
                <a:off x="560" y="2592"/>
                <a:ext cx="253"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Q</a:t>
                </a:r>
              </a:p>
            </p:txBody>
          </p:sp>
          <p:sp>
            <p:nvSpPr>
              <p:cNvPr id="201765" name="Line 35"/>
              <p:cNvSpPr>
                <a:spLocks noChangeShapeType="1"/>
              </p:cNvSpPr>
              <p:nvPr/>
            </p:nvSpPr>
            <p:spPr bwMode="auto">
              <a:xfrm flipV="1">
                <a:off x="1112" y="3025"/>
                <a:ext cx="0" cy="287"/>
              </a:xfrm>
              <a:prstGeom prst="line">
                <a:avLst/>
              </a:prstGeom>
              <a:noFill/>
              <a:ln w="12700">
                <a:solidFill>
                  <a:srgbClr val="60C900"/>
                </a:solidFill>
                <a:round/>
                <a:headEnd type="stealth" w="med" len="lg"/>
                <a:tailEnd type="none" w="sm" len="sm"/>
              </a:ln>
            </p:spPr>
            <p:txBody>
              <a:bodyPr/>
              <a:lstStyle/>
              <a:p>
                <a:endParaRPr lang="nl-NL"/>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p:txBody>
          <a:bodyPr/>
          <a:lstStyle/>
          <a:p>
            <a:pPr eaLnBrk="1" hangingPunct="1"/>
            <a:r>
              <a:rPr lang="en-US" altLang="en-US" smtClean="0"/>
              <a:t>Fiction?</a:t>
            </a:r>
          </a:p>
        </p:txBody>
      </p:sp>
      <p:sp>
        <p:nvSpPr>
          <p:cNvPr id="148483" name="Rectangle 3"/>
          <p:cNvSpPr>
            <a:spLocks noGrp="1" noChangeArrowheads="1"/>
          </p:cNvSpPr>
          <p:nvPr>
            <p:ph type="body" idx="4294967295"/>
          </p:nvPr>
        </p:nvSpPr>
        <p:spPr/>
        <p:txBody>
          <a:bodyPr/>
          <a:lstStyle/>
          <a:p>
            <a:pPr marL="361950" indent="-361950" eaLnBrk="1" hangingPunct="1">
              <a:buFont typeface="Wingdings" pitchFamily="2" charset="2"/>
              <a:buNone/>
            </a:pPr>
            <a:r>
              <a:rPr lang="en-US" altLang="en-US" smtClean="0"/>
              <a:t>Imagine </a:t>
            </a:r>
          </a:p>
          <a:p>
            <a:pPr marL="361950" indent="-361950" eaLnBrk="1" hangingPunct="1">
              <a:buFont typeface="Wingdings" pitchFamily="2" charset="2"/>
              <a:buNone/>
            </a:pPr>
            <a:endParaRPr lang="en-US" altLang="en-US" smtClean="0"/>
          </a:p>
          <a:p>
            <a:pPr marL="361950" indent="-361950" eaLnBrk="1" hangingPunct="1">
              <a:buFont typeface="Wingdings" pitchFamily="2" charset="2"/>
              <a:buNone/>
            </a:pPr>
            <a:r>
              <a:rPr lang="en-US" altLang="en-US" smtClean="0"/>
              <a:t>*	you are in industrial control</a:t>
            </a:r>
          </a:p>
          <a:p>
            <a:pPr marL="361950" indent="-361950" eaLnBrk="1" hangingPunct="1">
              <a:buFont typeface="Wingdings" pitchFamily="2" charset="2"/>
              <a:buNone/>
            </a:pPr>
            <a:r>
              <a:rPr lang="en-US" altLang="en-US" smtClean="0"/>
              <a:t>*	working with 4 different brands of controls</a:t>
            </a:r>
          </a:p>
          <a:p>
            <a:pPr marL="361950" indent="-361950" eaLnBrk="1" hangingPunct="1">
              <a:buFont typeface="Wingdings" pitchFamily="2" charset="2"/>
              <a:buNone/>
            </a:pPr>
            <a:r>
              <a:rPr lang="en-US" altLang="en-US" smtClean="0"/>
              <a:t>*	using different dialects in their programming languages</a:t>
            </a:r>
          </a:p>
          <a:p>
            <a:pPr marL="361950" indent="-361950" eaLnBrk="1" hangingPunct="1">
              <a:buFont typeface="Wingdings" pitchFamily="2" charset="2"/>
              <a:buNone/>
            </a:pPr>
            <a:r>
              <a:rPr lang="en-US" altLang="en-US" smtClean="0"/>
              <a:t>*   struggling to match the level of your software engineers with the operators and maintenance people on the factory floor</a:t>
            </a:r>
          </a:p>
          <a:p>
            <a:pPr marL="361950" indent="-361950" eaLnBrk="1" hangingPunct="1">
              <a:buFont typeface="Wingdings" pitchFamily="2" charset="2"/>
              <a:buNone/>
            </a:pPr>
            <a:r>
              <a:rPr lang="en-US" altLang="en-US" smtClean="0"/>
              <a:t>*	&amp; seeing that your competitor does better </a:t>
            </a:r>
          </a:p>
          <a:p>
            <a:pPr marL="361950" indent="-361950" eaLnBrk="1" hangingPunct="1">
              <a:buFont typeface="Wingdings" pitchFamily="2" charset="2"/>
              <a:buNone/>
            </a:pPr>
            <a:endParaRPr lang="en-US" altLang="en-US" smtClean="0"/>
          </a:p>
          <a:p>
            <a:pPr marL="361950" indent="-361950" algn="ctr" eaLnBrk="1" hangingPunct="1">
              <a:buFont typeface="Wingdings" pitchFamily="2" charset="2"/>
              <a:buNone/>
            </a:pPr>
            <a:r>
              <a:rPr lang="en-US" altLang="en-US" smtClean="0"/>
              <a:t>Why?  What’s wrong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p:txBody>
          <a:bodyPr/>
          <a:lstStyle/>
          <a:p>
            <a:pPr eaLnBrk="1" hangingPunct="1"/>
            <a:r>
              <a:rPr lang="en-US" altLang="en-US" smtClean="0"/>
              <a:t>Function Block example</a:t>
            </a:r>
          </a:p>
        </p:txBody>
      </p:sp>
      <p:grpSp>
        <p:nvGrpSpPr>
          <p:cNvPr id="203779" name="Group 6"/>
          <p:cNvGrpSpPr>
            <a:grpSpLocks/>
          </p:cNvGrpSpPr>
          <p:nvPr/>
        </p:nvGrpSpPr>
        <p:grpSpPr bwMode="auto">
          <a:xfrm>
            <a:off x="3771900" y="1600200"/>
            <a:ext cx="5664200" cy="4178300"/>
            <a:chOff x="2376" y="1008"/>
            <a:chExt cx="3568" cy="2632"/>
          </a:xfrm>
        </p:grpSpPr>
        <p:sp>
          <p:nvSpPr>
            <p:cNvPr id="203780" name="Rectangle 3"/>
            <p:cNvSpPr>
              <a:spLocks noChangeArrowheads="1"/>
            </p:cNvSpPr>
            <p:nvPr/>
          </p:nvSpPr>
          <p:spPr bwMode="auto">
            <a:xfrm>
              <a:off x="3296" y="1008"/>
              <a:ext cx="2648" cy="231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400" b="1">
                  <a:solidFill>
                    <a:srgbClr val="1400D5"/>
                  </a:solidFill>
                  <a:latin typeface="Courier"/>
                </a:rPr>
                <a:t>FUNCTION_BLOCK HYSTERISIS</a:t>
              </a:r>
            </a:p>
            <a:p>
              <a:pPr eaLnBrk="0" hangingPunct="0"/>
              <a:r>
                <a:rPr lang="en-US" altLang="en-US" sz="1400" b="1">
                  <a:solidFill>
                    <a:srgbClr val="1400D5"/>
                  </a:solidFill>
                  <a:latin typeface="Courier"/>
                </a:rPr>
                <a:t> VAR_INPUT</a:t>
              </a:r>
            </a:p>
            <a:p>
              <a:pPr eaLnBrk="0" hangingPunct="0"/>
              <a:r>
                <a:rPr lang="en-US" altLang="en-US" sz="1400" b="1">
                  <a:solidFill>
                    <a:srgbClr val="1400D5"/>
                  </a:solidFill>
                  <a:latin typeface="Courier"/>
                </a:rPr>
                <a:t>   XIN1, XIN2 : REAL;</a:t>
              </a:r>
            </a:p>
            <a:p>
              <a:pPr eaLnBrk="0" hangingPunct="0"/>
              <a:r>
                <a:rPr lang="en-US" altLang="en-US" sz="1400" b="1">
                  <a:solidFill>
                    <a:srgbClr val="1400D5"/>
                  </a:solidFill>
                  <a:latin typeface="Courier"/>
                </a:rPr>
                <a:t>   EPS : REAL;  (* Hysterisis band *)</a:t>
              </a:r>
            </a:p>
            <a:p>
              <a:pPr eaLnBrk="0" hangingPunct="0"/>
              <a:r>
                <a:rPr lang="en-US" altLang="en-US" sz="1400" b="1">
                  <a:solidFill>
                    <a:srgbClr val="1400D5"/>
                  </a:solidFill>
                  <a:latin typeface="Courier"/>
                </a:rPr>
                <a:t> END_VAR</a:t>
              </a:r>
            </a:p>
            <a:p>
              <a:pPr eaLnBrk="0" hangingPunct="0"/>
              <a:r>
                <a:rPr lang="en-US" altLang="en-US" sz="1400" b="1">
                  <a:solidFill>
                    <a:srgbClr val="1400D5"/>
                  </a:solidFill>
                  <a:latin typeface="Courier"/>
                </a:rPr>
                <a:t> VAR_OUTPUT</a:t>
              </a:r>
            </a:p>
            <a:p>
              <a:pPr eaLnBrk="0" hangingPunct="0"/>
              <a:r>
                <a:rPr lang="en-US" altLang="en-US" sz="1400" b="1">
                  <a:solidFill>
                    <a:srgbClr val="1400D5"/>
                  </a:solidFill>
                  <a:latin typeface="Courier"/>
                </a:rPr>
                <a:t>   Q : BOOL := 0</a:t>
              </a:r>
            </a:p>
            <a:p>
              <a:pPr eaLnBrk="0" hangingPunct="0"/>
              <a:r>
                <a:rPr lang="en-US" altLang="en-US" sz="1400" b="1">
                  <a:solidFill>
                    <a:srgbClr val="1400D5"/>
                  </a:solidFill>
                  <a:latin typeface="Courier"/>
                </a:rPr>
                <a:t> END_VAR</a:t>
              </a:r>
            </a:p>
            <a:p>
              <a:pPr eaLnBrk="0" hangingPunct="0"/>
              <a:r>
                <a:rPr lang="en-US" altLang="en-US" sz="1400" b="1">
                  <a:solidFill>
                    <a:srgbClr val="1400D5"/>
                  </a:solidFill>
                  <a:latin typeface="Courier"/>
                </a:rPr>
                <a:t> IF Q THEN</a:t>
              </a:r>
            </a:p>
            <a:p>
              <a:pPr eaLnBrk="0" hangingPunct="0"/>
              <a:r>
                <a:rPr lang="en-US" altLang="en-US" sz="1400" b="1">
                  <a:solidFill>
                    <a:srgbClr val="1400D5"/>
                  </a:solidFill>
                  <a:latin typeface="Courier"/>
                </a:rPr>
                <a:t>   IF XIN1 &lt; (XIN2-EPS) THEN</a:t>
              </a:r>
            </a:p>
            <a:p>
              <a:pPr eaLnBrk="0" hangingPunct="0"/>
              <a:r>
                <a:rPr lang="en-US" altLang="en-US" sz="1400" b="1">
                  <a:solidFill>
                    <a:srgbClr val="1400D5"/>
                  </a:solidFill>
                  <a:latin typeface="Courier"/>
                </a:rPr>
                <a:t>     Q := 0 (* XIN1 decreasing *)</a:t>
              </a:r>
            </a:p>
            <a:p>
              <a:pPr eaLnBrk="0" hangingPunct="0"/>
              <a:r>
                <a:rPr lang="en-US" altLang="en-US" sz="1400" b="1">
                  <a:solidFill>
                    <a:srgbClr val="1400D5"/>
                  </a:solidFill>
                  <a:latin typeface="Courier"/>
                </a:rPr>
                <a:t>   END_IF;</a:t>
              </a:r>
            </a:p>
            <a:p>
              <a:pPr eaLnBrk="0" hangingPunct="0"/>
              <a:r>
                <a:rPr lang="en-US" altLang="en-US" sz="1400" b="1">
                  <a:solidFill>
                    <a:srgbClr val="1400D5"/>
                  </a:solidFill>
                  <a:latin typeface="Courier"/>
                </a:rPr>
                <a:t> ELSIF XIN1 &gt; (XIN2 + EPS ) THEN</a:t>
              </a:r>
            </a:p>
            <a:p>
              <a:pPr eaLnBrk="0" hangingPunct="0"/>
              <a:r>
                <a:rPr lang="en-US" altLang="en-US" sz="1400" b="1">
                  <a:solidFill>
                    <a:srgbClr val="1400D5"/>
                  </a:solidFill>
                  <a:latin typeface="Courier"/>
                </a:rPr>
                <a:t>   Q := 1; (* XIN1 increasing *)</a:t>
              </a:r>
            </a:p>
            <a:p>
              <a:pPr eaLnBrk="0" hangingPunct="0"/>
              <a:r>
                <a:rPr lang="en-US" altLang="en-US" sz="1400" b="1">
                  <a:solidFill>
                    <a:srgbClr val="1400D5"/>
                  </a:solidFill>
                  <a:latin typeface="Courier"/>
                </a:rPr>
                <a:t> END_IF;</a:t>
              </a:r>
            </a:p>
            <a:p>
              <a:pPr eaLnBrk="0" hangingPunct="0"/>
              <a:r>
                <a:rPr lang="en-US" altLang="en-US" sz="1400" b="1">
                  <a:solidFill>
                    <a:srgbClr val="1400D5"/>
                  </a:solidFill>
                  <a:latin typeface="Courier"/>
                </a:rPr>
                <a:t>END_FUNCTION_BLOCK</a:t>
              </a:r>
            </a:p>
            <a:p>
              <a:pPr eaLnBrk="0" hangingPunct="0">
                <a:lnSpc>
                  <a:spcPct val="40000"/>
                </a:lnSpc>
                <a:spcBef>
                  <a:spcPct val="10000"/>
                </a:spcBef>
              </a:pPr>
              <a:endParaRPr lang="en-US" altLang="en-US" sz="1400" b="1">
                <a:solidFill>
                  <a:srgbClr val="1400D5"/>
                </a:solidFill>
                <a:latin typeface="Courier"/>
              </a:endParaRPr>
            </a:p>
          </p:txBody>
        </p:sp>
        <p:sp>
          <p:nvSpPr>
            <p:cNvPr id="203781" name="Line 4"/>
            <p:cNvSpPr>
              <a:spLocks noChangeShapeType="1"/>
            </p:cNvSpPr>
            <p:nvPr/>
          </p:nvSpPr>
          <p:spPr bwMode="auto">
            <a:xfrm flipV="1">
              <a:off x="2432" y="1080"/>
              <a:ext cx="840" cy="232"/>
            </a:xfrm>
            <a:prstGeom prst="line">
              <a:avLst/>
            </a:prstGeom>
            <a:noFill/>
            <a:ln w="12700">
              <a:solidFill>
                <a:srgbClr val="FC0128"/>
              </a:solidFill>
              <a:prstDash val="dash"/>
              <a:round/>
              <a:headEnd type="none" w="sm" len="sm"/>
              <a:tailEnd type="none" w="sm" len="sm"/>
            </a:ln>
          </p:spPr>
          <p:txBody>
            <a:bodyPr/>
            <a:lstStyle/>
            <a:p>
              <a:endParaRPr lang="nl-NL"/>
            </a:p>
          </p:txBody>
        </p:sp>
        <p:sp>
          <p:nvSpPr>
            <p:cNvPr id="203782" name="Line 5"/>
            <p:cNvSpPr>
              <a:spLocks noChangeShapeType="1"/>
            </p:cNvSpPr>
            <p:nvPr/>
          </p:nvSpPr>
          <p:spPr bwMode="auto">
            <a:xfrm>
              <a:off x="2376" y="2248"/>
              <a:ext cx="912" cy="1392"/>
            </a:xfrm>
            <a:prstGeom prst="line">
              <a:avLst/>
            </a:prstGeom>
            <a:noFill/>
            <a:ln w="12700">
              <a:solidFill>
                <a:srgbClr val="FC0128"/>
              </a:solidFill>
              <a:prstDash val="dash"/>
              <a:round/>
              <a:headEnd type="none" w="sm" len="sm"/>
              <a:tailEnd type="none" w="sm" len="sm"/>
            </a:ln>
          </p:spPr>
          <p:txBody>
            <a:bodyPr/>
            <a:lstStyle/>
            <a:p>
              <a:endParaRPr lang="nl-NL"/>
            </a:p>
          </p:txBody>
        </p:sp>
      </p:grpSp>
      <p:grpSp>
        <p:nvGrpSpPr>
          <p:cNvPr id="203783" name="Group 41"/>
          <p:cNvGrpSpPr>
            <a:grpSpLocks/>
          </p:cNvGrpSpPr>
          <p:nvPr/>
        </p:nvGrpSpPr>
        <p:grpSpPr bwMode="auto">
          <a:xfrm>
            <a:off x="241300" y="1854200"/>
            <a:ext cx="5156200" cy="4489450"/>
            <a:chOff x="152" y="1168"/>
            <a:chExt cx="3248" cy="2828"/>
          </a:xfrm>
        </p:grpSpPr>
        <p:grpSp>
          <p:nvGrpSpPr>
            <p:cNvPr id="203784" name="Group 21"/>
            <p:cNvGrpSpPr>
              <a:grpSpLocks/>
            </p:cNvGrpSpPr>
            <p:nvPr/>
          </p:nvGrpSpPr>
          <p:grpSpPr bwMode="auto">
            <a:xfrm>
              <a:off x="152" y="1168"/>
              <a:ext cx="3248" cy="1272"/>
              <a:chOff x="152" y="1168"/>
              <a:chExt cx="3248" cy="1272"/>
            </a:xfrm>
          </p:grpSpPr>
          <p:sp>
            <p:nvSpPr>
              <p:cNvPr id="203785" name="Rectangle 7"/>
              <p:cNvSpPr>
                <a:spLocks noChangeArrowheads="1"/>
              </p:cNvSpPr>
              <p:nvPr/>
            </p:nvSpPr>
            <p:spPr bwMode="auto">
              <a:xfrm>
                <a:off x="1232" y="1168"/>
                <a:ext cx="1080" cy="1272"/>
              </a:xfrm>
              <a:prstGeom prst="rect">
                <a:avLst/>
              </a:prstGeom>
              <a:solidFill>
                <a:schemeClr val="bg1"/>
              </a:solidFill>
              <a:ln w="254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03786" name="Line 8"/>
              <p:cNvSpPr>
                <a:spLocks noChangeShapeType="1"/>
              </p:cNvSpPr>
              <p:nvPr/>
            </p:nvSpPr>
            <p:spPr bwMode="auto">
              <a:xfrm flipH="1">
                <a:off x="912" y="1792"/>
                <a:ext cx="304" cy="0"/>
              </a:xfrm>
              <a:prstGeom prst="line">
                <a:avLst/>
              </a:prstGeom>
              <a:noFill/>
              <a:ln w="25400">
                <a:solidFill>
                  <a:schemeClr val="tx1"/>
                </a:solidFill>
                <a:round/>
                <a:headEnd type="none" w="sm" len="sm"/>
                <a:tailEnd type="none" w="sm" len="sm"/>
              </a:ln>
            </p:spPr>
            <p:txBody>
              <a:bodyPr/>
              <a:lstStyle/>
              <a:p>
                <a:endParaRPr lang="nl-NL"/>
              </a:p>
            </p:txBody>
          </p:sp>
          <p:sp>
            <p:nvSpPr>
              <p:cNvPr id="203787" name="Line 9"/>
              <p:cNvSpPr>
                <a:spLocks noChangeShapeType="1"/>
              </p:cNvSpPr>
              <p:nvPr/>
            </p:nvSpPr>
            <p:spPr bwMode="auto">
              <a:xfrm flipH="1">
                <a:off x="912" y="1528"/>
                <a:ext cx="304" cy="0"/>
              </a:xfrm>
              <a:prstGeom prst="line">
                <a:avLst/>
              </a:prstGeom>
              <a:noFill/>
              <a:ln w="25400">
                <a:solidFill>
                  <a:schemeClr val="tx1"/>
                </a:solidFill>
                <a:round/>
                <a:headEnd type="none" w="sm" len="sm"/>
                <a:tailEnd type="none" w="sm" len="sm"/>
              </a:ln>
            </p:spPr>
            <p:txBody>
              <a:bodyPr/>
              <a:lstStyle/>
              <a:p>
                <a:endParaRPr lang="nl-NL"/>
              </a:p>
            </p:txBody>
          </p:sp>
          <p:sp>
            <p:nvSpPr>
              <p:cNvPr id="203788" name="Line 10"/>
              <p:cNvSpPr>
                <a:spLocks noChangeShapeType="1"/>
              </p:cNvSpPr>
              <p:nvPr/>
            </p:nvSpPr>
            <p:spPr bwMode="auto">
              <a:xfrm flipH="1">
                <a:off x="912" y="2048"/>
                <a:ext cx="304" cy="0"/>
              </a:xfrm>
              <a:prstGeom prst="line">
                <a:avLst/>
              </a:prstGeom>
              <a:noFill/>
              <a:ln w="25400">
                <a:solidFill>
                  <a:schemeClr val="tx1"/>
                </a:solidFill>
                <a:round/>
                <a:headEnd type="none" w="sm" len="sm"/>
                <a:tailEnd type="none" w="sm" len="sm"/>
              </a:ln>
            </p:spPr>
            <p:txBody>
              <a:bodyPr/>
              <a:lstStyle/>
              <a:p>
                <a:endParaRPr lang="nl-NL"/>
              </a:p>
            </p:txBody>
          </p:sp>
          <p:sp>
            <p:nvSpPr>
              <p:cNvPr id="203789" name="Line 11"/>
              <p:cNvSpPr>
                <a:spLocks noChangeShapeType="1"/>
              </p:cNvSpPr>
              <p:nvPr/>
            </p:nvSpPr>
            <p:spPr bwMode="auto">
              <a:xfrm flipH="1">
                <a:off x="2320" y="1592"/>
                <a:ext cx="304" cy="0"/>
              </a:xfrm>
              <a:prstGeom prst="line">
                <a:avLst/>
              </a:prstGeom>
              <a:noFill/>
              <a:ln w="25400">
                <a:solidFill>
                  <a:schemeClr val="tx1"/>
                </a:solidFill>
                <a:round/>
                <a:headEnd type="none" w="sm" len="sm"/>
                <a:tailEnd type="none" w="sm" len="sm"/>
              </a:ln>
            </p:spPr>
            <p:txBody>
              <a:bodyPr/>
              <a:lstStyle/>
              <a:p>
                <a:endParaRPr lang="nl-NL"/>
              </a:p>
            </p:txBody>
          </p:sp>
          <p:sp>
            <p:nvSpPr>
              <p:cNvPr id="203790" name="Rectangle 12"/>
              <p:cNvSpPr>
                <a:spLocks noChangeArrowheads="1"/>
              </p:cNvSpPr>
              <p:nvPr/>
            </p:nvSpPr>
            <p:spPr bwMode="auto">
              <a:xfrm>
                <a:off x="1280" y="1176"/>
                <a:ext cx="992"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Hysterisis</a:t>
                </a:r>
              </a:p>
            </p:txBody>
          </p:sp>
          <p:sp>
            <p:nvSpPr>
              <p:cNvPr id="203791" name="Rectangle 13"/>
              <p:cNvSpPr>
                <a:spLocks noChangeArrowheads="1"/>
              </p:cNvSpPr>
              <p:nvPr/>
            </p:nvSpPr>
            <p:spPr bwMode="auto">
              <a:xfrm>
                <a:off x="2032" y="1472"/>
                <a:ext cx="256"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Q</a:t>
                </a:r>
              </a:p>
            </p:txBody>
          </p:sp>
          <p:sp>
            <p:nvSpPr>
              <p:cNvPr id="203792" name="Rectangle 14"/>
              <p:cNvSpPr>
                <a:spLocks noChangeArrowheads="1"/>
              </p:cNvSpPr>
              <p:nvPr/>
            </p:nvSpPr>
            <p:spPr bwMode="auto">
              <a:xfrm>
                <a:off x="1256" y="1424"/>
                <a:ext cx="544"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XIN1</a:t>
                </a:r>
              </a:p>
            </p:txBody>
          </p:sp>
          <p:sp>
            <p:nvSpPr>
              <p:cNvPr id="203793" name="Rectangle 15"/>
              <p:cNvSpPr>
                <a:spLocks noChangeArrowheads="1"/>
              </p:cNvSpPr>
              <p:nvPr/>
            </p:nvSpPr>
            <p:spPr bwMode="auto">
              <a:xfrm>
                <a:off x="1256" y="1680"/>
                <a:ext cx="512"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XIN2</a:t>
                </a:r>
              </a:p>
            </p:txBody>
          </p:sp>
          <p:sp>
            <p:nvSpPr>
              <p:cNvPr id="203794" name="Rectangle 16"/>
              <p:cNvSpPr>
                <a:spLocks noChangeArrowheads="1"/>
              </p:cNvSpPr>
              <p:nvPr/>
            </p:nvSpPr>
            <p:spPr bwMode="auto">
              <a:xfrm>
                <a:off x="1264" y="1936"/>
                <a:ext cx="568"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EPS</a:t>
                </a:r>
              </a:p>
            </p:txBody>
          </p:sp>
          <p:sp>
            <p:nvSpPr>
              <p:cNvPr id="203795" name="Rectangle 17"/>
              <p:cNvSpPr>
                <a:spLocks noChangeArrowheads="1"/>
              </p:cNvSpPr>
              <p:nvPr/>
            </p:nvSpPr>
            <p:spPr bwMode="auto">
              <a:xfrm>
                <a:off x="2640" y="1464"/>
                <a:ext cx="760"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BOOL</a:t>
                </a:r>
              </a:p>
            </p:txBody>
          </p:sp>
          <p:sp>
            <p:nvSpPr>
              <p:cNvPr id="203796" name="Rectangle 18"/>
              <p:cNvSpPr>
                <a:spLocks noChangeArrowheads="1"/>
              </p:cNvSpPr>
              <p:nvPr/>
            </p:nvSpPr>
            <p:spPr bwMode="auto">
              <a:xfrm>
                <a:off x="152" y="1400"/>
                <a:ext cx="616"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REAL</a:t>
                </a:r>
              </a:p>
            </p:txBody>
          </p:sp>
          <p:sp>
            <p:nvSpPr>
              <p:cNvPr id="203797" name="Rectangle 19"/>
              <p:cNvSpPr>
                <a:spLocks noChangeArrowheads="1"/>
              </p:cNvSpPr>
              <p:nvPr/>
            </p:nvSpPr>
            <p:spPr bwMode="auto">
              <a:xfrm>
                <a:off x="152" y="1688"/>
                <a:ext cx="616"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REAL</a:t>
                </a:r>
              </a:p>
            </p:txBody>
          </p:sp>
          <p:sp>
            <p:nvSpPr>
              <p:cNvPr id="203798" name="Rectangle 20"/>
              <p:cNvSpPr>
                <a:spLocks noChangeArrowheads="1"/>
              </p:cNvSpPr>
              <p:nvPr/>
            </p:nvSpPr>
            <p:spPr bwMode="auto">
              <a:xfrm>
                <a:off x="152" y="1944"/>
                <a:ext cx="616" cy="269"/>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2200" i="1">
                    <a:solidFill>
                      <a:schemeClr val="tx1"/>
                    </a:solidFill>
                  </a:rPr>
                  <a:t>REAL</a:t>
                </a:r>
              </a:p>
            </p:txBody>
          </p:sp>
        </p:grpSp>
        <p:grpSp>
          <p:nvGrpSpPr>
            <p:cNvPr id="203799" name="Group 40"/>
            <p:cNvGrpSpPr>
              <a:grpSpLocks/>
            </p:cNvGrpSpPr>
            <p:nvPr/>
          </p:nvGrpSpPr>
          <p:grpSpPr bwMode="auto">
            <a:xfrm>
              <a:off x="560" y="2592"/>
              <a:ext cx="2032" cy="1404"/>
              <a:chOff x="560" y="2592"/>
              <a:chExt cx="2032" cy="1404"/>
            </a:xfrm>
          </p:grpSpPr>
          <p:sp>
            <p:nvSpPr>
              <p:cNvPr id="203800" name="Freeform 22"/>
              <p:cNvSpPr>
                <a:spLocks/>
              </p:cNvSpPr>
              <p:nvPr/>
            </p:nvSpPr>
            <p:spPr bwMode="auto">
              <a:xfrm>
                <a:off x="844" y="2625"/>
                <a:ext cx="1665" cy="721"/>
              </a:xfrm>
              <a:custGeom>
                <a:avLst/>
                <a:gdLst>
                  <a:gd name="T0" fmla="*/ 0 w 1665"/>
                  <a:gd name="T1" fmla="*/ 0 h 721"/>
                  <a:gd name="T2" fmla="*/ 0 w 1665"/>
                  <a:gd name="T3" fmla="*/ 720 h 721"/>
                  <a:gd name="T4" fmla="*/ 1664 w 1665"/>
                  <a:gd name="T5" fmla="*/ 720 h 721"/>
                  <a:gd name="T6" fmla="*/ 0 60000 65536"/>
                  <a:gd name="T7" fmla="*/ 0 60000 65536"/>
                  <a:gd name="T8" fmla="*/ 0 60000 65536"/>
                  <a:gd name="T9" fmla="*/ 0 w 1665"/>
                  <a:gd name="T10" fmla="*/ 0 h 721"/>
                  <a:gd name="T11" fmla="*/ 1665 w 1665"/>
                  <a:gd name="T12" fmla="*/ 721 h 721"/>
                </a:gdLst>
                <a:ahLst/>
                <a:cxnLst>
                  <a:cxn ang="T6">
                    <a:pos x="T0" y="T1"/>
                  </a:cxn>
                  <a:cxn ang="T7">
                    <a:pos x="T2" y="T3"/>
                  </a:cxn>
                  <a:cxn ang="T8">
                    <a:pos x="T4" y="T5"/>
                  </a:cxn>
                </a:cxnLst>
                <a:rect l="T9" t="T10" r="T11" b="T12"/>
                <a:pathLst>
                  <a:path w="1665" h="721">
                    <a:moveTo>
                      <a:pt x="0" y="0"/>
                    </a:moveTo>
                    <a:lnTo>
                      <a:pt x="0" y="720"/>
                    </a:lnTo>
                    <a:lnTo>
                      <a:pt x="1664" y="720"/>
                    </a:lnTo>
                  </a:path>
                </a:pathLst>
              </a:custGeom>
              <a:noFill/>
              <a:ln w="12700" cap="rnd">
                <a:solidFill>
                  <a:schemeClr val="tx1"/>
                </a:solidFill>
                <a:round/>
                <a:headEnd type="none" w="sm" len="sm"/>
                <a:tailEnd type="none" w="sm" len="sm"/>
              </a:ln>
            </p:spPr>
            <p:txBody>
              <a:bodyPr/>
              <a:lstStyle/>
              <a:p>
                <a:pPr eaLnBrk="0" hangingPunct="0"/>
                <a:endParaRPr lang="nl-NL" sz="1600" i="1">
                  <a:solidFill>
                    <a:schemeClr val="tx1"/>
                  </a:solidFill>
                </a:endParaRPr>
              </a:p>
            </p:txBody>
          </p:sp>
          <p:sp>
            <p:nvSpPr>
              <p:cNvPr id="203801" name="Rectangle 23"/>
              <p:cNvSpPr>
                <a:spLocks noChangeArrowheads="1"/>
              </p:cNvSpPr>
              <p:nvPr/>
            </p:nvSpPr>
            <p:spPr bwMode="auto">
              <a:xfrm>
                <a:off x="1116" y="2935"/>
                <a:ext cx="951" cy="406"/>
              </a:xfrm>
              <a:prstGeom prst="rect">
                <a:avLst/>
              </a:prstGeom>
              <a:noFill/>
              <a:ln w="12700">
                <a:solidFill>
                  <a:srgbClr val="60C900"/>
                </a:solidFill>
                <a:miter lim="800000"/>
                <a:headEnd/>
                <a:tailEnd/>
              </a:ln>
            </p:spPr>
            <p:txBody>
              <a:bodyPr wrap="none" anchor="ctr"/>
              <a:lstStyle/>
              <a:p>
                <a:pPr eaLnBrk="0" hangingPunct="0"/>
                <a:endParaRPr lang="nl-NL" sz="1600" i="1">
                  <a:solidFill>
                    <a:schemeClr val="tx1"/>
                  </a:solidFill>
                </a:endParaRPr>
              </a:p>
            </p:txBody>
          </p:sp>
          <p:sp>
            <p:nvSpPr>
              <p:cNvPr id="203802" name="Line 24"/>
              <p:cNvSpPr>
                <a:spLocks noChangeShapeType="1"/>
              </p:cNvSpPr>
              <p:nvPr/>
            </p:nvSpPr>
            <p:spPr bwMode="auto">
              <a:xfrm>
                <a:off x="2071" y="2766"/>
                <a:ext cx="0" cy="726"/>
              </a:xfrm>
              <a:prstGeom prst="line">
                <a:avLst/>
              </a:prstGeom>
              <a:noFill/>
              <a:ln w="12700">
                <a:solidFill>
                  <a:schemeClr val="tx1"/>
                </a:solidFill>
                <a:prstDash val="dash"/>
                <a:round/>
                <a:headEnd type="none" w="sm" len="sm"/>
                <a:tailEnd type="none" w="sm" len="sm"/>
              </a:ln>
            </p:spPr>
            <p:txBody>
              <a:bodyPr/>
              <a:lstStyle/>
              <a:p>
                <a:endParaRPr lang="nl-NL"/>
              </a:p>
            </p:txBody>
          </p:sp>
          <p:sp>
            <p:nvSpPr>
              <p:cNvPr id="203803" name="Line 25"/>
              <p:cNvSpPr>
                <a:spLocks noChangeShapeType="1"/>
              </p:cNvSpPr>
              <p:nvPr/>
            </p:nvSpPr>
            <p:spPr bwMode="auto">
              <a:xfrm>
                <a:off x="1595" y="2766"/>
                <a:ext cx="0" cy="992"/>
              </a:xfrm>
              <a:prstGeom prst="line">
                <a:avLst/>
              </a:prstGeom>
              <a:noFill/>
              <a:ln w="12700">
                <a:solidFill>
                  <a:schemeClr val="tx1"/>
                </a:solidFill>
                <a:prstDash val="dash"/>
                <a:round/>
                <a:headEnd type="none" w="sm" len="sm"/>
                <a:tailEnd type="none" w="sm" len="sm"/>
              </a:ln>
            </p:spPr>
            <p:txBody>
              <a:bodyPr/>
              <a:lstStyle/>
              <a:p>
                <a:endParaRPr lang="nl-NL"/>
              </a:p>
            </p:txBody>
          </p:sp>
          <p:sp>
            <p:nvSpPr>
              <p:cNvPr id="203804" name="Line 26"/>
              <p:cNvSpPr>
                <a:spLocks noChangeShapeType="1"/>
              </p:cNvSpPr>
              <p:nvPr/>
            </p:nvSpPr>
            <p:spPr bwMode="auto">
              <a:xfrm>
                <a:off x="2071" y="2931"/>
                <a:ext cx="521" cy="0"/>
              </a:xfrm>
              <a:prstGeom prst="line">
                <a:avLst/>
              </a:prstGeom>
              <a:noFill/>
              <a:ln w="12700">
                <a:solidFill>
                  <a:srgbClr val="60C900"/>
                </a:solidFill>
                <a:round/>
                <a:headEnd type="none" w="sm" len="sm"/>
                <a:tailEnd type="stealth" w="med" len="lg"/>
              </a:ln>
            </p:spPr>
            <p:txBody>
              <a:bodyPr/>
              <a:lstStyle/>
              <a:p>
                <a:endParaRPr lang="nl-NL"/>
              </a:p>
            </p:txBody>
          </p:sp>
          <p:sp>
            <p:nvSpPr>
              <p:cNvPr id="203805" name="Line 27"/>
              <p:cNvSpPr>
                <a:spLocks noChangeShapeType="1"/>
              </p:cNvSpPr>
              <p:nvPr/>
            </p:nvSpPr>
            <p:spPr bwMode="auto">
              <a:xfrm flipH="1">
                <a:off x="1611" y="2931"/>
                <a:ext cx="253" cy="0"/>
              </a:xfrm>
              <a:prstGeom prst="line">
                <a:avLst/>
              </a:prstGeom>
              <a:noFill/>
              <a:ln w="12700">
                <a:solidFill>
                  <a:srgbClr val="60C900"/>
                </a:solidFill>
                <a:round/>
                <a:headEnd type="none" w="sm" len="sm"/>
                <a:tailEnd type="stealth" w="med" len="lg"/>
              </a:ln>
            </p:spPr>
            <p:txBody>
              <a:bodyPr/>
              <a:lstStyle/>
              <a:p>
                <a:endParaRPr lang="nl-NL"/>
              </a:p>
            </p:txBody>
          </p:sp>
          <p:sp>
            <p:nvSpPr>
              <p:cNvPr id="203806" name="Line 28"/>
              <p:cNvSpPr>
                <a:spLocks noChangeShapeType="1"/>
              </p:cNvSpPr>
              <p:nvPr/>
            </p:nvSpPr>
            <p:spPr bwMode="auto">
              <a:xfrm flipV="1">
                <a:off x="2071" y="3025"/>
                <a:ext cx="0" cy="287"/>
              </a:xfrm>
              <a:prstGeom prst="line">
                <a:avLst/>
              </a:prstGeom>
              <a:noFill/>
              <a:ln w="12700">
                <a:solidFill>
                  <a:srgbClr val="60C900"/>
                </a:solidFill>
                <a:round/>
                <a:headEnd type="none" w="sm" len="sm"/>
                <a:tailEnd type="stealth" w="med" len="lg"/>
              </a:ln>
            </p:spPr>
            <p:txBody>
              <a:bodyPr/>
              <a:lstStyle/>
              <a:p>
                <a:endParaRPr lang="nl-NL"/>
              </a:p>
            </p:txBody>
          </p:sp>
          <p:sp>
            <p:nvSpPr>
              <p:cNvPr id="203807" name="Line 29"/>
              <p:cNvSpPr>
                <a:spLocks noChangeShapeType="1"/>
              </p:cNvSpPr>
              <p:nvPr/>
            </p:nvSpPr>
            <p:spPr bwMode="auto">
              <a:xfrm>
                <a:off x="1135" y="3345"/>
                <a:ext cx="429" cy="0"/>
              </a:xfrm>
              <a:prstGeom prst="line">
                <a:avLst/>
              </a:prstGeom>
              <a:noFill/>
              <a:ln w="12700">
                <a:solidFill>
                  <a:srgbClr val="60C900"/>
                </a:solidFill>
                <a:round/>
                <a:headEnd type="none" w="sm" len="sm"/>
                <a:tailEnd type="stealth" w="med" len="lg"/>
              </a:ln>
            </p:spPr>
            <p:txBody>
              <a:bodyPr/>
              <a:lstStyle/>
              <a:p>
                <a:endParaRPr lang="nl-NL"/>
              </a:p>
            </p:txBody>
          </p:sp>
          <p:sp>
            <p:nvSpPr>
              <p:cNvPr id="203808" name="Rectangle 30"/>
              <p:cNvSpPr>
                <a:spLocks noChangeArrowheads="1"/>
              </p:cNvSpPr>
              <p:nvPr/>
            </p:nvSpPr>
            <p:spPr bwMode="auto">
              <a:xfrm>
                <a:off x="575" y="2845"/>
                <a:ext cx="207"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1</a:t>
                </a:r>
              </a:p>
            </p:txBody>
          </p:sp>
          <p:sp>
            <p:nvSpPr>
              <p:cNvPr id="203809" name="Line 31"/>
              <p:cNvSpPr>
                <a:spLocks noChangeShapeType="1"/>
              </p:cNvSpPr>
              <p:nvPr/>
            </p:nvSpPr>
            <p:spPr bwMode="auto">
              <a:xfrm>
                <a:off x="1120" y="3459"/>
                <a:ext cx="475" cy="0"/>
              </a:xfrm>
              <a:prstGeom prst="line">
                <a:avLst/>
              </a:prstGeom>
              <a:noFill/>
              <a:ln w="12700">
                <a:solidFill>
                  <a:schemeClr val="tx1"/>
                </a:solidFill>
                <a:round/>
                <a:headEnd type="stealth" w="med" len="lg"/>
                <a:tailEnd type="stealth" w="med" len="lg"/>
              </a:ln>
            </p:spPr>
            <p:txBody>
              <a:bodyPr/>
              <a:lstStyle/>
              <a:p>
                <a:endParaRPr lang="nl-NL"/>
              </a:p>
            </p:txBody>
          </p:sp>
          <p:sp>
            <p:nvSpPr>
              <p:cNvPr id="203810" name="Line 32"/>
              <p:cNvSpPr>
                <a:spLocks noChangeShapeType="1"/>
              </p:cNvSpPr>
              <p:nvPr/>
            </p:nvSpPr>
            <p:spPr bwMode="auto">
              <a:xfrm>
                <a:off x="1611" y="3459"/>
                <a:ext cx="475" cy="0"/>
              </a:xfrm>
              <a:prstGeom prst="line">
                <a:avLst/>
              </a:prstGeom>
              <a:noFill/>
              <a:ln w="12700">
                <a:solidFill>
                  <a:schemeClr val="tx1"/>
                </a:solidFill>
                <a:round/>
                <a:headEnd type="stealth" w="med" len="lg"/>
                <a:tailEnd type="stealth" w="med" len="lg"/>
              </a:ln>
            </p:spPr>
            <p:txBody>
              <a:bodyPr/>
              <a:lstStyle/>
              <a:p>
                <a:endParaRPr lang="nl-NL"/>
              </a:p>
            </p:txBody>
          </p:sp>
          <p:sp>
            <p:nvSpPr>
              <p:cNvPr id="203811" name="Rectangle 33"/>
              <p:cNvSpPr>
                <a:spLocks noChangeArrowheads="1"/>
              </p:cNvSpPr>
              <p:nvPr/>
            </p:nvSpPr>
            <p:spPr bwMode="auto">
              <a:xfrm>
                <a:off x="1657" y="3499"/>
                <a:ext cx="490"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EPS</a:t>
                </a:r>
              </a:p>
            </p:txBody>
          </p:sp>
          <p:sp>
            <p:nvSpPr>
              <p:cNvPr id="203812" name="Rectangle 34"/>
              <p:cNvSpPr>
                <a:spLocks noChangeArrowheads="1"/>
              </p:cNvSpPr>
              <p:nvPr/>
            </p:nvSpPr>
            <p:spPr bwMode="auto">
              <a:xfrm>
                <a:off x="1166" y="3485"/>
                <a:ext cx="491"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EPS</a:t>
                </a:r>
              </a:p>
            </p:txBody>
          </p:sp>
          <p:sp>
            <p:nvSpPr>
              <p:cNvPr id="203813" name="Line 35"/>
              <p:cNvSpPr>
                <a:spLocks noChangeShapeType="1"/>
              </p:cNvSpPr>
              <p:nvPr/>
            </p:nvSpPr>
            <p:spPr bwMode="auto">
              <a:xfrm>
                <a:off x="1112" y="2766"/>
                <a:ext cx="0" cy="726"/>
              </a:xfrm>
              <a:prstGeom prst="line">
                <a:avLst/>
              </a:prstGeom>
              <a:noFill/>
              <a:ln w="12700">
                <a:solidFill>
                  <a:schemeClr val="tx1"/>
                </a:solidFill>
                <a:prstDash val="dash"/>
                <a:round/>
                <a:headEnd type="none" w="sm" len="sm"/>
                <a:tailEnd type="none" w="sm" len="sm"/>
              </a:ln>
            </p:spPr>
            <p:txBody>
              <a:bodyPr/>
              <a:lstStyle/>
              <a:p>
                <a:endParaRPr lang="nl-NL"/>
              </a:p>
            </p:txBody>
          </p:sp>
          <p:sp>
            <p:nvSpPr>
              <p:cNvPr id="203814" name="Rectangle 36"/>
              <p:cNvSpPr>
                <a:spLocks noChangeArrowheads="1"/>
              </p:cNvSpPr>
              <p:nvPr/>
            </p:nvSpPr>
            <p:spPr bwMode="auto">
              <a:xfrm>
                <a:off x="575" y="3192"/>
                <a:ext cx="207"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0</a:t>
                </a:r>
              </a:p>
            </p:txBody>
          </p:sp>
          <p:sp>
            <p:nvSpPr>
              <p:cNvPr id="203815" name="Rectangle 37"/>
              <p:cNvSpPr>
                <a:spLocks noChangeArrowheads="1"/>
              </p:cNvSpPr>
              <p:nvPr/>
            </p:nvSpPr>
            <p:spPr bwMode="auto">
              <a:xfrm>
                <a:off x="1365" y="3765"/>
                <a:ext cx="491"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XIN2</a:t>
                </a:r>
              </a:p>
            </p:txBody>
          </p:sp>
          <p:sp>
            <p:nvSpPr>
              <p:cNvPr id="203816" name="Rectangle 38"/>
              <p:cNvSpPr>
                <a:spLocks noChangeArrowheads="1"/>
              </p:cNvSpPr>
              <p:nvPr/>
            </p:nvSpPr>
            <p:spPr bwMode="auto">
              <a:xfrm>
                <a:off x="560" y="2592"/>
                <a:ext cx="253"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Q</a:t>
                </a:r>
              </a:p>
            </p:txBody>
          </p:sp>
          <p:sp>
            <p:nvSpPr>
              <p:cNvPr id="203817" name="Line 39"/>
              <p:cNvSpPr>
                <a:spLocks noChangeShapeType="1"/>
              </p:cNvSpPr>
              <p:nvPr/>
            </p:nvSpPr>
            <p:spPr bwMode="auto">
              <a:xfrm flipV="1">
                <a:off x="1112" y="3025"/>
                <a:ext cx="0" cy="287"/>
              </a:xfrm>
              <a:prstGeom prst="line">
                <a:avLst/>
              </a:prstGeom>
              <a:noFill/>
              <a:ln w="12700">
                <a:solidFill>
                  <a:srgbClr val="60C900"/>
                </a:solidFill>
                <a:round/>
                <a:headEnd type="stealth" w="med" len="lg"/>
                <a:tailEnd type="none" w="sm" len="sm"/>
              </a:ln>
            </p:spPr>
            <p:txBody>
              <a:bodyPr/>
              <a:lstStyle/>
              <a:p>
                <a:endParaRPr lang="nl-NL"/>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pPr eaLnBrk="1" hangingPunct="1"/>
            <a:r>
              <a:rPr lang="en-US" altLang="en-US" smtClean="0"/>
              <a:t>Programs : design via building bricks</a:t>
            </a:r>
          </a:p>
        </p:txBody>
      </p:sp>
      <p:sp>
        <p:nvSpPr>
          <p:cNvPr id="205827" name="Rectangle 3"/>
          <p:cNvSpPr>
            <a:spLocks noChangeArrowheads="1"/>
          </p:cNvSpPr>
          <p:nvPr/>
        </p:nvSpPr>
        <p:spPr bwMode="auto">
          <a:xfrm>
            <a:off x="838200" y="4938713"/>
            <a:ext cx="4254500" cy="928687"/>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grpSp>
        <p:nvGrpSpPr>
          <p:cNvPr id="205828" name="Group 91"/>
          <p:cNvGrpSpPr>
            <a:grpSpLocks/>
          </p:cNvGrpSpPr>
          <p:nvPr/>
        </p:nvGrpSpPr>
        <p:grpSpPr bwMode="auto">
          <a:xfrm>
            <a:off x="1568450" y="1835150"/>
            <a:ext cx="6891338" cy="3800475"/>
            <a:chOff x="988" y="1156"/>
            <a:chExt cx="4341" cy="2394"/>
          </a:xfrm>
        </p:grpSpPr>
        <p:sp>
          <p:nvSpPr>
            <p:cNvPr id="205829" name="Freeform 4"/>
            <p:cNvSpPr>
              <a:spLocks/>
            </p:cNvSpPr>
            <p:nvPr/>
          </p:nvSpPr>
          <p:spPr bwMode="auto">
            <a:xfrm>
              <a:off x="4013" y="1837"/>
              <a:ext cx="1316" cy="1248"/>
            </a:xfrm>
            <a:custGeom>
              <a:avLst/>
              <a:gdLst>
                <a:gd name="T0" fmla="*/ 922 w 1316"/>
                <a:gd name="T1" fmla="*/ 1225 h 1248"/>
                <a:gd name="T2" fmla="*/ 914 w 1316"/>
                <a:gd name="T3" fmla="*/ 1186 h 1248"/>
                <a:gd name="T4" fmla="*/ 949 w 1316"/>
                <a:gd name="T5" fmla="*/ 1122 h 1248"/>
                <a:gd name="T6" fmla="*/ 946 w 1316"/>
                <a:gd name="T7" fmla="*/ 1072 h 1248"/>
                <a:gd name="T8" fmla="*/ 919 w 1316"/>
                <a:gd name="T9" fmla="*/ 1020 h 1248"/>
                <a:gd name="T10" fmla="*/ 865 w 1316"/>
                <a:gd name="T11" fmla="*/ 981 h 1248"/>
                <a:gd name="T12" fmla="*/ 807 w 1316"/>
                <a:gd name="T13" fmla="*/ 971 h 1248"/>
                <a:gd name="T14" fmla="*/ 769 w 1316"/>
                <a:gd name="T15" fmla="*/ 971 h 1248"/>
                <a:gd name="T16" fmla="*/ 720 w 1316"/>
                <a:gd name="T17" fmla="*/ 992 h 1248"/>
                <a:gd name="T18" fmla="*/ 672 w 1316"/>
                <a:gd name="T19" fmla="*/ 1047 h 1248"/>
                <a:gd name="T20" fmla="*/ 659 w 1316"/>
                <a:gd name="T21" fmla="*/ 1098 h 1248"/>
                <a:gd name="T22" fmla="*/ 672 w 1316"/>
                <a:gd name="T23" fmla="*/ 1150 h 1248"/>
                <a:gd name="T24" fmla="*/ 694 w 1316"/>
                <a:gd name="T25" fmla="*/ 1200 h 1248"/>
                <a:gd name="T26" fmla="*/ 661 w 1316"/>
                <a:gd name="T27" fmla="*/ 1247 h 1248"/>
                <a:gd name="T28" fmla="*/ 291 w 1316"/>
                <a:gd name="T29" fmla="*/ 903 h 1248"/>
                <a:gd name="T30" fmla="*/ 267 w 1316"/>
                <a:gd name="T31" fmla="*/ 882 h 1248"/>
                <a:gd name="T32" fmla="*/ 224 w 1316"/>
                <a:gd name="T33" fmla="*/ 875 h 1248"/>
                <a:gd name="T34" fmla="*/ 159 w 1316"/>
                <a:gd name="T35" fmla="*/ 910 h 1248"/>
                <a:gd name="T36" fmla="*/ 106 w 1316"/>
                <a:gd name="T37" fmla="*/ 905 h 1248"/>
                <a:gd name="T38" fmla="*/ 49 w 1316"/>
                <a:gd name="T39" fmla="*/ 881 h 1248"/>
                <a:gd name="T40" fmla="*/ 7 w 1316"/>
                <a:gd name="T41" fmla="*/ 830 h 1248"/>
                <a:gd name="T42" fmla="*/ 0 w 1316"/>
                <a:gd name="T43" fmla="*/ 771 h 1248"/>
                <a:gd name="T44" fmla="*/ 7 w 1316"/>
                <a:gd name="T45" fmla="*/ 712 h 1248"/>
                <a:gd name="T46" fmla="*/ 49 w 1316"/>
                <a:gd name="T47" fmla="*/ 664 h 1248"/>
                <a:gd name="T48" fmla="*/ 106 w 1316"/>
                <a:gd name="T49" fmla="*/ 635 h 1248"/>
                <a:gd name="T50" fmla="*/ 159 w 1316"/>
                <a:gd name="T51" fmla="*/ 634 h 1248"/>
                <a:gd name="T52" fmla="*/ 223 w 1316"/>
                <a:gd name="T53" fmla="*/ 666 h 1248"/>
                <a:gd name="T54" fmla="*/ 267 w 1316"/>
                <a:gd name="T55" fmla="*/ 660 h 1248"/>
                <a:gd name="T56" fmla="*/ 291 w 1316"/>
                <a:gd name="T57" fmla="*/ 625 h 1248"/>
                <a:gd name="T58" fmla="*/ 661 w 1316"/>
                <a:gd name="T59" fmla="*/ 284 h 1248"/>
                <a:gd name="T60" fmla="*/ 694 w 1316"/>
                <a:gd name="T61" fmla="*/ 229 h 1248"/>
                <a:gd name="T62" fmla="*/ 672 w 1316"/>
                <a:gd name="T63" fmla="*/ 179 h 1248"/>
                <a:gd name="T64" fmla="*/ 659 w 1316"/>
                <a:gd name="T65" fmla="*/ 125 h 1248"/>
                <a:gd name="T66" fmla="*/ 672 w 1316"/>
                <a:gd name="T67" fmla="*/ 75 h 1248"/>
                <a:gd name="T68" fmla="*/ 716 w 1316"/>
                <a:gd name="T69" fmla="*/ 20 h 1248"/>
                <a:gd name="T70" fmla="*/ 767 w 1316"/>
                <a:gd name="T71" fmla="*/ 0 h 1248"/>
                <a:gd name="T72" fmla="*/ 838 w 1316"/>
                <a:gd name="T73" fmla="*/ 0 h 1248"/>
                <a:gd name="T74" fmla="*/ 889 w 1316"/>
                <a:gd name="T75" fmla="*/ 20 h 1248"/>
                <a:gd name="T76" fmla="*/ 936 w 1316"/>
                <a:gd name="T77" fmla="*/ 75 h 1248"/>
                <a:gd name="T78" fmla="*/ 949 w 1316"/>
                <a:gd name="T79" fmla="*/ 125 h 1248"/>
                <a:gd name="T80" fmla="*/ 936 w 1316"/>
                <a:gd name="T81" fmla="*/ 179 h 1248"/>
                <a:gd name="T82" fmla="*/ 911 w 1316"/>
                <a:gd name="T83" fmla="*/ 229 h 1248"/>
                <a:gd name="T84" fmla="*/ 941 w 1316"/>
                <a:gd name="T85" fmla="*/ 284 h 1248"/>
                <a:gd name="T86" fmla="*/ 1315 w 1316"/>
                <a:gd name="T87" fmla="*/ 1247 h 12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6"/>
                <a:gd name="T133" fmla="*/ 0 h 1248"/>
                <a:gd name="T134" fmla="*/ 1316 w 1316"/>
                <a:gd name="T135" fmla="*/ 1248 h 12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6" h="1248">
                  <a:moveTo>
                    <a:pt x="955" y="1247"/>
                  </a:moveTo>
                  <a:lnTo>
                    <a:pt x="922" y="1225"/>
                  </a:lnTo>
                  <a:lnTo>
                    <a:pt x="914" y="1200"/>
                  </a:lnTo>
                  <a:lnTo>
                    <a:pt x="914" y="1186"/>
                  </a:lnTo>
                  <a:lnTo>
                    <a:pt x="938" y="1150"/>
                  </a:lnTo>
                  <a:lnTo>
                    <a:pt x="949" y="1122"/>
                  </a:lnTo>
                  <a:lnTo>
                    <a:pt x="949" y="1098"/>
                  </a:lnTo>
                  <a:lnTo>
                    <a:pt x="946" y="1072"/>
                  </a:lnTo>
                  <a:lnTo>
                    <a:pt x="938" y="1047"/>
                  </a:lnTo>
                  <a:lnTo>
                    <a:pt x="919" y="1020"/>
                  </a:lnTo>
                  <a:lnTo>
                    <a:pt x="890" y="992"/>
                  </a:lnTo>
                  <a:lnTo>
                    <a:pt x="865" y="981"/>
                  </a:lnTo>
                  <a:lnTo>
                    <a:pt x="841" y="971"/>
                  </a:lnTo>
                  <a:lnTo>
                    <a:pt x="807" y="971"/>
                  </a:lnTo>
                  <a:lnTo>
                    <a:pt x="803" y="971"/>
                  </a:lnTo>
                  <a:lnTo>
                    <a:pt x="769" y="971"/>
                  </a:lnTo>
                  <a:lnTo>
                    <a:pt x="743" y="981"/>
                  </a:lnTo>
                  <a:lnTo>
                    <a:pt x="720" y="992"/>
                  </a:lnTo>
                  <a:lnTo>
                    <a:pt x="689" y="1020"/>
                  </a:lnTo>
                  <a:lnTo>
                    <a:pt x="672" y="1047"/>
                  </a:lnTo>
                  <a:lnTo>
                    <a:pt x="661" y="1072"/>
                  </a:lnTo>
                  <a:lnTo>
                    <a:pt x="659" y="1098"/>
                  </a:lnTo>
                  <a:lnTo>
                    <a:pt x="661" y="1122"/>
                  </a:lnTo>
                  <a:lnTo>
                    <a:pt x="672" y="1150"/>
                  </a:lnTo>
                  <a:lnTo>
                    <a:pt x="694" y="1186"/>
                  </a:lnTo>
                  <a:lnTo>
                    <a:pt x="694" y="1200"/>
                  </a:lnTo>
                  <a:lnTo>
                    <a:pt x="688" y="1225"/>
                  </a:lnTo>
                  <a:lnTo>
                    <a:pt x="661" y="1247"/>
                  </a:lnTo>
                  <a:lnTo>
                    <a:pt x="291" y="1247"/>
                  </a:lnTo>
                  <a:lnTo>
                    <a:pt x="291" y="903"/>
                  </a:lnTo>
                  <a:lnTo>
                    <a:pt x="291" y="910"/>
                  </a:lnTo>
                  <a:lnTo>
                    <a:pt x="267" y="882"/>
                  </a:lnTo>
                  <a:lnTo>
                    <a:pt x="237" y="875"/>
                  </a:lnTo>
                  <a:lnTo>
                    <a:pt x="224" y="875"/>
                  </a:lnTo>
                  <a:lnTo>
                    <a:pt x="186" y="900"/>
                  </a:lnTo>
                  <a:lnTo>
                    <a:pt x="159" y="910"/>
                  </a:lnTo>
                  <a:lnTo>
                    <a:pt x="132" y="910"/>
                  </a:lnTo>
                  <a:lnTo>
                    <a:pt x="106" y="905"/>
                  </a:lnTo>
                  <a:lnTo>
                    <a:pt x="79" y="900"/>
                  </a:lnTo>
                  <a:lnTo>
                    <a:pt x="49" y="881"/>
                  </a:lnTo>
                  <a:lnTo>
                    <a:pt x="22" y="852"/>
                  </a:lnTo>
                  <a:lnTo>
                    <a:pt x="7" y="830"/>
                  </a:lnTo>
                  <a:lnTo>
                    <a:pt x="0" y="806"/>
                  </a:lnTo>
                  <a:lnTo>
                    <a:pt x="0" y="771"/>
                  </a:lnTo>
                  <a:lnTo>
                    <a:pt x="0" y="736"/>
                  </a:lnTo>
                  <a:lnTo>
                    <a:pt x="7" y="712"/>
                  </a:lnTo>
                  <a:lnTo>
                    <a:pt x="22" y="690"/>
                  </a:lnTo>
                  <a:lnTo>
                    <a:pt x="49" y="664"/>
                  </a:lnTo>
                  <a:lnTo>
                    <a:pt x="79" y="645"/>
                  </a:lnTo>
                  <a:lnTo>
                    <a:pt x="106" y="635"/>
                  </a:lnTo>
                  <a:lnTo>
                    <a:pt x="132" y="634"/>
                  </a:lnTo>
                  <a:lnTo>
                    <a:pt x="159" y="634"/>
                  </a:lnTo>
                  <a:lnTo>
                    <a:pt x="186" y="645"/>
                  </a:lnTo>
                  <a:lnTo>
                    <a:pt x="223" y="666"/>
                  </a:lnTo>
                  <a:lnTo>
                    <a:pt x="237" y="667"/>
                  </a:lnTo>
                  <a:lnTo>
                    <a:pt x="267" y="660"/>
                  </a:lnTo>
                  <a:lnTo>
                    <a:pt x="294" y="634"/>
                  </a:lnTo>
                  <a:lnTo>
                    <a:pt x="291" y="625"/>
                  </a:lnTo>
                  <a:lnTo>
                    <a:pt x="291" y="284"/>
                  </a:lnTo>
                  <a:lnTo>
                    <a:pt x="661" y="284"/>
                  </a:lnTo>
                  <a:lnTo>
                    <a:pt x="686" y="254"/>
                  </a:lnTo>
                  <a:lnTo>
                    <a:pt x="694" y="229"/>
                  </a:lnTo>
                  <a:lnTo>
                    <a:pt x="694" y="215"/>
                  </a:lnTo>
                  <a:lnTo>
                    <a:pt x="672" y="179"/>
                  </a:lnTo>
                  <a:lnTo>
                    <a:pt x="659" y="150"/>
                  </a:lnTo>
                  <a:lnTo>
                    <a:pt x="659" y="125"/>
                  </a:lnTo>
                  <a:lnTo>
                    <a:pt x="661" y="101"/>
                  </a:lnTo>
                  <a:lnTo>
                    <a:pt x="672" y="75"/>
                  </a:lnTo>
                  <a:lnTo>
                    <a:pt x="688" y="46"/>
                  </a:lnTo>
                  <a:lnTo>
                    <a:pt x="716" y="20"/>
                  </a:lnTo>
                  <a:lnTo>
                    <a:pt x="742" y="8"/>
                  </a:lnTo>
                  <a:lnTo>
                    <a:pt x="767" y="0"/>
                  </a:lnTo>
                  <a:lnTo>
                    <a:pt x="803" y="0"/>
                  </a:lnTo>
                  <a:lnTo>
                    <a:pt x="838" y="0"/>
                  </a:lnTo>
                  <a:lnTo>
                    <a:pt x="864" y="8"/>
                  </a:lnTo>
                  <a:lnTo>
                    <a:pt x="889" y="20"/>
                  </a:lnTo>
                  <a:lnTo>
                    <a:pt x="919" y="46"/>
                  </a:lnTo>
                  <a:lnTo>
                    <a:pt x="936" y="75"/>
                  </a:lnTo>
                  <a:lnTo>
                    <a:pt x="946" y="101"/>
                  </a:lnTo>
                  <a:lnTo>
                    <a:pt x="949" y="125"/>
                  </a:lnTo>
                  <a:lnTo>
                    <a:pt x="949" y="150"/>
                  </a:lnTo>
                  <a:lnTo>
                    <a:pt x="936" y="179"/>
                  </a:lnTo>
                  <a:lnTo>
                    <a:pt x="914" y="213"/>
                  </a:lnTo>
                  <a:lnTo>
                    <a:pt x="911" y="229"/>
                  </a:lnTo>
                  <a:lnTo>
                    <a:pt x="919" y="254"/>
                  </a:lnTo>
                  <a:lnTo>
                    <a:pt x="941" y="284"/>
                  </a:lnTo>
                  <a:lnTo>
                    <a:pt x="1315" y="284"/>
                  </a:lnTo>
                  <a:lnTo>
                    <a:pt x="1315" y="1247"/>
                  </a:lnTo>
                  <a:lnTo>
                    <a:pt x="955" y="1247"/>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30" name="Freeform 5"/>
            <p:cNvSpPr>
              <a:spLocks/>
            </p:cNvSpPr>
            <p:nvPr/>
          </p:nvSpPr>
          <p:spPr bwMode="auto">
            <a:xfrm>
              <a:off x="988" y="2347"/>
              <a:ext cx="1318" cy="909"/>
            </a:xfrm>
            <a:custGeom>
              <a:avLst/>
              <a:gdLst>
                <a:gd name="T0" fmla="*/ 0 w 1318"/>
                <a:gd name="T1" fmla="*/ 711 h 909"/>
                <a:gd name="T2" fmla="*/ 0 w 1318"/>
                <a:gd name="T3" fmla="*/ 0 h 909"/>
                <a:gd name="T4" fmla="*/ 1021 w 1318"/>
                <a:gd name="T5" fmla="*/ 0 h 909"/>
                <a:gd name="T6" fmla="*/ 1021 w 1318"/>
                <a:gd name="T7" fmla="*/ 262 h 909"/>
                <a:gd name="T8" fmla="*/ 1050 w 1318"/>
                <a:gd name="T9" fmla="*/ 274 h 909"/>
                <a:gd name="T10" fmla="*/ 1076 w 1318"/>
                <a:gd name="T11" fmla="*/ 280 h 909"/>
                <a:gd name="T12" fmla="*/ 1089 w 1318"/>
                <a:gd name="T13" fmla="*/ 280 h 909"/>
                <a:gd name="T14" fmla="*/ 1130 w 1318"/>
                <a:gd name="T15" fmla="*/ 264 h 909"/>
                <a:gd name="T16" fmla="*/ 1155 w 1318"/>
                <a:gd name="T17" fmla="*/ 254 h 909"/>
                <a:gd name="T18" fmla="*/ 1182 w 1318"/>
                <a:gd name="T19" fmla="*/ 254 h 909"/>
                <a:gd name="T20" fmla="*/ 1211 w 1318"/>
                <a:gd name="T21" fmla="*/ 255 h 909"/>
                <a:gd name="T22" fmla="*/ 1236 w 1318"/>
                <a:gd name="T23" fmla="*/ 264 h 909"/>
                <a:gd name="T24" fmla="*/ 1268 w 1318"/>
                <a:gd name="T25" fmla="*/ 275 h 909"/>
                <a:gd name="T26" fmla="*/ 1294 w 1318"/>
                <a:gd name="T27" fmla="*/ 294 h 909"/>
                <a:gd name="T28" fmla="*/ 1305 w 1318"/>
                <a:gd name="T29" fmla="*/ 313 h 909"/>
                <a:gd name="T30" fmla="*/ 1317 w 1318"/>
                <a:gd name="T31" fmla="*/ 329 h 909"/>
                <a:gd name="T32" fmla="*/ 1317 w 1318"/>
                <a:gd name="T33" fmla="*/ 355 h 909"/>
                <a:gd name="T34" fmla="*/ 1317 w 1318"/>
                <a:gd name="T35" fmla="*/ 379 h 909"/>
                <a:gd name="T36" fmla="*/ 1305 w 1318"/>
                <a:gd name="T37" fmla="*/ 395 h 909"/>
                <a:gd name="T38" fmla="*/ 1294 w 1318"/>
                <a:gd name="T39" fmla="*/ 412 h 909"/>
                <a:gd name="T40" fmla="*/ 1268 w 1318"/>
                <a:gd name="T41" fmla="*/ 433 h 909"/>
                <a:gd name="T42" fmla="*/ 1236 w 1318"/>
                <a:gd name="T43" fmla="*/ 447 h 909"/>
                <a:gd name="T44" fmla="*/ 1211 w 1318"/>
                <a:gd name="T45" fmla="*/ 453 h 909"/>
                <a:gd name="T46" fmla="*/ 1182 w 1318"/>
                <a:gd name="T47" fmla="*/ 454 h 909"/>
                <a:gd name="T48" fmla="*/ 1155 w 1318"/>
                <a:gd name="T49" fmla="*/ 453 h 909"/>
                <a:gd name="T50" fmla="*/ 1130 w 1318"/>
                <a:gd name="T51" fmla="*/ 447 h 909"/>
                <a:gd name="T52" fmla="*/ 1089 w 1318"/>
                <a:gd name="T53" fmla="*/ 430 h 909"/>
                <a:gd name="T54" fmla="*/ 1076 w 1318"/>
                <a:gd name="T55" fmla="*/ 430 h 909"/>
                <a:gd name="T56" fmla="*/ 1050 w 1318"/>
                <a:gd name="T57" fmla="*/ 434 h 909"/>
                <a:gd name="T58" fmla="*/ 1021 w 1318"/>
                <a:gd name="T59" fmla="*/ 450 h 909"/>
                <a:gd name="T60" fmla="*/ 1021 w 1318"/>
                <a:gd name="T61" fmla="*/ 711 h 909"/>
                <a:gd name="T62" fmla="*/ 650 w 1318"/>
                <a:gd name="T63" fmla="*/ 711 h 909"/>
                <a:gd name="T64" fmla="*/ 653 w 1318"/>
                <a:gd name="T65" fmla="*/ 708 h 909"/>
                <a:gd name="T66" fmla="*/ 628 w 1318"/>
                <a:gd name="T67" fmla="*/ 724 h 909"/>
                <a:gd name="T68" fmla="*/ 620 w 1318"/>
                <a:gd name="T69" fmla="*/ 741 h 909"/>
                <a:gd name="T70" fmla="*/ 620 w 1318"/>
                <a:gd name="T71" fmla="*/ 752 h 909"/>
                <a:gd name="T72" fmla="*/ 642 w 1318"/>
                <a:gd name="T73" fmla="*/ 779 h 909"/>
                <a:gd name="T74" fmla="*/ 655 w 1318"/>
                <a:gd name="T75" fmla="*/ 798 h 909"/>
                <a:gd name="T76" fmla="*/ 655 w 1318"/>
                <a:gd name="T77" fmla="*/ 817 h 909"/>
                <a:gd name="T78" fmla="*/ 655 w 1318"/>
                <a:gd name="T79" fmla="*/ 834 h 909"/>
                <a:gd name="T80" fmla="*/ 642 w 1318"/>
                <a:gd name="T81" fmla="*/ 853 h 909"/>
                <a:gd name="T82" fmla="*/ 623 w 1318"/>
                <a:gd name="T83" fmla="*/ 873 h 909"/>
                <a:gd name="T84" fmla="*/ 596 w 1318"/>
                <a:gd name="T85" fmla="*/ 893 h 909"/>
                <a:gd name="T86" fmla="*/ 573 w 1318"/>
                <a:gd name="T87" fmla="*/ 902 h 909"/>
                <a:gd name="T88" fmla="*/ 547 w 1318"/>
                <a:gd name="T89" fmla="*/ 908 h 909"/>
                <a:gd name="T90" fmla="*/ 510 w 1318"/>
                <a:gd name="T91" fmla="*/ 908 h 909"/>
                <a:gd name="T92" fmla="*/ 475 w 1318"/>
                <a:gd name="T93" fmla="*/ 908 h 909"/>
                <a:gd name="T94" fmla="*/ 450 w 1318"/>
                <a:gd name="T95" fmla="*/ 902 h 909"/>
                <a:gd name="T96" fmla="*/ 426 w 1318"/>
                <a:gd name="T97" fmla="*/ 893 h 909"/>
                <a:gd name="T98" fmla="*/ 396 w 1318"/>
                <a:gd name="T99" fmla="*/ 873 h 909"/>
                <a:gd name="T100" fmla="*/ 378 w 1318"/>
                <a:gd name="T101" fmla="*/ 853 h 909"/>
                <a:gd name="T102" fmla="*/ 369 w 1318"/>
                <a:gd name="T103" fmla="*/ 834 h 909"/>
                <a:gd name="T104" fmla="*/ 367 w 1318"/>
                <a:gd name="T105" fmla="*/ 817 h 909"/>
                <a:gd name="T106" fmla="*/ 367 w 1318"/>
                <a:gd name="T107" fmla="*/ 798 h 909"/>
                <a:gd name="T108" fmla="*/ 378 w 1318"/>
                <a:gd name="T109" fmla="*/ 779 h 909"/>
                <a:gd name="T110" fmla="*/ 402 w 1318"/>
                <a:gd name="T111" fmla="*/ 752 h 909"/>
                <a:gd name="T112" fmla="*/ 402 w 1318"/>
                <a:gd name="T113" fmla="*/ 741 h 909"/>
                <a:gd name="T114" fmla="*/ 394 w 1318"/>
                <a:gd name="T115" fmla="*/ 724 h 909"/>
                <a:gd name="T116" fmla="*/ 372 w 1318"/>
                <a:gd name="T117" fmla="*/ 711 h 909"/>
                <a:gd name="T118" fmla="*/ 0 w 1318"/>
                <a:gd name="T119" fmla="*/ 711 h 9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18"/>
                <a:gd name="T181" fmla="*/ 0 h 909"/>
                <a:gd name="T182" fmla="*/ 1318 w 1318"/>
                <a:gd name="T183" fmla="*/ 909 h 9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18" h="909">
                  <a:moveTo>
                    <a:pt x="0" y="711"/>
                  </a:moveTo>
                  <a:lnTo>
                    <a:pt x="0" y="0"/>
                  </a:lnTo>
                  <a:lnTo>
                    <a:pt x="1021" y="0"/>
                  </a:lnTo>
                  <a:lnTo>
                    <a:pt x="1021" y="262"/>
                  </a:lnTo>
                  <a:lnTo>
                    <a:pt x="1050" y="274"/>
                  </a:lnTo>
                  <a:lnTo>
                    <a:pt x="1076" y="280"/>
                  </a:lnTo>
                  <a:lnTo>
                    <a:pt x="1089" y="280"/>
                  </a:lnTo>
                  <a:lnTo>
                    <a:pt x="1130" y="264"/>
                  </a:lnTo>
                  <a:lnTo>
                    <a:pt x="1155" y="254"/>
                  </a:lnTo>
                  <a:lnTo>
                    <a:pt x="1182" y="254"/>
                  </a:lnTo>
                  <a:lnTo>
                    <a:pt x="1211" y="255"/>
                  </a:lnTo>
                  <a:lnTo>
                    <a:pt x="1236" y="264"/>
                  </a:lnTo>
                  <a:lnTo>
                    <a:pt x="1268" y="275"/>
                  </a:lnTo>
                  <a:lnTo>
                    <a:pt x="1294" y="294"/>
                  </a:lnTo>
                  <a:lnTo>
                    <a:pt x="1305" y="313"/>
                  </a:lnTo>
                  <a:lnTo>
                    <a:pt x="1317" y="329"/>
                  </a:lnTo>
                  <a:lnTo>
                    <a:pt x="1317" y="355"/>
                  </a:lnTo>
                  <a:lnTo>
                    <a:pt x="1317" y="379"/>
                  </a:lnTo>
                  <a:lnTo>
                    <a:pt x="1305" y="395"/>
                  </a:lnTo>
                  <a:lnTo>
                    <a:pt x="1294" y="412"/>
                  </a:lnTo>
                  <a:lnTo>
                    <a:pt x="1268" y="433"/>
                  </a:lnTo>
                  <a:lnTo>
                    <a:pt x="1236" y="447"/>
                  </a:lnTo>
                  <a:lnTo>
                    <a:pt x="1211" y="453"/>
                  </a:lnTo>
                  <a:lnTo>
                    <a:pt x="1182" y="454"/>
                  </a:lnTo>
                  <a:lnTo>
                    <a:pt x="1155" y="453"/>
                  </a:lnTo>
                  <a:lnTo>
                    <a:pt x="1130" y="447"/>
                  </a:lnTo>
                  <a:lnTo>
                    <a:pt x="1089" y="430"/>
                  </a:lnTo>
                  <a:lnTo>
                    <a:pt x="1076" y="430"/>
                  </a:lnTo>
                  <a:lnTo>
                    <a:pt x="1050" y="434"/>
                  </a:lnTo>
                  <a:lnTo>
                    <a:pt x="1021" y="450"/>
                  </a:lnTo>
                  <a:lnTo>
                    <a:pt x="1021" y="711"/>
                  </a:lnTo>
                  <a:lnTo>
                    <a:pt x="650" y="711"/>
                  </a:lnTo>
                  <a:lnTo>
                    <a:pt x="653" y="708"/>
                  </a:lnTo>
                  <a:lnTo>
                    <a:pt x="628" y="724"/>
                  </a:lnTo>
                  <a:lnTo>
                    <a:pt x="620" y="741"/>
                  </a:lnTo>
                  <a:lnTo>
                    <a:pt x="620" y="752"/>
                  </a:lnTo>
                  <a:lnTo>
                    <a:pt x="642" y="779"/>
                  </a:lnTo>
                  <a:lnTo>
                    <a:pt x="655" y="798"/>
                  </a:lnTo>
                  <a:lnTo>
                    <a:pt x="655" y="817"/>
                  </a:lnTo>
                  <a:lnTo>
                    <a:pt x="655" y="834"/>
                  </a:lnTo>
                  <a:lnTo>
                    <a:pt x="642" y="853"/>
                  </a:lnTo>
                  <a:lnTo>
                    <a:pt x="623" y="873"/>
                  </a:lnTo>
                  <a:lnTo>
                    <a:pt x="596" y="893"/>
                  </a:lnTo>
                  <a:lnTo>
                    <a:pt x="573" y="902"/>
                  </a:lnTo>
                  <a:lnTo>
                    <a:pt x="547" y="908"/>
                  </a:lnTo>
                  <a:lnTo>
                    <a:pt x="510" y="908"/>
                  </a:lnTo>
                  <a:lnTo>
                    <a:pt x="475" y="908"/>
                  </a:lnTo>
                  <a:lnTo>
                    <a:pt x="450" y="902"/>
                  </a:lnTo>
                  <a:lnTo>
                    <a:pt x="426" y="893"/>
                  </a:lnTo>
                  <a:lnTo>
                    <a:pt x="396" y="873"/>
                  </a:lnTo>
                  <a:lnTo>
                    <a:pt x="378" y="853"/>
                  </a:lnTo>
                  <a:lnTo>
                    <a:pt x="369" y="834"/>
                  </a:lnTo>
                  <a:lnTo>
                    <a:pt x="367" y="817"/>
                  </a:lnTo>
                  <a:lnTo>
                    <a:pt x="367" y="798"/>
                  </a:lnTo>
                  <a:lnTo>
                    <a:pt x="378" y="779"/>
                  </a:lnTo>
                  <a:lnTo>
                    <a:pt x="402" y="752"/>
                  </a:lnTo>
                  <a:lnTo>
                    <a:pt x="402" y="741"/>
                  </a:lnTo>
                  <a:lnTo>
                    <a:pt x="394" y="724"/>
                  </a:lnTo>
                  <a:lnTo>
                    <a:pt x="372" y="711"/>
                  </a:lnTo>
                  <a:lnTo>
                    <a:pt x="0" y="711"/>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31" name="Freeform 6"/>
            <p:cNvSpPr>
              <a:spLocks/>
            </p:cNvSpPr>
            <p:nvPr/>
          </p:nvSpPr>
          <p:spPr bwMode="auto">
            <a:xfrm>
              <a:off x="4484" y="1501"/>
              <a:ext cx="582" cy="543"/>
            </a:xfrm>
            <a:custGeom>
              <a:avLst/>
              <a:gdLst>
                <a:gd name="T0" fmla="*/ 513 w 582"/>
                <a:gd name="T1" fmla="*/ 91 h 543"/>
                <a:gd name="T2" fmla="*/ 519 w 582"/>
                <a:gd name="T3" fmla="*/ 65 h 543"/>
                <a:gd name="T4" fmla="*/ 521 w 582"/>
                <a:gd name="T5" fmla="*/ 34 h 543"/>
                <a:gd name="T6" fmla="*/ 489 w 582"/>
                <a:gd name="T7" fmla="*/ 0 h 543"/>
                <a:gd name="T8" fmla="*/ 423 w 582"/>
                <a:gd name="T9" fmla="*/ 41 h 543"/>
                <a:gd name="T10" fmla="*/ 429 w 582"/>
                <a:gd name="T11" fmla="*/ 69 h 543"/>
                <a:gd name="T12" fmla="*/ 440 w 582"/>
                <a:gd name="T13" fmla="*/ 91 h 543"/>
                <a:gd name="T14" fmla="*/ 467 w 582"/>
                <a:gd name="T15" fmla="*/ 109 h 543"/>
                <a:gd name="T16" fmla="*/ 419 w 582"/>
                <a:gd name="T17" fmla="*/ 174 h 543"/>
                <a:gd name="T18" fmla="*/ 401 w 582"/>
                <a:gd name="T19" fmla="*/ 186 h 543"/>
                <a:gd name="T20" fmla="*/ 366 w 582"/>
                <a:gd name="T21" fmla="*/ 196 h 543"/>
                <a:gd name="T22" fmla="*/ 304 w 582"/>
                <a:gd name="T23" fmla="*/ 202 h 543"/>
                <a:gd name="T24" fmla="*/ 265 w 582"/>
                <a:gd name="T25" fmla="*/ 216 h 543"/>
                <a:gd name="T26" fmla="*/ 254 w 582"/>
                <a:gd name="T27" fmla="*/ 174 h 543"/>
                <a:gd name="T28" fmla="*/ 219 w 582"/>
                <a:gd name="T29" fmla="*/ 134 h 543"/>
                <a:gd name="T30" fmla="*/ 179 w 582"/>
                <a:gd name="T31" fmla="*/ 144 h 543"/>
                <a:gd name="T32" fmla="*/ 119 w 582"/>
                <a:gd name="T33" fmla="*/ 202 h 543"/>
                <a:gd name="T34" fmla="*/ 101 w 582"/>
                <a:gd name="T35" fmla="*/ 237 h 543"/>
                <a:gd name="T36" fmla="*/ 11 w 582"/>
                <a:gd name="T37" fmla="*/ 260 h 543"/>
                <a:gd name="T38" fmla="*/ 48 w 582"/>
                <a:gd name="T39" fmla="*/ 505 h 543"/>
                <a:gd name="T40" fmla="*/ 108 w 582"/>
                <a:gd name="T41" fmla="*/ 482 h 543"/>
                <a:gd name="T42" fmla="*/ 131 w 582"/>
                <a:gd name="T43" fmla="*/ 531 h 543"/>
                <a:gd name="T44" fmla="*/ 162 w 582"/>
                <a:gd name="T45" fmla="*/ 478 h 543"/>
                <a:gd name="T46" fmla="*/ 255 w 582"/>
                <a:gd name="T47" fmla="*/ 495 h 543"/>
                <a:gd name="T48" fmla="*/ 195 w 582"/>
                <a:gd name="T49" fmla="*/ 515 h 543"/>
                <a:gd name="T50" fmla="*/ 246 w 582"/>
                <a:gd name="T51" fmla="*/ 530 h 543"/>
                <a:gd name="T52" fmla="*/ 306 w 582"/>
                <a:gd name="T53" fmla="*/ 527 h 543"/>
                <a:gd name="T54" fmla="*/ 320 w 582"/>
                <a:gd name="T55" fmla="*/ 500 h 543"/>
                <a:gd name="T56" fmla="*/ 352 w 582"/>
                <a:gd name="T57" fmla="*/ 500 h 543"/>
                <a:gd name="T58" fmla="*/ 341 w 582"/>
                <a:gd name="T59" fmla="*/ 527 h 543"/>
                <a:gd name="T60" fmla="*/ 355 w 582"/>
                <a:gd name="T61" fmla="*/ 513 h 543"/>
                <a:gd name="T62" fmla="*/ 418 w 582"/>
                <a:gd name="T63" fmla="*/ 502 h 543"/>
                <a:gd name="T64" fmla="*/ 434 w 582"/>
                <a:gd name="T65" fmla="*/ 515 h 543"/>
                <a:gd name="T66" fmla="*/ 426 w 582"/>
                <a:gd name="T67" fmla="*/ 537 h 543"/>
                <a:gd name="T68" fmla="*/ 454 w 582"/>
                <a:gd name="T69" fmla="*/ 533 h 543"/>
                <a:gd name="T70" fmla="*/ 462 w 582"/>
                <a:gd name="T71" fmla="*/ 507 h 543"/>
                <a:gd name="T72" fmla="*/ 481 w 582"/>
                <a:gd name="T73" fmla="*/ 530 h 543"/>
                <a:gd name="T74" fmla="*/ 506 w 582"/>
                <a:gd name="T75" fmla="*/ 533 h 543"/>
                <a:gd name="T76" fmla="*/ 500 w 582"/>
                <a:gd name="T77" fmla="*/ 515 h 543"/>
                <a:gd name="T78" fmla="*/ 521 w 582"/>
                <a:gd name="T79" fmla="*/ 502 h 543"/>
                <a:gd name="T80" fmla="*/ 535 w 582"/>
                <a:gd name="T81" fmla="*/ 527 h 543"/>
                <a:gd name="T82" fmla="*/ 558 w 582"/>
                <a:gd name="T83" fmla="*/ 510 h 543"/>
                <a:gd name="T84" fmla="*/ 547 w 582"/>
                <a:gd name="T85" fmla="*/ 497 h 543"/>
                <a:gd name="T86" fmla="*/ 462 w 582"/>
                <a:gd name="T87" fmla="*/ 482 h 543"/>
                <a:gd name="T88" fmla="*/ 453 w 582"/>
                <a:gd name="T89" fmla="*/ 442 h 543"/>
                <a:gd name="T90" fmla="*/ 486 w 582"/>
                <a:gd name="T91" fmla="*/ 406 h 543"/>
                <a:gd name="T92" fmla="*/ 519 w 582"/>
                <a:gd name="T93" fmla="*/ 410 h 543"/>
                <a:gd name="T94" fmla="*/ 535 w 582"/>
                <a:gd name="T95" fmla="*/ 361 h 543"/>
                <a:gd name="T96" fmla="*/ 547 w 582"/>
                <a:gd name="T97" fmla="*/ 319 h 543"/>
                <a:gd name="T98" fmla="*/ 581 w 582"/>
                <a:gd name="T99" fmla="*/ 161 h 543"/>
                <a:gd name="T100" fmla="*/ 533 w 582"/>
                <a:gd name="T101" fmla="*/ 119 h 5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2"/>
                <a:gd name="T154" fmla="*/ 0 h 543"/>
                <a:gd name="T155" fmla="*/ 582 w 582"/>
                <a:gd name="T156" fmla="*/ 543 h 5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2" h="543">
                  <a:moveTo>
                    <a:pt x="525" y="109"/>
                  </a:moveTo>
                  <a:lnTo>
                    <a:pt x="522" y="93"/>
                  </a:lnTo>
                  <a:lnTo>
                    <a:pt x="519" y="91"/>
                  </a:lnTo>
                  <a:lnTo>
                    <a:pt x="513" y="91"/>
                  </a:lnTo>
                  <a:lnTo>
                    <a:pt x="509" y="86"/>
                  </a:lnTo>
                  <a:lnTo>
                    <a:pt x="513" y="79"/>
                  </a:lnTo>
                  <a:lnTo>
                    <a:pt x="519" y="75"/>
                  </a:lnTo>
                  <a:lnTo>
                    <a:pt x="519" y="65"/>
                  </a:lnTo>
                  <a:lnTo>
                    <a:pt x="522" y="56"/>
                  </a:lnTo>
                  <a:lnTo>
                    <a:pt x="522" y="44"/>
                  </a:lnTo>
                  <a:lnTo>
                    <a:pt x="525" y="40"/>
                  </a:lnTo>
                  <a:lnTo>
                    <a:pt x="521" y="34"/>
                  </a:lnTo>
                  <a:lnTo>
                    <a:pt x="521" y="18"/>
                  </a:lnTo>
                  <a:lnTo>
                    <a:pt x="514" y="10"/>
                  </a:lnTo>
                  <a:lnTo>
                    <a:pt x="505" y="1"/>
                  </a:lnTo>
                  <a:lnTo>
                    <a:pt x="489" y="0"/>
                  </a:lnTo>
                  <a:lnTo>
                    <a:pt x="448" y="4"/>
                  </a:lnTo>
                  <a:lnTo>
                    <a:pt x="429" y="20"/>
                  </a:lnTo>
                  <a:lnTo>
                    <a:pt x="423" y="39"/>
                  </a:lnTo>
                  <a:lnTo>
                    <a:pt x="423" y="41"/>
                  </a:lnTo>
                  <a:lnTo>
                    <a:pt x="429" y="49"/>
                  </a:lnTo>
                  <a:lnTo>
                    <a:pt x="426" y="56"/>
                  </a:lnTo>
                  <a:lnTo>
                    <a:pt x="434" y="60"/>
                  </a:lnTo>
                  <a:lnTo>
                    <a:pt x="429" y="69"/>
                  </a:lnTo>
                  <a:lnTo>
                    <a:pt x="427" y="76"/>
                  </a:lnTo>
                  <a:lnTo>
                    <a:pt x="435" y="76"/>
                  </a:lnTo>
                  <a:lnTo>
                    <a:pt x="438" y="79"/>
                  </a:lnTo>
                  <a:lnTo>
                    <a:pt x="440" y="91"/>
                  </a:lnTo>
                  <a:lnTo>
                    <a:pt x="446" y="96"/>
                  </a:lnTo>
                  <a:lnTo>
                    <a:pt x="446" y="101"/>
                  </a:lnTo>
                  <a:lnTo>
                    <a:pt x="453" y="104"/>
                  </a:lnTo>
                  <a:lnTo>
                    <a:pt x="467" y="109"/>
                  </a:lnTo>
                  <a:lnTo>
                    <a:pt x="467" y="114"/>
                  </a:lnTo>
                  <a:lnTo>
                    <a:pt x="442" y="144"/>
                  </a:lnTo>
                  <a:lnTo>
                    <a:pt x="426" y="169"/>
                  </a:lnTo>
                  <a:lnTo>
                    <a:pt x="419" y="174"/>
                  </a:lnTo>
                  <a:lnTo>
                    <a:pt x="408" y="179"/>
                  </a:lnTo>
                  <a:lnTo>
                    <a:pt x="402" y="179"/>
                  </a:lnTo>
                  <a:lnTo>
                    <a:pt x="401" y="180"/>
                  </a:lnTo>
                  <a:lnTo>
                    <a:pt x="401" y="186"/>
                  </a:lnTo>
                  <a:lnTo>
                    <a:pt x="402" y="189"/>
                  </a:lnTo>
                  <a:lnTo>
                    <a:pt x="393" y="196"/>
                  </a:lnTo>
                  <a:lnTo>
                    <a:pt x="378" y="199"/>
                  </a:lnTo>
                  <a:lnTo>
                    <a:pt x="366" y="196"/>
                  </a:lnTo>
                  <a:lnTo>
                    <a:pt x="352" y="192"/>
                  </a:lnTo>
                  <a:lnTo>
                    <a:pt x="322" y="186"/>
                  </a:lnTo>
                  <a:lnTo>
                    <a:pt x="312" y="192"/>
                  </a:lnTo>
                  <a:lnTo>
                    <a:pt x="304" y="202"/>
                  </a:lnTo>
                  <a:lnTo>
                    <a:pt x="292" y="216"/>
                  </a:lnTo>
                  <a:lnTo>
                    <a:pt x="279" y="216"/>
                  </a:lnTo>
                  <a:lnTo>
                    <a:pt x="271" y="219"/>
                  </a:lnTo>
                  <a:lnTo>
                    <a:pt x="265" y="216"/>
                  </a:lnTo>
                  <a:lnTo>
                    <a:pt x="260" y="216"/>
                  </a:lnTo>
                  <a:lnTo>
                    <a:pt x="258" y="219"/>
                  </a:lnTo>
                  <a:lnTo>
                    <a:pt x="258" y="205"/>
                  </a:lnTo>
                  <a:lnTo>
                    <a:pt x="254" y="174"/>
                  </a:lnTo>
                  <a:lnTo>
                    <a:pt x="252" y="156"/>
                  </a:lnTo>
                  <a:lnTo>
                    <a:pt x="247" y="141"/>
                  </a:lnTo>
                  <a:lnTo>
                    <a:pt x="244" y="135"/>
                  </a:lnTo>
                  <a:lnTo>
                    <a:pt x="219" y="134"/>
                  </a:lnTo>
                  <a:lnTo>
                    <a:pt x="206" y="131"/>
                  </a:lnTo>
                  <a:lnTo>
                    <a:pt x="194" y="134"/>
                  </a:lnTo>
                  <a:lnTo>
                    <a:pt x="186" y="135"/>
                  </a:lnTo>
                  <a:lnTo>
                    <a:pt x="179" y="144"/>
                  </a:lnTo>
                  <a:lnTo>
                    <a:pt x="165" y="160"/>
                  </a:lnTo>
                  <a:lnTo>
                    <a:pt x="121" y="169"/>
                  </a:lnTo>
                  <a:lnTo>
                    <a:pt x="119" y="180"/>
                  </a:lnTo>
                  <a:lnTo>
                    <a:pt x="119" y="202"/>
                  </a:lnTo>
                  <a:lnTo>
                    <a:pt x="107" y="206"/>
                  </a:lnTo>
                  <a:lnTo>
                    <a:pt x="102" y="211"/>
                  </a:lnTo>
                  <a:lnTo>
                    <a:pt x="102" y="225"/>
                  </a:lnTo>
                  <a:lnTo>
                    <a:pt x="101" y="237"/>
                  </a:lnTo>
                  <a:lnTo>
                    <a:pt x="7" y="239"/>
                  </a:lnTo>
                  <a:lnTo>
                    <a:pt x="0" y="245"/>
                  </a:lnTo>
                  <a:lnTo>
                    <a:pt x="1" y="251"/>
                  </a:lnTo>
                  <a:lnTo>
                    <a:pt x="11" y="260"/>
                  </a:lnTo>
                  <a:lnTo>
                    <a:pt x="15" y="260"/>
                  </a:lnTo>
                  <a:lnTo>
                    <a:pt x="15" y="257"/>
                  </a:lnTo>
                  <a:lnTo>
                    <a:pt x="22" y="502"/>
                  </a:lnTo>
                  <a:lnTo>
                    <a:pt x="48" y="505"/>
                  </a:lnTo>
                  <a:lnTo>
                    <a:pt x="48" y="476"/>
                  </a:lnTo>
                  <a:lnTo>
                    <a:pt x="48" y="448"/>
                  </a:lnTo>
                  <a:lnTo>
                    <a:pt x="74" y="462"/>
                  </a:lnTo>
                  <a:lnTo>
                    <a:pt x="108" y="482"/>
                  </a:lnTo>
                  <a:lnTo>
                    <a:pt x="112" y="523"/>
                  </a:lnTo>
                  <a:lnTo>
                    <a:pt x="112" y="527"/>
                  </a:lnTo>
                  <a:lnTo>
                    <a:pt x="119" y="531"/>
                  </a:lnTo>
                  <a:lnTo>
                    <a:pt x="131" y="531"/>
                  </a:lnTo>
                  <a:lnTo>
                    <a:pt x="138" y="527"/>
                  </a:lnTo>
                  <a:lnTo>
                    <a:pt x="138" y="482"/>
                  </a:lnTo>
                  <a:lnTo>
                    <a:pt x="138" y="478"/>
                  </a:lnTo>
                  <a:lnTo>
                    <a:pt x="162" y="478"/>
                  </a:lnTo>
                  <a:lnTo>
                    <a:pt x="194" y="481"/>
                  </a:lnTo>
                  <a:lnTo>
                    <a:pt x="228" y="481"/>
                  </a:lnTo>
                  <a:lnTo>
                    <a:pt x="255" y="482"/>
                  </a:lnTo>
                  <a:lnTo>
                    <a:pt x="255" y="495"/>
                  </a:lnTo>
                  <a:lnTo>
                    <a:pt x="247" y="500"/>
                  </a:lnTo>
                  <a:lnTo>
                    <a:pt x="222" y="507"/>
                  </a:lnTo>
                  <a:lnTo>
                    <a:pt x="208" y="511"/>
                  </a:lnTo>
                  <a:lnTo>
                    <a:pt x="195" y="515"/>
                  </a:lnTo>
                  <a:lnTo>
                    <a:pt x="194" y="521"/>
                  </a:lnTo>
                  <a:lnTo>
                    <a:pt x="194" y="527"/>
                  </a:lnTo>
                  <a:lnTo>
                    <a:pt x="208" y="527"/>
                  </a:lnTo>
                  <a:lnTo>
                    <a:pt x="246" y="530"/>
                  </a:lnTo>
                  <a:lnTo>
                    <a:pt x="276" y="530"/>
                  </a:lnTo>
                  <a:lnTo>
                    <a:pt x="282" y="527"/>
                  </a:lnTo>
                  <a:lnTo>
                    <a:pt x="292" y="526"/>
                  </a:lnTo>
                  <a:lnTo>
                    <a:pt x="306" y="527"/>
                  </a:lnTo>
                  <a:lnTo>
                    <a:pt x="320" y="527"/>
                  </a:lnTo>
                  <a:lnTo>
                    <a:pt x="320" y="521"/>
                  </a:lnTo>
                  <a:lnTo>
                    <a:pt x="320" y="510"/>
                  </a:lnTo>
                  <a:lnTo>
                    <a:pt x="320" y="500"/>
                  </a:lnTo>
                  <a:lnTo>
                    <a:pt x="320" y="492"/>
                  </a:lnTo>
                  <a:lnTo>
                    <a:pt x="334" y="492"/>
                  </a:lnTo>
                  <a:lnTo>
                    <a:pt x="345" y="495"/>
                  </a:lnTo>
                  <a:lnTo>
                    <a:pt x="352" y="500"/>
                  </a:lnTo>
                  <a:lnTo>
                    <a:pt x="345" y="511"/>
                  </a:lnTo>
                  <a:lnTo>
                    <a:pt x="336" y="520"/>
                  </a:lnTo>
                  <a:lnTo>
                    <a:pt x="336" y="526"/>
                  </a:lnTo>
                  <a:lnTo>
                    <a:pt x="341" y="527"/>
                  </a:lnTo>
                  <a:lnTo>
                    <a:pt x="352" y="527"/>
                  </a:lnTo>
                  <a:lnTo>
                    <a:pt x="358" y="526"/>
                  </a:lnTo>
                  <a:lnTo>
                    <a:pt x="359" y="517"/>
                  </a:lnTo>
                  <a:lnTo>
                    <a:pt x="355" y="513"/>
                  </a:lnTo>
                  <a:lnTo>
                    <a:pt x="378" y="505"/>
                  </a:lnTo>
                  <a:lnTo>
                    <a:pt x="394" y="497"/>
                  </a:lnTo>
                  <a:lnTo>
                    <a:pt x="412" y="497"/>
                  </a:lnTo>
                  <a:lnTo>
                    <a:pt x="418" y="502"/>
                  </a:lnTo>
                  <a:lnTo>
                    <a:pt x="418" y="510"/>
                  </a:lnTo>
                  <a:lnTo>
                    <a:pt x="423" y="513"/>
                  </a:lnTo>
                  <a:lnTo>
                    <a:pt x="429" y="511"/>
                  </a:lnTo>
                  <a:lnTo>
                    <a:pt x="434" y="515"/>
                  </a:lnTo>
                  <a:lnTo>
                    <a:pt x="434" y="521"/>
                  </a:lnTo>
                  <a:lnTo>
                    <a:pt x="429" y="526"/>
                  </a:lnTo>
                  <a:lnTo>
                    <a:pt x="426" y="531"/>
                  </a:lnTo>
                  <a:lnTo>
                    <a:pt x="426" y="537"/>
                  </a:lnTo>
                  <a:lnTo>
                    <a:pt x="432" y="540"/>
                  </a:lnTo>
                  <a:lnTo>
                    <a:pt x="440" y="542"/>
                  </a:lnTo>
                  <a:lnTo>
                    <a:pt x="448" y="540"/>
                  </a:lnTo>
                  <a:lnTo>
                    <a:pt x="454" y="533"/>
                  </a:lnTo>
                  <a:lnTo>
                    <a:pt x="454" y="523"/>
                  </a:lnTo>
                  <a:lnTo>
                    <a:pt x="448" y="520"/>
                  </a:lnTo>
                  <a:lnTo>
                    <a:pt x="453" y="507"/>
                  </a:lnTo>
                  <a:lnTo>
                    <a:pt x="462" y="507"/>
                  </a:lnTo>
                  <a:lnTo>
                    <a:pt x="473" y="513"/>
                  </a:lnTo>
                  <a:lnTo>
                    <a:pt x="486" y="517"/>
                  </a:lnTo>
                  <a:lnTo>
                    <a:pt x="479" y="523"/>
                  </a:lnTo>
                  <a:lnTo>
                    <a:pt x="481" y="530"/>
                  </a:lnTo>
                  <a:lnTo>
                    <a:pt x="486" y="537"/>
                  </a:lnTo>
                  <a:lnTo>
                    <a:pt x="492" y="540"/>
                  </a:lnTo>
                  <a:lnTo>
                    <a:pt x="500" y="540"/>
                  </a:lnTo>
                  <a:lnTo>
                    <a:pt x="506" y="533"/>
                  </a:lnTo>
                  <a:lnTo>
                    <a:pt x="508" y="527"/>
                  </a:lnTo>
                  <a:lnTo>
                    <a:pt x="506" y="521"/>
                  </a:lnTo>
                  <a:lnTo>
                    <a:pt x="506" y="520"/>
                  </a:lnTo>
                  <a:lnTo>
                    <a:pt x="500" y="515"/>
                  </a:lnTo>
                  <a:lnTo>
                    <a:pt x="486" y="507"/>
                  </a:lnTo>
                  <a:lnTo>
                    <a:pt x="483" y="505"/>
                  </a:lnTo>
                  <a:lnTo>
                    <a:pt x="500" y="502"/>
                  </a:lnTo>
                  <a:lnTo>
                    <a:pt x="521" y="502"/>
                  </a:lnTo>
                  <a:lnTo>
                    <a:pt x="535" y="502"/>
                  </a:lnTo>
                  <a:lnTo>
                    <a:pt x="528" y="515"/>
                  </a:lnTo>
                  <a:lnTo>
                    <a:pt x="528" y="523"/>
                  </a:lnTo>
                  <a:lnTo>
                    <a:pt x="535" y="527"/>
                  </a:lnTo>
                  <a:lnTo>
                    <a:pt x="543" y="527"/>
                  </a:lnTo>
                  <a:lnTo>
                    <a:pt x="554" y="526"/>
                  </a:lnTo>
                  <a:lnTo>
                    <a:pt x="562" y="515"/>
                  </a:lnTo>
                  <a:lnTo>
                    <a:pt x="558" y="510"/>
                  </a:lnTo>
                  <a:lnTo>
                    <a:pt x="554" y="507"/>
                  </a:lnTo>
                  <a:lnTo>
                    <a:pt x="547" y="505"/>
                  </a:lnTo>
                  <a:lnTo>
                    <a:pt x="547" y="502"/>
                  </a:lnTo>
                  <a:lnTo>
                    <a:pt x="547" y="497"/>
                  </a:lnTo>
                  <a:lnTo>
                    <a:pt x="547" y="492"/>
                  </a:lnTo>
                  <a:lnTo>
                    <a:pt x="516" y="491"/>
                  </a:lnTo>
                  <a:lnTo>
                    <a:pt x="486" y="485"/>
                  </a:lnTo>
                  <a:lnTo>
                    <a:pt x="462" y="482"/>
                  </a:lnTo>
                  <a:lnTo>
                    <a:pt x="449" y="478"/>
                  </a:lnTo>
                  <a:lnTo>
                    <a:pt x="446" y="478"/>
                  </a:lnTo>
                  <a:lnTo>
                    <a:pt x="449" y="461"/>
                  </a:lnTo>
                  <a:lnTo>
                    <a:pt x="453" y="442"/>
                  </a:lnTo>
                  <a:lnTo>
                    <a:pt x="448" y="426"/>
                  </a:lnTo>
                  <a:lnTo>
                    <a:pt x="448" y="411"/>
                  </a:lnTo>
                  <a:lnTo>
                    <a:pt x="472" y="407"/>
                  </a:lnTo>
                  <a:lnTo>
                    <a:pt x="486" y="406"/>
                  </a:lnTo>
                  <a:lnTo>
                    <a:pt x="486" y="403"/>
                  </a:lnTo>
                  <a:lnTo>
                    <a:pt x="500" y="410"/>
                  </a:lnTo>
                  <a:lnTo>
                    <a:pt x="508" y="414"/>
                  </a:lnTo>
                  <a:lnTo>
                    <a:pt x="519" y="410"/>
                  </a:lnTo>
                  <a:lnTo>
                    <a:pt x="522" y="403"/>
                  </a:lnTo>
                  <a:lnTo>
                    <a:pt x="522" y="396"/>
                  </a:lnTo>
                  <a:lnTo>
                    <a:pt x="527" y="377"/>
                  </a:lnTo>
                  <a:lnTo>
                    <a:pt x="535" y="361"/>
                  </a:lnTo>
                  <a:lnTo>
                    <a:pt x="541" y="346"/>
                  </a:lnTo>
                  <a:lnTo>
                    <a:pt x="536" y="336"/>
                  </a:lnTo>
                  <a:lnTo>
                    <a:pt x="541" y="325"/>
                  </a:lnTo>
                  <a:lnTo>
                    <a:pt x="547" y="319"/>
                  </a:lnTo>
                  <a:lnTo>
                    <a:pt x="558" y="291"/>
                  </a:lnTo>
                  <a:lnTo>
                    <a:pt x="558" y="280"/>
                  </a:lnTo>
                  <a:lnTo>
                    <a:pt x="574" y="180"/>
                  </a:lnTo>
                  <a:lnTo>
                    <a:pt x="581" y="161"/>
                  </a:lnTo>
                  <a:lnTo>
                    <a:pt x="568" y="145"/>
                  </a:lnTo>
                  <a:lnTo>
                    <a:pt x="558" y="135"/>
                  </a:lnTo>
                  <a:lnTo>
                    <a:pt x="547" y="127"/>
                  </a:lnTo>
                  <a:lnTo>
                    <a:pt x="533" y="119"/>
                  </a:lnTo>
                  <a:lnTo>
                    <a:pt x="527" y="109"/>
                  </a:lnTo>
                  <a:lnTo>
                    <a:pt x="525" y="109"/>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sp>
          <p:nvSpPr>
            <p:cNvPr id="205832" name="Freeform 7"/>
            <p:cNvSpPr>
              <a:spLocks/>
            </p:cNvSpPr>
            <p:nvPr/>
          </p:nvSpPr>
          <p:spPr bwMode="auto">
            <a:xfrm>
              <a:off x="4785" y="1710"/>
              <a:ext cx="29" cy="25"/>
            </a:xfrm>
            <a:custGeom>
              <a:avLst/>
              <a:gdLst>
                <a:gd name="T0" fmla="*/ 0 w 29"/>
                <a:gd name="T1" fmla="*/ 24 h 25"/>
                <a:gd name="T2" fmla="*/ 0 w 29"/>
                <a:gd name="T3" fmla="*/ 20 h 25"/>
                <a:gd name="T4" fmla="*/ 7 w 29"/>
                <a:gd name="T5" fmla="*/ 4 h 25"/>
                <a:gd name="T6" fmla="*/ 12 w 29"/>
                <a:gd name="T7" fmla="*/ 0 h 25"/>
                <a:gd name="T8" fmla="*/ 15 w 29"/>
                <a:gd name="T9" fmla="*/ 0 h 25"/>
                <a:gd name="T10" fmla="*/ 20 w 29"/>
                <a:gd name="T11" fmla="*/ 8 h 25"/>
                <a:gd name="T12" fmla="*/ 21 w 29"/>
                <a:gd name="T13" fmla="*/ 8 h 25"/>
                <a:gd name="T14" fmla="*/ 28 w 29"/>
                <a:gd name="T15" fmla="*/ 20 h 25"/>
                <a:gd name="T16" fmla="*/ 28 w 29"/>
                <a:gd name="T17" fmla="*/ 24 h 25"/>
                <a:gd name="T18" fmla="*/ 0 w 29"/>
                <a:gd name="T19" fmla="*/ 24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5"/>
                <a:gd name="T32" fmla="*/ 29 w 2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5">
                  <a:moveTo>
                    <a:pt x="0" y="24"/>
                  </a:moveTo>
                  <a:lnTo>
                    <a:pt x="0" y="20"/>
                  </a:lnTo>
                  <a:lnTo>
                    <a:pt x="7" y="4"/>
                  </a:lnTo>
                  <a:lnTo>
                    <a:pt x="12" y="0"/>
                  </a:lnTo>
                  <a:lnTo>
                    <a:pt x="15" y="0"/>
                  </a:lnTo>
                  <a:lnTo>
                    <a:pt x="20" y="8"/>
                  </a:lnTo>
                  <a:lnTo>
                    <a:pt x="21" y="8"/>
                  </a:lnTo>
                  <a:lnTo>
                    <a:pt x="28" y="20"/>
                  </a:lnTo>
                  <a:lnTo>
                    <a:pt x="28" y="24"/>
                  </a:lnTo>
                  <a:lnTo>
                    <a:pt x="0" y="24"/>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sp>
          <p:nvSpPr>
            <p:cNvPr id="205833" name="Freeform 8"/>
            <p:cNvSpPr>
              <a:spLocks/>
            </p:cNvSpPr>
            <p:nvPr/>
          </p:nvSpPr>
          <p:spPr bwMode="auto">
            <a:xfrm>
              <a:off x="1193" y="1788"/>
              <a:ext cx="579" cy="546"/>
            </a:xfrm>
            <a:custGeom>
              <a:avLst/>
              <a:gdLst>
                <a:gd name="T0" fmla="*/ 66 w 579"/>
                <a:gd name="T1" fmla="*/ 91 h 546"/>
                <a:gd name="T2" fmla="*/ 60 w 579"/>
                <a:gd name="T3" fmla="*/ 66 h 546"/>
                <a:gd name="T4" fmla="*/ 60 w 579"/>
                <a:gd name="T5" fmla="*/ 34 h 546"/>
                <a:gd name="T6" fmla="*/ 91 w 579"/>
                <a:gd name="T7" fmla="*/ 0 h 546"/>
                <a:gd name="T8" fmla="*/ 154 w 579"/>
                <a:gd name="T9" fmla="*/ 44 h 546"/>
                <a:gd name="T10" fmla="*/ 148 w 579"/>
                <a:gd name="T11" fmla="*/ 70 h 546"/>
                <a:gd name="T12" fmla="*/ 138 w 579"/>
                <a:gd name="T13" fmla="*/ 91 h 546"/>
                <a:gd name="T14" fmla="*/ 113 w 579"/>
                <a:gd name="T15" fmla="*/ 109 h 546"/>
                <a:gd name="T16" fmla="*/ 159 w 579"/>
                <a:gd name="T17" fmla="*/ 176 h 546"/>
                <a:gd name="T18" fmla="*/ 176 w 579"/>
                <a:gd name="T19" fmla="*/ 189 h 546"/>
                <a:gd name="T20" fmla="*/ 214 w 579"/>
                <a:gd name="T21" fmla="*/ 196 h 546"/>
                <a:gd name="T22" fmla="*/ 276 w 579"/>
                <a:gd name="T23" fmla="*/ 203 h 546"/>
                <a:gd name="T24" fmla="*/ 311 w 579"/>
                <a:gd name="T25" fmla="*/ 218 h 546"/>
                <a:gd name="T26" fmla="*/ 323 w 579"/>
                <a:gd name="T27" fmla="*/ 176 h 546"/>
                <a:gd name="T28" fmla="*/ 361 w 579"/>
                <a:gd name="T29" fmla="*/ 135 h 546"/>
                <a:gd name="T30" fmla="*/ 401 w 579"/>
                <a:gd name="T31" fmla="*/ 146 h 546"/>
                <a:gd name="T32" fmla="*/ 457 w 579"/>
                <a:gd name="T33" fmla="*/ 205 h 546"/>
                <a:gd name="T34" fmla="*/ 476 w 579"/>
                <a:gd name="T35" fmla="*/ 239 h 546"/>
                <a:gd name="T36" fmla="*/ 570 w 579"/>
                <a:gd name="T37" fmla="*/ 260 h 546"/>
                <a:gd name="T38" fmla="*/ 530 w 579"/>
                <a:gd name="T39" fmla="*/ 505 h 546"/>
                <a:gd name="T40" fmla="*/ 469 w 579"/>
                <a:gd name="T41" fmla="*/ 485 h 546"/>
                <a:gd name="T42" fmla="*/ 445 w 579"/>
                <a:gd name="T43" fmla="*/ 534 h 546"/>
                <a:gd name="T44" fmla="*/ 416 w 579"/>
                <a:gd name="T45" fmla="*/ 481 h 546"/>
                <a:gd name="T46" fmla="*/ 322 w 579"/>
                <a:gd name="T47" fmla="*/ 495 h 546"/>
                <a:gd name="T48" fmla="*/ 382 w 579"/>
                <a:gd name="T49" fmla="*/ 516 h 546"/>
                <a:gd name="T50" fmla="*/ 331 w 579"/>
                <a:gd name="T51" fmla="*/ 533 h 546"/>
                <a:gd name="T52" fmla="*/ 274 w 579"/>
                <a:gd name="T53" fmla="*/ 530 h 546"/>
                <a:gd name="T54" fmla="*/ 260 w 579"/>
                <a:gd name="T55" fmla="*/ 501 h 546"/>
                <a:gd name="T56" fmla="*/ 224 w 579"/>
                <a:gd name="T57" fmla="*/ 501 h 546"/>
                <a:gd name="T58" fmla="*/ 236 w 579"/>
                <a:gd name="T59" fmla="*/ 530 h 546"/>
                <a:gd name="T60" fmla="*/ 222 w 579"/>
                <a:gd name="T61" fmla="*/ 516 h 546"/>
                <a:gd name="T62" fmla="*/ 161 w 579"/>
                <a:gd name="T63" fmla="*/ 504 h 546"/>
                <a:gd name="T64" fmla="*/ 145 w 579"/>
                <a:gd name="T65" fmla="*/ 518 h 546"/>
                <a:gd name="T66" fmla="*/ 153 w 579"/>
                <a:gd name="T67" fmla="*/ 539 h 546"/>
                <a:gd name="T68" fmla="*/ 123 w 579"/>
                <a:gd name="T69" fmla="*/ 534 h 546"/>
                <a:gd name="T70" fmla="*/ 118 w 579"/>
                <a:gd name="T71" fmla="*/ 510 h 546"/>
                <a:gd name="T72" fmla="*/ 96 w 579"/>
                <a:gd name="T73" fmla="*/ 533 h 546"/>
                <a:gd name="T74" fmla="*/ 72 w 579"/>
                <a:gd name="T75" fmla="*/ 534 h 546"/>
                <a:gd name="T76" fmla="*/ 78 w 579"/>
                <a:gd name="T77" fmla="*/ 518 h 546"/>
                <a:gd name="T78" fmla="*/ 60 w 579"/>
                <a:gd name="T79" fmla="*/ 504 h 546"/>
                <a:gd name="T80" fmla="*/ 42 w 579"/>
                <a:gd name="T81" fmla="*/ 530 h 546"/>
                <a:gd name="T82" fmla="*/ 22 w 579"/>
                <a:gd name="T83" fmla="*/ 511 h 546"/>
                <a:gd name="T84" fmla="*/ 31 w 579"/>
                <a:gd name="T85" fmla="*/ 500 h 546"/>
                <a:gd name="T86" fmla="*/ 118 w 579"/>
                <a:gd name="T87" fmla="*/ 485 h 546"/>
                <a:gd name="T88" fmla="*/ 127 w 579"/>
                <a:gd name="T89" fmla="*/ 445 h 546"/>
                <a:gd name="T90" fmla="*/ 94 w 579"/>
                <a:gd name="T91" fmla="*/ 406 h 546"/>
                <a:gd name="T92" fmla="*/ 60 w 579"/>
                <a:gd name="T93" fmla="*/ 409 h 546"/>
                <a:gd name="T94" fmla="*/ 42 w 579"/>
                <a:gd name="T95" fmla="*/ 364 h 546"/>
                <a:gd name="T96" fmla="*/ 33 w 579"/>
                <a:gd name="T97" fmla="*/ 320 h 546"/>
                <a:gd name="T98" fmla="*/ 0 w 579"/>
                <a:gd name="T99" fmla="*/ 164 h 546"/>
                <a:gd name="T100" fmla="*/ 47 w 579"/>
                <a:gd name="T101" fmla="*/ 119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9"/>
                <a:gd name="T154" fmla="*/ 0 h 546"/>
                <a:gd name="T155" fmla="*/ 579 w 579"/>
                <a:gd name="T156" fmla="*/ 546 h 5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9" h="546">
                  <a:moveTo>
                    <a:pt x="53" y="109"/>
                  </a:moveTo>
                  <a:lnTo>
                    <a:pt x="58" y="95"/>
                  </a:lnTo>
                  <a:lnTo>
                    <a:pt x="60" y="91"/>
                  </a:lnTo>
                  <a:lnTo>
                    <a:pt x="66" y="91"/>
                  </a:lnTo>
                  <a:lnTo>
                    <a:pt x="66" y="86"/>
                  </a:lnTo>
                  <a:lnTo>
                    <a:pt x="66" y="79"/>
                  </a:lnTo>
                  <a:lnTo>
                    <a:pt x="60" y="76"/>
                  </a:lnTo>
                  <a:lnTo>
                    <a:pt x="60" y="66"/>
                  </a:lnTo>
                  <a:lnTo>
                    <a:pt x="55" y="59"/>
                  </a:lnTo>
                  <a:lnTo>
                    <a:pt x="53" y="44"/>
                  </a:lnTo>
                  <a:lnTo>
                    <a:pt x="53" y="40"/>
                  </a:lnTo>
                  <a:lnTo>
                    <a:pt x="60" y="34"/>
                  </a:lnTo>
                  <a:lnTo>
                    <a:pt x="60" y="18"/>
                  </a:lnTo>
                  <a:lnTo>
                    <a:pt x="66" y="10"/>
                  </a:lnTo>
                  <a:lnTo>
                    <a:pt x="75" y="1"/>
                  </a:lnTo>
                  <a:lnTo>
                    <a:pt x="91" y="0"/>
                  </a:lnTo>
                  <a:lnTo>
                    <a:pt x="129" y="4"/>
                  </a:lnTo>
                  <a:lnTo>
                    <a:pt x="148" y="21"/>
                  </a:lnTo>
                  <a:lnTo>
                    <a:pt x="156" y="40"/>
                  </a:lnTo>
                  <a:lnTo>
                    <a:pt x="154" y="44"/>
                  </a:lnTo>
                  <a:lnTo>
                    <a:pt x="148" y="49"/>
                  </a:lnTo>
                  <a:lnTo>
                    <a:pt x="153" y="59"/>
                  </a:lnTo>
                  <a:lnTo>
                    <a:pt x="146" y="60"/>
                  </a:lnTo>
                  <a:lnTo>
                    <a:pt x="148" y="70"/>
                  </a:lnTo>
                  <a:lnTo>
                    <a:pt x="150" y="79"/>
                  </a:lnTo>
                  <a:lnTo>
                    <a:pt x="142" y="79"/>
                  </a:lnTo>
                  <a:lnTo>
                    <a:pt x="142" y="80"/>
                  </a:lnTo>
                  <a:lnTo>
                    <a:pt x="138" y="91"/>
                  </a:lnTo>
                  <a:lnTo>
                    <a:pt x="134" y="98"/>
                  </a:lnTo>
                  <a:lnTo>
                    <a:pt x="134" y="101"/>
                  </a:lnTo>
                  <a:lnTo>
                    <a:pt x="126" y="104"/>
                  </a:lnTo>
                  <a:lnTo>
                    <a:pt x="113" y="109"/>
                  </a:lnTo>
                  <a:lnTo>
                    <a:pt x="113" y="115"/>
                  </a:lnTo>
                  <a:lnTo>
                    <a:pt x="135" y="144"/>
                  </a:lnTo>
                  <a:lnTo>
                    <a:pt x="153" y="170"/>
                  </a:lnTo>
                  <a:lnTo>
                    <a:pt x="159" y="176"/>
                  </a:lnTo>
                  <a:lnTo>
                    <a:pt x="168" y="179"/>
                  </a:lnTo>
                  <a:lnTo>
                    <a:pt x="176" y="179"/>
                  </a:lnTo>
                  <a:lnTo>
                    <a:pt x="176" y="183"/>
                  </a:lnTo>
                  <a:lnTo>
                    <a:pt x="176" y="189"/>
                  </a:lnTo>
                  <a:lnTo>
                    <a:pt x="175" y="190"/>
                  </a:lnTo>
                  <a:lnTo>
                    <a:pt x="186" y="196"/>
                  </a:lnTo>
                  <a:lnTo>
                    <a:pt x="200" y="196"/>
                  </a:lnTo>
                  <a:lnTo>
                    <a:pt x="214" y="196"/>
                  </a:lnTo>
                  <a:lnTo>
                    <a:pt x="228" y="195"/>
                  </a:lnTo>
                  <a:lnTo>
                    <a:pt x="257" y="189"/>
                  </a:lnTo>
                  <a:lnTo>
                    <a:pt x="266" y="193"/>
                  </a:lnTo>
                  <a:lnTo>
                    <a:pt x="276" y="203"/>
                  </a:lnTo>
                  <a:lnTo>
                    <a:pt x="289" y="219"/>
                  </a:lnTo>
                  <a:lnTo>
                    <a:pt x="300" y="219"/>
                  </a:lnTo>
                  <a:lnTo>
                    <a:pt x="309" y="221"/>
                  </a:lnTo>
                  <a:lnTo>
                    <a:pt x="311" y="218"/>
                  </a:lnTo>
                  <a:lnTo>
                    <a:pt x="317" y="219"/>
                  </a:lnTo>
                  <a:lnTo>
                    <a:pt x="320" y="221"/>
                  </a:lnTo>
                  <a:lnTo>
                    <a:pt x="320" y="205"/>
                  </a:lnTo>
                  <a:lnTo>
                    <a:pt x="323" y="176"/>
                  </a:lnTo>
                  <a:lnTo>
                    <a:pt x="326" y="159"/>
                  </a:lnTo>
                  <a:lnTo>
                    <a:pt x="331" y="141"/>
                  </a:lnTo>
                  <a:lnTo>
                    <a:pt x="334" y="138"/>
                  </a:lnTo>
                  <a:lnTo>
                    <a:pt x="361" y="135"/>
                  </a:lnTo>
                  <a:lnTo>
                    <a:pt x="374" y="134"/>
                  </a:lnTo>
                  <a:lnTo>
                    <a:pt x="385" y="135"/>
                  </a:lnTo>
                  <a:lnTo>
                    <a:pt x="391" y="138"/>
                  </a:lnTo>
                  <a:lnTo>
                    <a:pt x="401" y="146"/>
                  </a:lnTo>
                  <a:lnTo>
                    <a:pt x="412" y="160"/>
                  </a:lnTo>
                  <a:lnTo>
                    <a:pt x="456" y="169"/>
                  </a:lnTo>
                  <a:lnTo>
                    <a:pt x="457" y="180"/>
                  </a:lnTo>
                  <a:lnTo>
                    <a:pt x="457" y="205"/>
                  </a:lnTo>
                  <a:lnTo>
                    <a:pt x="470" y="209"/>
                  </a:lnTo>
                  <a:lnTo>
                    <a:pt x="475" y="211"/>
                  </a:lnTo>
                  <a:lnTo>
                    <a:pt x="475" y="225"/>
                  </a:lnTo>
                  <a:lnTo>
                    <a:pt x="476" y="239"/>
                  </a:lnTo>
                  <a:lnTo>
                    <a:pt x="571" y="239"/>
                  </a:lnTo>
                  <a:lnTo>
                    <a:pt x="578" y="245"/>
                  </a:lnTo>
                  <a:lnTo>
                    <a:pt x="576" y="251"/>
                  </a:lnTo>
                  <a:lnTo>
                    <a:pt x="570" y="260"/>
                  </a:lnTo>
                  <a:lnTo>
                    <a:pt x="562" y="261"/>
                  </a:lnTo>
                  <a:lnTo>
                    <a:pt x="563" y="258"/>
                  </a:lnTo>
                  <a:lnTo>
                    <a:pt x="557" y="505"/>
                  </a:lnTo>
                  <a:lnTo>
                    <a:pt x="530" y="505"/>
                  </a:lnTo>
                  <a:lnTo>
                    <a:pt x="530" y="478"/>
                  </a:lnTo>
                  <a:lnTo>
                    <a:pt x="530" y="451"/>
                  </a:lnTo>
                  <a:lnTo>
                    <a:pt x="505" y="464"/>
                  </a:lnTo>
                  <a:lnTo>
                    <a:pt x="469" y="485"/>
                  </a:lnTo>
                  <a:lnTo>
                    <a:pt x="465" y="524"/>
                  </a:lnTo>
                  <a:lnTo>
                    <a:pt x="465" y="530"/>
                  </a:lnTo>
                  <a:lnTo>
                    <a:pt x="457" y="534"/>
                  </a:lnTo>
                  <a:lnTo>
                    <a:pt x="445" y="534"/>
                  </a:lnTo>
                  <a:lnTo>
                    <a:pt x="439" y="530"/>
                  </a:lnTo>
                  <a:lnTo>
                    <a:pt x="439" y="485"/>
                  </a:lnTo>
                  <a:lnTo>
                    <a:pt x="439" y="481"/>
                  </a:lnTo>
                  <a:lnTo>
                    <a:pt x="416" y="481"/>
                  </a:lnTo>
                  <a:lnTo>
                    <a:pt x="383" y="481"/>
                  </a:lnTo>
                  <a:lnTo>
                    <a:pt x="349" y="481"/>
                  </a:lnTo>
                  <a:lnTo>
                    <a:pt x="323" y="485"/>
                  </a:lnTo>
                  <a:lnTo>
                    <a:pt x="322" y="495"/>
                  </a:lnTo>
                  <a:lnTo>
                    <a:pt x="331" y="501"/>
                  </a:lnTo>
                  <a:lnTo>
                    <a:pt x="355" y="508"/>
                  </a:lnTo>
                  <a:lnTo>
                    <a:pt x="371" y="514"/>
                  </a:lnTo>
                  <a:lnTo>
                    <a:pt x="382" y="516"/>
                  </a:lnTo>
                  <a:lnTo>
                    <a:pt x="383" y="523"/>
                  </a:lnTo>
                  <a:lnTo>
                    <a:pt x="383" y="529"/>
                  </a:lnTo>
                  <a:lnTo>
                    <a:pt x="369" y="530"/>
                  </a:lnTo>
                  <a:lnTo>
                    <a:pt x="331" y="533"/>
                  </a:lnTo>
                  <a:lnTo>
                    <a:pt x="303" y="533"/>
                  </a:lnTo>
                  <a:lnTo>
                    <a:pt x="295" y="529"/>
                  </a:lnTo>
                  <a:lnTo>
                    <a:pt x="289" y="529"/>
                  </a:lnTo>
                  <a:lnTo>
                    <a:pt x="274" y="530"/>
                  </a:lnTo>
                  <a:lnTo>
                    <a:pt x="260" y="530"/>
                  </a:lnTo>
                  <a:lnTo>
                    <a:pt x="260" y="523"/>
                  </a:lnTo>
                  <a:lnTo>
                    <a:pt x="257" y="511"/>
                  </a:lnTo>
                  <a:lnTo>
                    <a:pt x="260" y="501"/>
                  </a:lnTo>
                  <a:lnTo>
                    <a:pt x="260" y="495"/>
                  </a:lnTo>
                  <a:lnTo>
                    <a:pt x="246" y="494"/>
                  </a:lnTo>
                  <a:lnTo>
                    <a:pt x="233" y="495"/>
                  </a:lnTo>
                  <a:lnTo>
                    <a:pt x="224" y="501"/>
                  </a:lnTo>
                  <a:lnTo>
                    <a:pt x="233" y="514"/>
                  </a:lnTo>
                  <a:lnTo>
                    <a:pt x="243" y="520"/>
                  </a:lnTo>
                  <a:lnTo>
                    <a:pt x="243" y="526"/>
                  </a:lnTo>
                  <a:lnTo>
                    <a:pt x="236" y="530"/>
                  </a:lnTo>
                  <a:lnTo>
                    <a:pt x="224" y="530"/>
                  </a:lnTo>
                  <a:lnTo>
                    <a:pt x="221" y="526"/>
                  </a:lnTo>
                  <a:lnTo>
                    <a:pt x="219" y="520"/>
                  </a:lnTo>
                  <a:lnTo>
                    <a:pt x="222" y="516"/>
                  </a:lnTo>
                  <a:lnTo>
                    <a:pt x="200" y="505"/>
                  </a:lnTo>
                  <a:lnTo>
                    <a:pt x="183" y="500"/>
                  </a:lnTo>
                  <a:lnTo>
                    <a:pt x="167" y="500"/>
                  </a:lnTo>
                  <a:lnTo>
                    <a:pt x="161" y="504"/>
                  </a:lnTo>
                  <a:lnTo>
                    <a:pt x="161" y="511"/>
                  </a:lnTo>
                  <a:lnTo>
                    <a:pt x="154" y="516"/>
                  </a:lnTo>
                  <a:lnTo>
                    <a:pt x="148" y="514"/>
                  </a:lnTo>
                  <a:lnTo>
                    <a:pt x="145" y="518"/>
                  </a:lnTo>
                  <a:lnTo>
                    <a:pt x="145" y="524"/>
                  </a:lnTo>
                  <a:lnTo>
                    <a:pt x="148" y="529"/>
                  </a:lnTo>
                  <a:lnTo>
                    <a:pt x="153" y="533"/>
                  </a:lnTo>
                  <a:lnTo>
                    <a:pt x="153" y="539"/>
                  </a:lnTo>
                  <a:lnTo>
                    <a:pt x="146" y="545"/>
                  </a:lnTo>
                  <a:lnTo>
                    <a:pt x="140" y="545"/>
                  </a:lnTo>
                  <a:lnTo>
                    <a:pt x="129" y="543"/>
                  </a:lnTo>
                  <a:lnTo>
                    <a:pt x="123" y="534"/>
                  </a:lnTo>
                  <a:lnTo>
                    <a:pt x="123" y="524"/>
                  </a:lnTo>
                  <a:lnTo>
                    <a:pt x="132" y="523"/>
                  </a:lnTo>
                  <a:lnTo>
                    <a:pt x="126" y="510"/>
                  </a:lnTo>
                  <a:lnTo>
                    <a:pt x="118" y="510"/>
                  </a:lnTo>
                  <a:lnTo>
                    <a:pt x="105" y="514"/>
                  </a:lnTo>
                  <a:lnTo>
                    <a:pt x="94" y="518"/>
                  </a:lnTo>
                  <a:lnTo>
                    <a:pt x="99" y="524"/>
                  </a:lnTo>
                  <a:lnTo>
                    <a:pt x="96" y="533"/>
                  </a:lnTo>
                  <a:lnTo>
                    <a:pt x="94" y="539"/>
                  </a:lnTo>
                  <a:lnTo>
                    <a:pt x="88" y="543"/>
                  </a:lnTo>
                  <a:lnTo>
                    <a:pt x="78" y="540"/>
                  </a:lnTo>
                  <a:lnTo>
                    <a:pt x="72" y="534"/>
                  </a:lnTo>
                  <a:lnTo>
                    <a:pt x="69" y="529"/>
                  </a:lnTo>
                  <a:lnTo>
                    <a:pt x="72" y="524"/>
                  </a:lnTo>
                  <a:lnTo>
                    <a:pt x="74" y="523"/>
                  </a:lnTo>
                  <a:lnTo>
                    <a:pt x="78" y="518"/>
                  </a:lnTo>
                  <a:lnTo>
                    <a:pt x="91" y="508"/>
                  </a:lnTo>
                  <a:lnTo>
                    <a:pt x="96" y="505"/>
                  </a:lnTo>
                  <a:lnTo>
                    <a:pt x="78" y="504"/>
                  </a:lnTo>
                  <a:lnTo>
                    <a:pt x="60" y="504"/>
                  </a:lnTo>
                  <a:lnTo>
                    <a:pt x="45" y="505"/>
                  </a:lnTo>
                  <a:lnTo>
                    <a:pt x="48" y="518"/>
                  </a:lnTo>
                  <a:lnTo>
                    <a:pt x="48" y="524"/>
                  </a:lnTo>
                  <a:lnTo>
                    <a:pt x="42" y="530"/>
                  </a:lnTo>
                  <a:lnTo>
                    <a:pt x="34" y="530"/>
                  </a:lnTo>
                  <a:lnTo>
                    <a:pt x="26" y="529"/>
                  </a:lnTo>
                  <a:lnTo>
                    <a:pt x="18" y="518"/>
                  </a:lnTo>
                  <a:lnTo>
                    <a:pt x="22" y="511"/>
                  </a:lnTo>
                  <a:lnTo>
                    <a:pt x="25" y="508"/>
                  </a:lnTo>
                  <a:lnTo>
                    <a:pt x="31" y="505"/>
                  </a:lnTo>
                  <a:lnTo>
                    <a:pt x="31" y="501"/>
                  </a:lnTo>
                  <a:lnTo>
                    <a:pt x="31" y="500"/>
                  </a:lnTo>
                  <a:lnTo>
                    <a:pt x="33" y="495"/>
                  </a:lnTo>
                  <a:lnTo>
                    <a:pt x="61" y="494"/>
                  </a:lnTo>
                  <a:lnTo>
                    <a:pt x="94" y="488"/>
                  </a:lnTo>
                  <a:lnTo>
                    <a:pt x="118" y="485"/>
                  </a:lnTo>
                  <a:lnTo>
                    <a:pt x="127" y="481"/>
                  </a:lnTo>
                  <a:lnTo>
                    <a:pt x="134" y="479"/>
                  </a:lnTo>
                  <a:lnTo>
                    <a:pt x="127" y="461"/>
                  </a:lnTo>
                  <a:lnTo>
                    <a:pt x="127" y="445"/>
                  </a:lnTo>
                  <a:lnTo>
                    <a:pt x="129" y="429"/>
                  </a:lnTo>
                  <a:lnTo>
                    <a:pt x="129" y="414"/>
                  </a:lnTo>
                  <a:lnTo>
                    <a:pt x="107" y="409"/>
                  </a:lnTo>
                  <a:lnTo>
                    <a:pt x="94" y="406"/>
                  </a:lnTo>
                  <a:lnTo>
                    <a:pt x="91" y="406"/>
                  </a:lnTo>
                  <a:lnTo>
                    <a:pt x="78" y="410"/>
                  </a:lnTo>
                  <a:lnTo>
                    <a:pt x="69" y="416"/>
                  </a:lnTo>
                  <a:lnTo>
                    <a:pt x="60" y="409"/>
                  </a:lnTo>
                  <a:lnTo>
                    <a:pt x="55" y="406"/>
                  </a:lnTo>
                  <a:lnTo>
                    <a:pt x="58" y="396"/>
                  </a:lnTo>
                  <a:lnTo>
                    <a:pt x="52" y="378"/>
                  </a:lnTo>
                  <a:lnTo>
                    <a:pt x="42" y="364"/>
                  </a:lnTo>
                  <a:lnTo>
                    <a:pt x="37" y="348"/>
                  </a:lnTo>
                  <a:lnTo>
                    <a:pt x="41" y="339"/>
                  </a:lnTo>
                  <a:lnTo>
                    <a:pt x="37" y="326"/>
                  </a:lnTo>
                  <a:lnTo>
                    <a:pt x="33" y="320"/>
                  </a:lnTo>
                  <a:lnTo>
                    <a:pt x="22" y="293"/>
                  </a:lnTo>
                  <a:lnTo>
                    <a:pt x="20" y="280"/>
                  </a:lnTo>
                  <a:lnTo>
                    <a:pt x="4" y="180"/>
                  </a:lnTo>
                  <a:lnTo>
                    <a:pt x="0" y="164"/>
                  </a:lnTo>
                  <a:lnTo>
                    <a:pt x="11" y="146"/>
                  </a:lnTo>
                  <a:lnTo>
                    <a:pt x="20" y="138"/>
                  </a:lnTo>
                  <a:lnTo>
                    <a:pt x="31" y="128"/>
                  </a:lnTo>
                  <a:lnTo>
                    <a:pt x="47" y="119"/>
                  </a:lnTo>
                  <a:lnTo>
                    <a:pt x="53" y="109"/>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sp>
          <p:nvSpPr>
            <p:cNvPr id="205834" name="Freeform 9"/>
            <p:cNvSpPr>
              <a:spLocks/>
            </p:cNvSpPr>
            <p:nvPr/>
          </p:nvSpPr>
          <p:spPr bwMode="auto">
            <a:xfrm>
              <a:off x="1441" y="1998"/>
              <a:ext cx="31" cy="23"/>
            </a:xfrm>
            <a:custGeom>
              <a:avLst/>
              <a:gdLst>
                <a:gd name="T0" fmla="*/ 30 w 31"/>
                <a:gd name="T1" fmla="*/ 19 h 23"/>
                <a:gd name="T2" fmla="*/ 28 w 31"/>
                <a:gd name="T3" fmla="*/ 19 h 23"/>
                <a:gd name="T4" fmla="*/ 23 w 31"/>
                <a:gd name="T5" fmla="*/ 4 h 23"/>
                <a:gd name="T6" fmla="*/ 17 w 31"/>
                <a:gd name="T7" fmla="*/ 0 h 23"/>
                <a:gd name="T8" fmla="*/ 12 w 31"/>
                <a:gd name="T9" fmla="*/ 4 h 23"/>
                <a:gd name="T10" fmla="*/ 11 w 31"/>
                <a:gd name="T11" fmla="*/ 12 h 23"/>
                <a:gd name="T12" fmla="*/ 6 w 31"/>
                <a:gd name="T13" fmla="*/ 12 h 23"/>
                <a:gd name="T14" fmla="*/ 1 w 31"/>
                <a:gd name="T15" fmla="*/ 14 h 23"/>
                <a:gd name="T16" fmla="*/ 0 w 31"/>
                <a:gd name="T17" fmla="*/ 22 h 23"/>
                <a:gd name="T18" fmla="*/ 30 w 31"/>
                <a:gd name="T19" fmla="*/ 19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3"/>
                <a:gd name="T32" fmla="*/ 31 w 31"/>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3">
                  <a:moveTo>
                    <a:pt x="30" y="19"/>
                  </a:moveTo>
                  <a:lnTo>
                    <a:pt x="28" y="19"/>
                  </a:lnTo>
                  <a:lnTo>
                    <a:pt x="23" y="4"/>
                  </a:lnTo>
                  <a:lnTo>
                    <a:pt x="17" y="0"/>
                  </a:lnTo>
                  <a:lnTo>
                    <a:pt x="12" y="4"/>
                  </a:lnTo>
                  <a:lnTo>
                    <a:pt x="11" y="12"/>
                  </a:lnTo>
                  <a:lnTo>
                    <a:pt x="6" y="12"/>
                  </a:lnTo>
                  <a:lnTo>
                    <a:pt x="1" y="14"/>
                  </a:lnTo>
                  <a:lnTo>
                    <a:pt x="0" y="22"/>
                  </a:lnTo>
                  <a:lnTo>
                    <a:pt x="30" y="19"/>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sp>
          <p:nvSpPr>
            <p:cNvPr id="205835" name="Freeform 10"/>
            <p:cNvSpPr>
              <a:spLocks/>
            </p:cNvSpPr>
            <p:nvPr/>
          </p:nvSpPr>
          <p:spPr bwMode="auto">
            <a:xfrm>
              <a:off x="1897" y="2020"/>
              <a:ext cx="441" cy="245"/>
            </a:xfrm>
            <a:custGeom>
              <a:avLst/>
              <a:gdLst>
                <a:gd name="T0" fmla="*/ 440 w 441"/>
                <a:gd name="T1" fmla="*/ 0 h 245"/>
                <a:gd name="T2" fmla="*/ 308 w 441"/>
                <a:gd name="T3" fmla="*/ 24 h 245"/>
                <a:gd name="T4" fmla="*/ 188 w 441"/>
                <a:gd name="T5" fmla="*/ 72 h 245"/>
                <a:gd name="T6" fmla="*/ 85 w 441"/>
                <a:gd name="T7" fmla="*/ 146 h 245"/>
                <a:gd name="T8" fmla="*/ 0 w 441"/>
                <a:gd name="T9" fmla="*/ 244 h 245"/>
                <a:gd name="T10" fmla="*/ 0 60000 65536"/>
                <a:gd name="T11" fmla="*/ 0 60000 65536"/>
                <a:gd name="T12" fmla="*/ 0 60000 65536"/>
                <a:gd name="T13" fmla="*/ 0 60000 65536"/>
                <a:gd name="T14" fmla="*/ 0 60000 65536"/>
                <a:gd name="T15" fmla="*/ 0 w 441"/>
                <a:gd name="T16" fmla="*/ 0 h 245"/>
                <a:gd name="T17" fmla="*/ 441 w 441"/>
                <a:gd name="T18" fmla="*/ 245 h 245"/>
              </a:gdLst>
              <a:ahLst/>
              <a:cxnLst>
                <a:cxn ang="T10">
                  <a:pos x="T0" y="T1"/>
                </a:cxn>
                <a:cxn ang="T11">
                  <a:pos x="T2" y="T3"/>
                </a:cxn>
                <a:cxn ang="T12">
                  <a:pos x="T4" y="T5"/>
                </a:cxn>
                <a:cxn ang="T13">
                  <a:pos x="T6" y="T7"/>
                </a:cxn>
                <a:cxn ang="T14">
                  <a:pos x="T8" y="T9"/>
                </a:cxn>
              </a:cxnLst>
              <a:rect l="T15" t="T16" r="T17" b="T18"/>
              <a:pathLst>
                <a:path w="441" h="245">
                  <a:moveTo>
                    <a:pt x="440" y="0"/>
                  </a:moveTo>
                  <a:lnTo>
                    <a:pt x="308" y="24"/>
                  </a:lnTo>
                  <a:lnTo>
                    <a:pt x="188" y="72"/>
                  </a:lnTo>
                  <a:lnTo>
                    <a:pt x="85" y="146"/>
                  </a:lnTo>
                  <a:lnTo>
                    <a:pt x="0" y="244"/>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05836" name="Freeform 11"/>
            <p:cNvSpPr>
              <a:spLocks/>
            </p:cNvSpPr>
            <p:nvPr/>
          </p:nvSpPr>
          <p:spPr bwMode="auto">
            <a:xfrm>
              <a:off x="2117" y="2058"/>
              <a:ext cx="243" cy="329"/>
            </a:xfrm>
            <a:custGeom>
              <a:avLst/>
              <a:gdLst>
                <a:gd name="T0" fmla="*/ 242 w 243"/>
                <a:gd name="T1" fmla="*/ 0 h 329"/>
                <a:gd name="T2" fmla="*/ 142 w 243"/>
                <a:gd name="T3" fmla="*/ 49 h 329"/>
                <a:gd name="T4" fmla="*/ 64 w 243"/>
                <a:gd name="T5" fmla="*/ 124 h 329"/>
                <a:gd name="T6" fmla="*/ 15 w 243"/>
                <a:gd name="T7" fmla="*/ 219 h 329"/>
                <a:gd name="T8" fmla="*/ 4 w 243"/>
                <a:gd name="T9" fmla="*/ 271 h 329"/>
                <a:gd name="T10" fmla="*/ 0 w 243"/>
                <a:gd name="T11" fmla="*/ 299 h 329"/>
                <a:gd name="T12" fmla="*/ 0 w 243"/>
                <a:gd name="T13" fmla="*/ 328 h 329"/>
                <a:gd name="T14" fmla="*/ 0 60000 65536"/>
                <a:gd name="T15" fmla="*/ 0 60000 65536"/>
                <a:gd name="T16" fmla="*/ 0 60000 65536"/>
                <a:gd name="T17" fmla="*/ 0 60000 65536"/>
                <a:gd name="T18" fmla="*/ 0 60000 65536"/>
                <a:gd name="T19" fmla="*/ 0 60000 65536"/>
                <a:gd name="T20" fmla="*/ 0 60000 65536"/>
                <a:gd name="T21" fmla="*/ 0 w 243"/>
                <a:gd name="T22" fmla="*/ 0 h 329"/>
                <a:gd name="T23" fmla="*/ 243 w 243"/>
                <a:gd name="T24" fmla="*/ 329 h 3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 h="329">
                  <a:moveTo>
                    <a:pt x="242" y="0"/>
                  </a:moveTo>
                  <a:lnTo>
                    <a:pt x="142" y="49"/>
                  </a:lnTo>
                  <a:lnTo>
                    <a:pt x="64" y="124"/>
                  </a:lnTo>
                  <a:lnTo>
                    <a:pt x="15" y="219"/>
                  </a:lnTo>
                  <a:lnTo>
                    <a:pt x="4" y="271"/>
                  </a:lnTo>
                  <a:lnTo>
                    <a:pt x="0" y="299"/>
                  </a:lnTo>
                  <a:lnTo>
                    <a:pt x="0" y="328"/>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05837" name="Line 12"/>
            <p:cNvSpPr>
              <a:spLocks noChangeShapeType="1"/>
            </p:cNvSpPr>
            <p:nvPr/>
          </p:nvSpPr>
          <p:spPr bwMode="auto">
            <a:xfrm>
              <a:off x="1895" y="2264"/>
              <a:ext cx="222" cy="121"/>
            </a:xfrm>
            <a:prstGeom prst="line">
              <a:avLst/>
            </a:prstGeom>
            <a:noFill/>
            <a:ln w="12700">
              <a:solidFill>
                <a:srgbClr val="000000"/>
              </a:solidFill>
              <a:round/>
              <a:headEnd type="none" w="sm" len="sm"/>
              <a:tailEnd type="none" w="sm" len="sm"/>
            </a:ln>
          </p:spPr>
          <p:txBody>
            <a:bodyPr/>
            <a:lstStyle/>
            <a:p>
              <a:endParaRPr lang="nl-NL"/>
            </a:p>
          </p:txBody>
        </p:sp>
        <p:sp>
          <p:nvSpPr>
            <p:cNvPr id="205838" name="Line 13"/>
            <p:cNvSpPr>
              <a:spLocks noChangeShapeType="1"/>
            </p:cNvSpPr>
            <p:nvPr/>
          </p:nvSpPr>
          <p:spPr bwMode="auto">
            <a:xfrm flipH="1" flipV="1">
              <a:off x="2325" y="1998"/>
              <a:ext cx="12" cy="23"/>
            </a:xfrm>
            <a:prstGeom prst="line">
              <a:avLst/>
            </a:prstGeom>
            <a:noFill/>
            <a:ln w="12700">
              <a:solidFill>
                <a:srgbClr val="000000"/>
              </a:solidFill>
              <a:round/>
              <a:headEnd type="none" w="sm" len="sm"/>
              <a:tailEnd type="none" w="sm" len="sm"/>
            </a:ln>
          </p:spPr>
          <p:txBody>
            <a:bodyPr/>
            <a:lstStyle/>
            <a:p>
              <a:endParaRPr lang="nl-NL"/>
            </a:p>
          </p:txBody>
        </p:sp>
        <p:sp>
          <p:nvSpPr>
            <p:cNvPr id="205839" name="Line 14"/>
            <p:cNvSpPr>
              <a:spLocks noChangeShapeType="1"/>
            </p:cNvSpPr>
            <p:nvPr/>
          </p:nvSpPr>
          <p:spPr bwMode="auto">
            <a:xfrm>
              <a:off x="2325" y="1998"/>
              <a:ext cx="98" cy="22"/>
            </a:xfrm>
            <a:prstGeom prst="line">
              <a:avLst/>
            </a:prstGeom>
            <a:noFill/>
            <a:ln w="12700">
              <a:solidFill>
                <a:srgbClr val="000000"/>
              </a:solidFill>
              <a:round/>
              <a:headEnd type="none" w="sm" len="sm"/>
              <a:tailEnd type="none" w="sm" len="sm"/>
            </a:ln>
          </p:spPr>
          <p:txBody>
            <a:bodyPr/>
            <a:lstStyle/>
            <a:p>
              <a:endParaRPr lang="nl-NL"/>
            </a:p>
          </p:txBody>
        </p:sp>
        <p:sp>
          <p:nvSpPr>
            <p:cNvPr id="205840" name="Line 15"/>
            <p:cNvSpPr>
              <a:spLocks noChangeShapeType="1"/>
            </p:cNvSpPr>
            <p:nvPr/>
          </p:nvSpPr>
          <p:spPr bwMode="auto">
            <a:xfrm flipH="1">
              <a:off x="2371" y="2020"/>
              <a:ext cx="52" cy="67"/>
            </a:xfrm>
            <a:prstGeom prst="line">
              <a:avLst/>
            </a:prstGeom>
            <a:noFill/>
            <a:ln w="12700">
              <a:solidFill>
                <a:srgbClr val="000000"/>
              </a:solidFill>
              <a:round/>
              <a:headEnd type="none" w="sm" len="sm"/>
              <a:tailEnd type="none" w="sm" len="sm"/>
            </a:ln>
          </p:spPr>
          <p:txBody>
            <a:bodyPr/>
            <a:lstStyle/>
            <a:p>
              <a:endParaRPr lang="nl-NL"/>
            </a:p>
          </p:txBody>
        </p:sp>
        <p:sp>
          <p:nvSpPr>
            <p:cNvPr id="205841" name="Line 16"/>
            <p:cNvSpPr>
              <a:spLocks noChangeShapeType="1"/>
            </p:cNvSpPr>
            <p:nvPr/>
          </p:nvSpPr>
          <p:spPr bwMode="auto">
            <a:xfrm>
              <a:off x="2361" y="2057"/>
              <a:ext cx="10" cy="30"/>
            </a:xfrm>
            <a:prstGeom prst="line">
              <a:avLst/>
            </a:prstGeom>
            <a:noFill/>
            <a:ln w="12700">
              <a:solidFill>
                <a:srgbClr val="000000"/>
              </a:solidFill>
              <a:round/>
              <a:headEnd type="none" w="sm" len="sm"/>
              <a:tailEnd type="none" w="sm" len="sm"/>
            </a:ln>
          </p:spPr>
          <p:txBody>
            <a:bodyPr/>
            <a:lstStyle/>
            <a:p>
              <a:endParaRPr lang="nl-NL"/>
            </a:p>
          </p:txBody>
        </p:sp>
        <p:sp>
          <p:nvSpPr>
            <p:cNvPr id="205842" name="Freeform 17"/>
            <p:cNvSpPr>
              <a:spLocks/>
            </p:cNvSpPr>
            <p:nvPr/>
          </p:nvSpPr>
          <p:spPr bwMode="auto">
            <a:xfrm>
              <a:off x="3026" y="2522"/>
              <a:ext cx="1078" cy="1028"/>
            </a:xfrm>
            <a:custGeom>
              <a:avLst/>
              <a:gdLst>
                <a:gd name="T0" fmla="*/ 840 w 1078"/>
                <a:gd name="T1" fmla="*/ 0 h 1028"/>
                <a:gd name="T2" fmla="*/ 840 w 1078"/>
                <a:gd name="T3" fmla="*/ 375 h 1028"/>
                <a:gd name="T4" fmla="*/ 862 w 1078"/>
                <a:gd name="T5" fmla="*/ 398 h 1028"/>
                <a:gd name="T6" fmla="*/ 882 w 1078"/>
                <a:gd name="T7" fmla="*/ 407 h 1028"/>
                <a:gd name="T8" fmla="*/ 895 w 1078"/>
                <a:gd name="T9" fmla="*/ 407 h 1028"/>
                <a:gd name="T10" fmla="*/ 926 w 1078"/>
                <a:gd name="T11" fmla="*/ 382 h 1028"/>
                <a:gd name="T12" fmla="*/ 947 w 1078"/>
                <a:gd name="T13" fmla="*/ 372 h 1028"/>
                <a:gd name="T14" fmla="*/ 969 w 1078"/>
                <a:gd name="T15" fmla="*/ 369 h 1028"/>
                <a:gd name="T16" fmla="*/ 991 w 1078"/>
                <a:gd name="T17" fmla="*/ 372 h 1028"/>
                <a:gd name="T18" fmla="*/ 1012 w 1078"/>
                <a:gd name="T19" fmla="*/ 382 h 1028"/>
                <a:gd name="T20" fmla="*/ 1037 w 1078"/>
                <a:gd name="T21" fmla="*/ 400 h 1028"/>
                <a:gd name="T22" fmla="*/ 1058 w 1078"/>
                <a:gd name="T23" fmla="*/ 429 h 1028"/>
                <a:gd name="T24" fmla="*/ 1069 w 1078"/>
                <a:gd name="T25" fmla="*/ 455 h 1028"/>
                <a:gd name="T26" fmla="*/ 1077 w 1078"/>
                <a:gd name="T27" fmla="*/ 478 h 1028"/>
                <a:gd name="T28" fmla="*/ 1077 w 1078"/>
                <a:gd name="T29" fmla="*/ 517 h 1028"/>
                <a:gd name="T30" fmla="*/ 1077 w 1078"/>
                <a:gd name="T31" fmla="*/ 553 h 1028"/>
                <a:gd name="T32" fmla="*/ 1069 w 1078"/>
                <a:gd name="T33" fmla="*/ 577 h 1028"/>
                <a:gd name="T34" fmla="*/ 1058 w 1078"/>
                <a:gd name="T35" fmla="*/ 602 h 1028"/>
                <a:gd name="T36" fmla="*/ 1037 w 1078"/>
                <a:gd name="T37" fmla="*/ 629 h 1028"/>
                <a:gd name="T38" fmla="*/ 1012 w 1078"/>
                <a:gd name="T39" fmla="*/ 648 h 1028"/>
                <a:gd name="T40" fmla="*/ 991 w 1078"/>
                <a:gd name="T41" fmla="*/ 657 h 1028"/>
                <a:gd name="T42" fmla="*/ 969 w 1078"/>
                <a:gd name="T43" fmla="*/ 661 h 1028"/>
                <a:gd name="T44" fmla="*/ 947 w 1078"/>
                <a:gd name="T45" fmla="*/ 661 h 1028"/>
                <a:gd name="T46" fmla="*/ 926 w 1078"/>
                <a:gd name="T47" fmla="*/ 648 h 1028"/>
                <a:gd name="T48" fmla="*/ 895 w 1078"/>
                <a:gd name="T49" fmla="*/ 624 h 1028"/>
                <a:gd name="T50" fmla="*/ 882 w 1078"/>
                <a:gd name="T51" fmla="*/ 624 h 1028"/>
                <a:gd name="T52" fmla="*/ 862 w 1078"/>
                <a:gd name="T53" fmla="*/ 634 h 1028"/>
                <a:gd name="T54" fmla="*/ 840 w 1078"/>
                <a:gd name="T55" fmla="*/ 667 h 1028"/>
                <a:gd name="T56" fmla="*/ 840 w 1078"/>
                <a:gd name="T57" fmla="*/ 1027 h 1028"/>
                <a:gd name="T58" fmla="*/ 0 w 1078"/>
                <a:gd name="T59" fmla="*/ 1027 h 1028"/>
                <a:gd name="T60" fmla="*/ 0 w 1078"/>
                <a:gd name="T61" fmla="*/ 0 h 1028"/>
                <a:gd name="T62" fmla="*/ 301 w 1078"/>
                <a:gd name="T63" fmla="*/ 0 h 1028"/>
                <a:gd name="T64" fmla="*/ 307 w 1078"/>
                <a:gd name="T65" fmla="*/ 5 h 1028"/>
                <a:gd name="T66" fmla="*/ 330 w 1078"/>
                <a:gd name="T67" fmla="*/ 33 h 1028"/>
                <a:gd name="T68" fmla="*/ 337 w 1078"/>
                <a:gd name="T69" fmla="*/ 59 h 1028"/>
                <a:gd name="T70" fmla="*/ 337 w 1078"/>
                <a:gd name="T71" fmla="*/ 73 h 1028"/>
                <a:gd name="T72" fmla="*/ 315 w 1078"/>
                <a:gd name="T73" fmla="*/ 111 h 1028"/>
                <a:gd name="T74" fmla="*/ 307 w 1078"/>
                <a:gd name="T75" fmla="*/ 138 h 1028"/>
                <a:gd name="T76" fmla="*/ 307 w 1078"/>
                <a:gd name="T77" fmla="*/ 166 h 1028"/>
                <a:gd name="T78" fmla="*/ 311 w 1078"/>
                <a:gd name="T79" fmla="*/ 190 h 1028"/>
                <a:gd name="T80" fmla="*/ 315 w 1078"/>
                <a:gd name="T81" fmla="*/ 218 h 1028"/>
                <a:gd name="T82" fmla="*/ 331 w 1078"/>
                <a:gd name="T83" fmla="*/ 248 h 1028"/>
                <a:gd name="T84" fmla="*/ 355 w 1078"/>
                <a:gd name="T85" fmla="*/ 275 h 1028"/>
                <a:gd name="T86" fmla="*/ 375 w 1078"/>
                <a:gd name="T87" fmla="*/ 288 h 1028"/>
                <a:gd name="T88" fmla="*/ 394 w 1078"/>
                <a:gd name="T89" fmla="*/ 299 h 1028"/>
                <a:gd name="T90" fmla="*/ 424 w 1078"/>
                <a:gd name="T91" fmla="*/ 299 h 1028"/>
                <a:gd name="T92" fmla="*/ 453 w 1078"/>
                <a:gd name="T93" fmla="*/ 299 h 1028"/>
                <a:gd name="T94" fmla="*/ 473 w 1078"/>
                <a:gd name="T95" fmla="*/ 288 h 1028"/>
                <a:gd name="T96" fmla="*/ 492 w 1078"/>
                <a:gd name="T97" fmla="*/ 275 h 1028"/>
                <a:gd name="T98" fmla="*/ 517 w 1078"/>
                <a:gd name="T99" fmla="*/ 248 h 1028"/>
                <a:gd name="T100" fmla="*/ 532 w 1078"/>
                <a:gd name="T101" fmla="*/ 218 h 1028"/>
                <a:gd name="T102" fmla="*/ 538 w 1078"/>
                <a:gd name="T103" fmla="*/ 190 h 1028"/>
                <a:gd name="T104" fmla="*/ 540 w 1078"/>
                <a:gd name="T105" fmla="*/ 166 h 1028"/>
                <a:gd name="T106" fmla="*/ 538 w 1078"/>
                <a:gd name="T107" fmla="*/ 138 h 1028"/>
                <a:gd name="T108" fmla="*/ 532 w 1078"/>
                <a:gd name="T109" fmla="*/ 111 h 1028"/>
                <a:gd name="T110" fmla="*/ 513 w 1078"/>
                <a:gd name="T111" fmla="*/ 73 h 1028"/>
                <a:gd name="T112" fmla="*/ 513 w 1078"/>
                <a:gd name="T113" fmla="*/ 59 h 1028"/>
                <a:gd name="T114" fmla="*/ 519 w 1078"/>
                <a:gd name="T115" fmla="*/ 33 h 1028"/>
                <a:gd name="T116" fmla="*/ 538 w 1078"/>
                <a:gd name="T117" fmla="*/ 0 h 1028"/>
                <a:gd name="T118" fmla="*/ 840 w 1078"/>
                <a:gd name="T119" fmla="*/ 0 h 10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8"/>
                <a:gd name="T181" fmla="*/ 0 h 1028"/>
                <a:gd name="T182" fmla="*/ 1078 w 1078"/>
                <a:gd name="T183" fmla="*/ 1028 h 10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8" h="1028">
                  <a:moveTo>
                    <a:pt x="840" y="0"/>
                  </a:moveTo>
                  <a:lnTo>
                    <a:pt x="840" y="375"/>
                  </a:lnTo>
                  <a:lnTo>
                    <a:pt x="862" y="398"/>
                  </a:lnTo>
                  <a:lnTo>
                    <a:pt x="882" y="407"/>
                  </a:lnTo>
                  <a:lnTo>
                    <a:pt x="895" y="407"/>
                  </a:lnTo>
                  <a:lnTo>
                    <a:pt x="926" y="382"/>
                  </a:lnTo>
                  <a:lnTo>
                    <a:pt x="947" y="372"/>
                  </a:lnTo>
                  <a:lnTo>
                    <a:pt x="969" y="369"/>
                  </a:lnTo>
                  <a:lnTo>
                    <a:pt x="991" y="372"/>
                  </a:lnTo>
                  <a:lnTo>
                    <a:pt x="1012" y="382"/>
                  </a:lnTo>
                  <a:lnTo>
                    <a:pt x="1037" y="400"/>
                  </a:lnTo>
                  <a:lnTo>
                    <a:pt x="1058" y="429"/>
                  </a:lnTo>
                  <a:lnTo>
                    <a:pt x="1069" y="455"/>
                  </a:lnTo>
                  <a:lnTo>
                    <a:pt x="1077" y="478"/>
                  </a:lnTo>
                  <a:lnTo>
                    <a:pt x="1077" y="517"/>
                  </a:lnTo>
                  <a:lnTo>
                    <a:pt x="1077" y="553"/>
                  </a:lnTo>
                  <a:lnTo>
                    <a:pt x="1069" y="577"/>
                  </a:lnTo>
                  <a:lnTo>
                    <a:pt x="1058" y="602"/>
                  </a:lnTo>
                  <a:lnTo>
                    <a:pt x="1037" y="629"/>
                  </a:lnTo>
                  <a:lnTo>
                    <a:pt x="1012" y="648"/>
                  </a:lnTo>
                  <a:lnTo>
                    <a:pt x="991" y="657"/>
                  </a:lnTo>
                  <a:lnTo>
                    <a:pt x="969" y="661"/>
                  </a:lnTo>
                  <a:lnTo>
                    <a:pt x="947" y="661"/>
                  </a:lnTo>
                  <a:lnTo>
                    <a:pt x="926" y="648"/>
                  </a:lnTo>
                  <a:lnTo>
                    <a:pt x="895" y="624"/>
                  </a:lnTo>
                  <a:lnTo>
                    <a:pt x="882" y="624"/>
                  </a:lnTo>
                  <a:lnTo>
                    <a:pt x="862" y="634"/>
                  </a:lnTo>
                  <a:lnTo>
                    <a:pt x="840" y="667"/>
                  </a:lnTo>
                  <a:lnTo>
                    <a:pt x="840" y="1027"/>
                  </a:lnTo>
                  <a:lnTo>
                    <a:pt x="0" y="1027"/>
                  </a:lnTo>
                  <a:lnTo>
                    <a:pt x="0" y="0"/>
                  </a:lnTo>
                  <a:lnTo>
                    <a:pt x="301" y="0"/>
                  </a:lnTo>
                  <a:lnTo>
                    <a:pt x="307" y="5"/>
                  </a:lnTo>
                  <a:lnTo>
                    <a:pt x="330" y="33"/>
                  </a:lnTo>
                  <a:lnTo>
                    <a:pt x="337" y="59"/>
                  </a:lnTo>
                  <a:lnTo>
                    <a:pt x="337" y="73"/>
                  </a:lnTo>
                  <a:lnTo>
                    <a:pt x="315" y="111"/>
                  </a:lnTo>
                  <a:lnTo>
                    <a:pt x="307" y="138"/>
                  </a:lnTo>
                  <a:lnTo>
                    <a:pt x="307" y="166"/>
                  </a:lnTo>
                  <a:lnTo>
                    <a:pt x="311" y="190"/>
                  </a:lnTo>
                  <a:lnTo>
                    <a:pt x="315" y="218"/>
                  </a:lnTo>
                  <a:lnTo>
                    <a:pt x="331" y="248"/>
                  </a:lnTo>
                  <a:lnTo>
                    <a:pt x="355" y="275"/>
                  </a:lnTo>
                  <a:lnTo>
                    <a:pt x="375" y="288"/>
                  </a:lnTo>
                  <a:lnTo>
                    <a:pt x="394" y="299"/>
                  </a:lnTo>
                  <a:lnTo>
                    <a:pt x="424" y="299"/>
                  </a:lnTo>
                  <a:lnTo>
                    <a:pt x="453" y="299"/>
                  </a:lnTo>
                  <a:lnTo>
                    <a:pt x="473" y="288"/>
                  </a:lnTo>
                  <a:lnTo>
                    <a:pt x="492" y="275"/>
                  </a:lnTo>
                  <a:lnTo>
                    <a:pt x="517" y="248"/>
                  </a:lnTo>
                  <a:lnTo>
                    <a:pt x="532" y="218"/>
                  </a:lnTo>
                  <a:lnTo>
                    <a:pt x="538" y="190"/>
                  </a:lnTo>
                  <a:lnTo>
                    <a:pt x="540" y="166"/>
                  </a:lnTo>
                  <a:lnTo>
                    <a:pt x="538" y="138"/>
                  </a:lnTo>
                  <a:lnTo>
                    <a:pt x="532" y="111"/>
                  </a:lnTo>
                  <a:lnTo>
                    <a:pt x="513" y="73"/>
                  </a:lnTo>
                  <a:lnTo>
                    <a:pt x="513" y="59"/>
                  </a:lnTo>
                  <a:lnTo>
                    <a:pt x="519" y="33"/>
                  </a:lnTo>
                  <a:lnTo>
                    <a:pt x="538" y="0"/>
                  </a:lnTo>
                  <a:lnTo>
                    <a:pt x="840" y="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43" name="Freeform 18"/>
            <p:cNvSpPr>
              <a:spLocks/>
            </p:cNvSpPr>
            <p:nvPr/>
          </p:nvSpPr>
          <p:spPr bwMode="auto">
            <a:xfrm>
              <a:off x="2425" y="2935"/>
              <a:ext cx="582" cy="543"/>
            </a:xfrm>
            <a:custGeom>
              <a:avLst/>
              <a:gdLst>
                <a:gd name="T0" fmla="*/ 67 w 582"/>
                <a:gd name="T1" fmla="*/ 89 h 543"/>
                <a:gd name="T2" fmla="*/ 61 w 582"/>
                <a:gd name="T3" fmla="*/ 64 h 543"/>
                <a:gd name="T4" fmla="*/ 59 w 582"/>
                <a:gd name="T5" fmla="*/ 34 h 543"/>
                <a:gd name="T6" fmla="*/ 91 w 582"/>
                <a:gd name="T7" fmla="*/ 0 h 543"/>
                <a:gd name="T8" fmla="*/ 157 w 582"/>
                <a:gd name="T9" fmla="*/ 43 h 543"/>
                <a:gd name="T10" fmla="*/ 151 w 582"/>
                <a:gd name="T11" fmla="*/ 69 h 543"/>
                <a:gd name="T12" fmla="*/ 138 w 582"/>
                <a:gd name="T13" fmla="*/ 89 h 543"/>
                <a:gd name="T14" fmla="*/ 113 w 582"/>
                <a:gd name="T15" fmla="*/ 109 h 543"/>
                <a:gd name="T16" fmla="*/ 161 w 582"/>
                <a:gd name="T17" fmla="*/ 174 h 543"/>
                <a:gd name="T18" fmla="*/ 178 w 582"/>
                <a:gd name="T19" fmla="*/ 184 h 543"/>
                <a:gd name="T20" fmla="*/ 214 w 582"/>
                <a:gd name="T21" fmla="*/ 197 h 543"/>
                <a:gd name="T22" fmla="*/ 276 w 582"/>
                <a:gd name="T23" fmla="*/ 203 h 543"/>
                <a:gd name="T24" fmla="*/ 314 w 582"/>
                <a:gd name="T25" fmla="*/ 217 h 543"/>
                <a:gd name="T26" fmla="*/ 325 w 582"/>
                <a:gd name="T27" fmla="*/ 174 h 543"/>
                <a:gd name="T28" fmla="*/ 359 w 582"/>
                <a:gd name="T29" fmla="*/ 134 h 543"/>
                <a:gd name="T30" fmla="*/ 401 w 582"/>
                <a:gd name="T31" fmla="*/ 144 h 543"/>
                <a:gd name="T32" fmla="*/ 461 w 582"/>
                <a:gd name="T33" fmla="*/ 203 h 543"/>
                <a:gd name="T34" fmla="*/ 478 w 582"/>
                <a:gd name="T35" fmla="*/ 237 h 543"/>
                <a:gd name="T36" fmla="*/ 569 w 582"/>
                <a:gd name="T37" fmla="*/ 259 h 543"/>
                <a:gd name="T38" fmla="*/ 532 w 582"/>
                <a:gd name="T39" fmla="*/ 503 h 543"/>
                <a:gd name="T40" fmla="*/ 472 w 582"/>
                <a:gd name="T41" fmla="*/ 482 h 543"/>
                <a:gd name="T42" fmla="*/ 448 w 582"/>
                <a:gd name="T43" fmla="*/ 531 h 543"/>
                <a:gd name="T44" fmla="*/ 418 w 582"/>
                <a:gd name="T45" fmla="*/ 478 h 543"/>
                <a:gd name="T46" fmla="*/ 322 w 582"/>
                <a:gd name="T47" fmla="*/ 492 h 543"/>
                <a:gd name="T48" fmla="*/ 382 w 582"/>
                <a:gd name="T49" fmla="*/ 513 h 543"/>
                <a:gd name="T50" fmla="*/ 333 w 582"/>
                <a:gd name="T51" fmla="*/ 530 h 543"/>
                <a:gd name="T52" fmla="*/ 274 w 582"/>
                <a:gd name="T53" fmla="*/ 530 h 543"/>
                <a:gd name="T54" fmla="*/ 260 w 582"/>
                <a:gd name="T55" fmla="*/ 501 h 543"/>
                <a:gd name="T56" fmla="*/ 227 w 582"/>
                <a:gd name="T57" fmla="*/ 501 h 543"/>
                <a:gd name="T58" fmla="*/ 238 w 582"/>
                <a:gd name="T59" fmla="*/ 530 h 543"/>
                <a:gd name="T60" fmla="*/ 225 w 582"/>
                <a:gd name="T61" fmla="*/ 513 h 543"/>
                <a:gd name="T62" fmla="*/ 162 w 582"/>
                <a:gd name="T63" fmla="*/ 503 h 543"/>
                <a:gd name="T64" fmla="*/ 145 w 582"/>
                <a:gd name="T65" fmla="*/ 516 h 543"/>
                <a:gd name="T66" fmla="*/ 153 w 582"/>
                <a:gd name="T67" fmla="*/ 537 h 543"/>
                <a:gd name="T68" fmla="*/ 124 w 582"/>
                <a:gd name="T69" fmla="*/ 531 h 543"/>
                <a:gd name="T70" fmla="*/ 118 w 582"/>
                <a:gd name="T71" fmla="*/ 507 h 543"/>
                <a:gd name="T72" fmla="*/ 99 w 582"/>
                <a:gd name="T73" fmla="*/ 530 h 543"/>
                <a:gd name="T74" fmla="*/ 72 w 582"/>
                <a:gd name="T75" fmla="*/ 531 h 543"/>
                <a:gd name="T76" fmla="*/ 80 w 582"/>
                <a:gd name="T77" fmla="*/ 516 h 543"/>
                <a:gd name="T78" fmla="*/ 59 w 582"/>
                <a:gd name="T79" fmla="*/ 503 h 543"/>
                <a:gd name="T80" fmla="*/ 44 w 582"/>
                <a:gd name="T81" fmla="*/ 530 h 543"/>
                <a:gd name="T82" fmla="*/ 22 w 582"/>
                <a:gd name="T83" fmla="*/ 508 h 543"/>
                <a:gd name="T84" fmla="*/ 31 w 582"/>
                <a:gd name="T85" fmla="*/ 495 h 543"/>
                <a:gd name="T86" fmla="*/ 118 w 582"/>
                <a:gd name="T87" fmla="*/ 482 h 543"/>
                <a:gd name="T88" fmla="*/ 127 w 582"/>
                <a:gd name="T89" fmla="*/ 442 h 543"/>
                <a:gd name="T90" fmla="*/ 94 w 582"/>
                <a:gd name="T91" fmla="*/ 406 h 543"/>
                <a:gd name="T92" fmla="*/ 61 w 582"/>
                <a:gd name="T93" fmla="*/ 407 h 543"/>
                <a:gd name="T94" fmla="*/ 44 w 582"/>
                <a:gd name="T95" fmla="*/ 358 h 543"/>
                <a:gd name="T96" fmla="*/ 33 w 582"/>
                <a:gd name="T97" fmla="*/ 318 h 543"/>
                <a:gd name="T98" fmla="*/ 0 w 582"/>
                <a:gd name="T99" fmla="*/ 162 h 543"/>
                <a:gd name="T100" fmla="*/ 47 w 582"/>
                <a:gd name="T101" fmla="*/ 118 h 5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2"/>
                <a:gd name="T154" fmla="*/ 0 h 543"/>
                <a:gd name="T155" fmla="*/ 582 w 582"/>
                <a:gd name="T156" fmla="*/ 543 h 5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2" h="543">
                  <a:moveTo>
                    <a:pt x="55" y="109"/>
                  </a:moveTo>
                  <a:lnTo>
                    <a:pt x="55" y="93"/>
                  </a:lnTo>
                  <a:lnTo>
                    <a:pt x="61" y="89"/>
                  </a:lnTo>
                  <a:lnTo>
                    <a:pt x="67" y="89"/>
                  </a:lnTo>
                  <a:lnTo>
                    <a:pt x="67" y="85"/>
                  </a:lnTo>
                  <a:lnTo>
                    <a:pt x="67" y="79"/>
                  </a:lnTo>
                  <a:lnTo>
                    <a:pt x="61" y="74"/>
                  </a:lnTo>
                  <a:lnTo>
                    <a:pt x="61" y="64"/>
                  </a:lnTo>
                  <a:lnTo>
                    <a:pt x="55" y="56"/>
                  </a:lnTo>
                  <a:lnTo>
                    <a:pt x="55" y="43"/>
                  </a:lnTo>
                  <a:lnTo>
                    <a:pt x="53" y="40"/>
                  </a:lnTo>
                  <a:lnTo>
                    <a:pt x="59" y="34"/>
                  </a:lnTo>
                  <a:lnTo>
                    <a:pt x="59" y="15"/>
                  </a:lnTo>
                  <a:lnTo>
                    <a:pt x="66" y="8"/>
                  </a:lnTo>
                  <a:lnTo>
                    <a:pt x="75" y="0"/>
                  </a:lnTo>
                  <a:lnTo>
                    <a:pt x="91" y="0"/>
                  </a:lnTo>
                  <a:lnTo>
                    <a:pt x="131" y="1"/>
                  </a:lnTo>
                  <a:lnTo>
                    <a:pt x="151" y="18"/>
                  </a:lnTo>
                  <a:lnTo>
                    <a:pt x="157" y="38"/>
                  </a:lnTo>
                  <a:lnTo>
                    <a:pt x="157" y="43"/>
                  </a:lnTo>
                  <a:lnTo>
                    <a:pt x="151" y="49"/>
                  </a:lnTo>
                  <a:lnTo>
                    <a:pt x="153" y="56"/>
                  </a:lnTo>
                  <a:lnTo>
                    <a:pt x="146" y="60"/>
                  </a:lnTo>
                  <a:lnTo>
                    <a:pt x="151" y="69"/>
                  </a:lnTo>
                  <a:lnTo>
                    <a:pt x="153" y="74"/>
                  </a:lnTo>
                  <a:lnTo>
                    <a:pt x="142" y="77"/>
                  </a:lnTo>
                  <a:lnTo>
                    <a:pt x="142" y="79"/>
                  </a:lnTo>
                  <a:lnTo>
                    <a:pt x="138" y="89"/>
                  </a:lnTo>
                  <a:lnTo>
                    <a:pt x="134" y="98"/>
                  </a:lnTo>
                  <a:lnTo>
                    <a:pt x="134" y="100"/>
                  </a:lnTo>
                  <a:lnTo>
                    <a:pt x="126" y="103"/>
                  </a:lnTo>
                  <a:lnTo>
                    <a:pt x="113" y="109"/>
                  </a:lnTo>
                  <a:lnTo>
                    <a:pt x="113" y="113"/>
                  </a:lnTo>
                  <a:lnTo>
                    <a:pt x="138" y="144"/>
                  </a:lnTo>
                  <a:lnTo>
                    <a:pt x="154" y="168"/>
                  </a:lnTo>
                  <a:lnTo>
                    <a:pt x="161" y="174"/>
                  </a:lnTo>
                  <a:lnTo>
                    <a:pt x="168" y="178"/>
                  </a:lnTo>
                  <a:lnTo>
                    <a:pt x="175" y="178"/>
                  </a:lnTo>
                  <a:lnTo>
                    <a:pt x="178" y="180"/>
                  </a:lnTo>
                  <a:lnTo>
                    <a:pt x="178" y="184"/>
                  </a:lnTo>
                  <a:lnTo>
                    <a:pt x="175" y="188"/>
                  </a:lnTo>
                  <a:lnTo>
                    <a:pt x="187" y="197"/>
                  </a:lnTo>
                  <a:lnTo>
                    <a:pt x="200" y="197"/>
                  </a:lnTo>
                  <a:lnTo>
                    <a:pt x="214" y="197"/>
                  </a:lnTo>
                  <a:lnTo>
                    <a:pt x="227" y="193"/>
                  </a:lnTo>
                  <a:lnTo>
                    <a:pt x="255" y="187"/>
                  </a:lnTo>
                  <a:lnTo>
                    <a:pt x="268" y="190"/>
                  </a:lnTo>
                  <a:lnTo>
                    <a:pt x="276" y="203"/>
                  </a:lnTo>
                  <a:lnTo>
                    <a:pt x="288" y="217"/>
                  </a:lnTo>
                  <a:lnTo>
                    <a:pt x="299" y="217"/>
                  </a:lnTo>
                  <a:lnTo>
                    <a:pt x="309" y="219"/>
                  </a:lnTo>
                  <a:lnTo>
                    <a:pt x="314" y="217"/>
                  </a:lnTo>
                  <a:lnTo>
                    <a:pt x="320" y="217"/>
                  </a:lnTo>
                  <a:lnTo>
                    <a:pt x="322" y="219"/>
                  </a:lnTo>
                  <a:lnTo>
                    <a:pt x="322" y="203"/>
                  </a:lnTo>
                  <a:lnTo>
                    <a:pt x="325" y="174"/>
                  </a:lnTo>
                  <a:lnTo>
                    <a:pt x="326" y="154"/>
                  </a:lnTo>
                  <a:lnTo>
                    <a:pt x="333" y="139"/>
                  </a:lnTo>
                  <a:lnTo>
                    <a:pt x="334" y="135"/>
                  </a:lnTo>
                  <a:lnTo>
                    <a:pt x="359" y="134"/>
                  </a:lnTo>
                  <a:lnTo>
                    <a:pt x="374" y="132"/>
                  </a:lnTo>
                  <a:lnTo>
                    <a:pt x="386" y="134"/>
                  </a:lnTo>
                  <a:lnTo>
                    <a:pt x="394" y="135"/>
                  </a:lnTo>
                  <a:lnTo>
                    <a:pt x="401" y="144"/>
                  </a:lnTo>
                  <a:lnTo>
                    <a:pt x="412" y="160"/>
                  </a:lnTo>
                  <a:lnTo>
                    <a:pt x="456" y="168"/>
                  </a:lnTo>
                  <a:lnTo>
                    <a:pt x="461" y="178"/>
                  </a:lnTo>
                  <a:lnTo>
                    <a:pt x="461" y="203"/>
                  </a:lnTo>
                  <a:lnTo>
                    <a:pt x="472" y="207"/>
                  </a:lnTo>
                  <a:lnTo>
                    <a:pt x="478" y="210"/>
                  </a:lnTo>
                  <a:lnTo>
                    <a:pt x="478" y="223"/>
                  </a:lnTo>
                  <a:lnTo>
                    <a:pt x="478" y="237"/>
                  </a:lnTo>
                  <a:lnTo>
                    <a:pt x="573" y="239"/>
                  </a:lnTo>
                  <a:lnTo>
                    <a:pt x="581" y="243"/>
                  </a:lnTo>
                  <a:lnTo>
                    <a:pt x="579" y="252"/>
                  </a:lnTo>
                  <a:lnTo>
                    <a:pt x="569" y="259"/>
                  </a:lnTo>
                  <a:lnTo>
                    <a:pt x="565" y="259"/>
                  </a:lnTo>
                  <a:lnTo>
                    <a:pt x="565" y="258"/>
                  </a:lnTo>
                  <a:lnTo>
                    <a:pt x="558" y="503"/>
                  </a:lnTo>
                  <a:lnTo>
                    <a:pt x="532" y="503"/>
                  </a:lnTo>
                  <a:lnTo>
                    <a:pt x="532" y="475"/>
                  </a:lnTo>
                  <a:lnTo>
                    <a:pt x="532" y="448"/>
                  </a:lnTo>
                  <a:lnTo>
                    <a:pt x="506" y="461"/>
                  </a:lnTo>
                  <a:lnTo>
                    <a:pt x="472" y="482"/>
                  </a:lnTo>
                  <a:lnTo>
                    <a:pt x="468" y="521"/>
                  </a:lnTo>
                  <a:lnTo>
                    <a:pt x="468" y="530"/>
                  </a:lnTo>
                  <a:lnTo>
                    <a:pt x="459" y="531"/>
                  </a:lnTo>
                  <a:lnTo>
                    <a:pt x="448" y="531"/>
                  </a:lnTo>
                  <a:lnTo>
                    <a:pt x="440" y="530"/>
                  </a:lnTo>
                  <a:lnTo>
                    <a:pt x="440" y="482"/>
                  </a:lnTo>
                  <a:lnTo>
                    <a:pt x="440" y="478"/>
                  </a:lnTo>
                  <a:lnTo>
                    <a:pt x="418" y="478"/>
                  </a:lnTo>
                  <a:lnTo>
                    <a:pt x="385" y="481"/>
                  </a:lnTo>
                  <a:lnTo>
                    <a:pt x="352" y="481"/>
                  </a:lnTo>
                  <a:lnTo>
                    <a:pt x="325" y="482"/>
                  </a:lnTo>
                  <a:lnTo>
                    <a:pt x="322" y="492"/>
                  </a:lnTo>
                  <a:lnTo>
                    <a:pt x="333" y="498"/>
                  </a:lnTo>
                  <a:lnTo>
                    <a:pt x="355" y="507"/>
                  </a:lnTo>
                  <a:lnTo>
                    <a:pt x="372" y="511"/>
                  </a:lnTo>
                  <a:lnTo>
                    <a:pt x="382" y="513"/>
                  </a:lnTo>
                  <a:lnTo>
                    <a:pt x="385" y="521"/>
                  </a:lnTo>
                  <a:lnTo>
                    <a:pt x="385" y="526"/>
                  </a:lnTo>
                  <a:lnTo>
                    <a:pt x="369" y="530"/>
                  </a:lnTo>
                  <a:lnTo>
                    <a:pt x="333" y="530"/>
                  </a:lnTo>
                  <a:lnTo>
                    <a:pt x="304" y="530"/>
                  </a:lnTo>
                  <a:lnTo>
                    <a:pt x="295" y="526"/>
                  </a:lnTo>
                  <a:lnTo>
                    <a:pt x="288" y="526"/>
                  </a:lnTo>
                  <a:lnTo>
                    <a:pt x="274" y="530"/>
                  </a:lnTo>
                  <a:lnTo>
                    <a:pt x="260" y="530"/>
                  </a:lnTo>
                  <a:lnTo>
                    <a:pt x="260" y="521"/>
                  </a:lnTo>
                  <a:lnTo>
                    <a:pt x="258" y="508"/>
                  </a:lnTo>
                  <a:lnTo>
                    <a:pt x="260" y="501"/>
                  </a:lnTo>
                  <a:lnTo>
                    <a:pt x="260" y="492"/>
                  </a:lnTo>
                  <a:lnTo>
                    <a:pt x="246" y="492"/>
                  </a:lnTo>
                  <a:lnTo>
                    <a:pt x="233" y="495"/>
                  </a:lnTo>
                  <a:lnTo>
                    <a:pt x="227" y="501"/>
                  </a:lnTo>
                  <a:lnTo>
                    <a:pt x="233" y="511"/>
                  </a:lnTo>
                  <a:lnTo>
                    <a:pt x="241" y="517"/>
                  </a:lnTo>
                  <a:lnTo>
                    <a:pt x="241" y="526"/>
                  </a:lnTo>
                  <a:lnTo>
                    <a:pt x="238" y="530"/>
                  </a:lnTo>
                  <a:lnTo>
                    <a:pt x="227" y="530"/>
                  </a:lnTo>
                  <a:lnTo>
                    <a:pt x="221" y="523"/>
                  </a:lnTo>
                  <a:lnTo>
                    <a:pt x="219" y="517"/>
                  </a:lnTo>
                  <a:lnTo>
                    <a:pt x="225" y="513"/>
                  </a:lnTo>
                  <a:lnTo>
                    <a:pt x="200" y="503"/>
                  </a:lnTo>
                  <a:lnTo>
                    <a:pt x="184" y="497"/>
                  </a:lnTo>
                  <a:lnTo>
                    <a:pt x="168" y="495"/>
                  </a:lnTo>
                  <a:lnTo>
                    <a:pt x="162" y="503"/>
                  </a:lnTo>
                  <a:lnTo>
                    <a:pt x="162" y="508"/>
                  </a:lnTo>
                  <a:lnTo>
                    <a:pt x="154" y="513"/>
                  </a:lnTo>
                  <a:lnTo>
                    <a:pt x="151" y="511"/>
                  </a:lnTo>
                  <a:lnTo>
                    <a:pt x="145" y="516"/>
                  </a:lnTo>
                  <a:lnTo>
                    <a:pt x="145" y="521"/>
                  </a:lnTo>
                  <a:lnTo>
                    <a:pt x="151" y="526"/>
                  </a:lnTo>
                  <a:lnTo>
                    <a:pt x="154" y="531"/>
                  </a:lnTo>
                  <a:lnTo>
                    <a:pt x="153" y="537"/>
                  </a:lnTo>
                  <a:lnTo>
                    <a:pt x="148" y="540"/>
                  </a:lnTo>
                  <a:lnTo>
                    <a:pt x="140" y="542"/>
                  </a:lnTo>
                  <a:lnTo>
                    <a:pt x="131" y="540"/>
                  </a:lnTo>
                  <a:lnTo>
                    <a:pt x="124" y="531"/>
                  </a:lnTo>
                  <a:lnTo>
                    <a:pt x="124" y="523"/>
                  </a:lnTo>
                  <a:lnTo>
                    <a:pt x="131" y="520"/>
                  </a:lnTo>
                  <a:lnTo>
                    <a:pt x="127" y="507"/>
                  </a:lnTo>
                  <a:lnTo>
                    <a:pt x="118" y="507"/>
                  </a:lnTo>
                  <a:lnTo>
                    <a:pt x="107" y="511"/>
                  </a:lnTo>
                  <a:lnTo>
                    <a:pt x="94" y="517"/>
                  </a:lnTo>
                  <a:lnTo>
                    <a:pt x="99" y="521"/>
                  </a:lnTo>
                  <a:lnTo>
                    <a:pt x="99" y="530"/>
                  </a:lnTo>
                  <a:lnTo>
                    <a:pt x="94" y="537"/>
                  </a:lnTo>
                  <a:lnTo>
                    <a:pt x="88" y="540"/>
                  </a:lnTo>
                  <a:lnTo>
                    <a:pt x="80" y="537"/>
                  </a:lnTo>
                  <a:lnTo>
                    <a:pt x="72" y="531"/>
                  </a:lnTo>
                  <a:lnTo>
                    <a:pt x="71" y="526"/>
                  </a:lnTo>
                  <a:lnTo>
                    <a:pt x="72" y="521"/>
                  </a:lnTo>
                  <a:lnTo>
                    <a:pt x="74" y="520"/>
                  </a:lnTo>
                  <a:lnTo>
                    <a:pt x="80" y="516"/>
                  </a:lnTo>
                  <a:lnTo>
                    <a:pt x="93" y="505"/>
                  </a:lnTo>
                  <a:lnTo>
                    <a:pt x="97" y="503"/>
                  </a:lnTo>
                  <a:lnTo>
                    <a:pt x="80" y="503"/>
                  </a:lnTo>
                  <a:lnTo>
                    <a:pt x="59" y="503"/>
                  </a:lnTo>
                  <a:lnTo>
                    <a:pt x="45" y="503"/>
                  </a:lnTo>
                  <a:lnTo>
                    <a:pt x="48" y="516"/>
                  </a:lnTo>
                  <a:lnTo>
                    <a:pt x="52" y="521"/>
                  </a:lnTo>
                  <a:lnTo>
                    <a:pt x="44" y="530"/>
                  </a:lnTo>
                  <a:lnTo>
                    <a:pt x="37" y="530"/>
                  </a:lnTo>
                  <a:lnTo>
                    <a:pt x="26" y="526"/>
                  </a:lnTo>
                  <a:lnTo>
                    <a:pt x="18" y="516"/>
                  </a:lnTo>
                  <a:lnTo>
                    <a:pt x="22" y="508"/>
                  </a:lnTo>
                  <a:lnTo>
                    <a:pt x="26" y="505"/>
                  </a:lnTo>
                  <a:lnTo>
                    <a:pt x="31" y="503"/>
                  </a:lnTo>
                  <a:lnTo>
                    <a:pt x="31" y="501"/>
                  </a:lnTo>
                  <a:lnTo>
                    <a:pt x="31" y="495"/>
                  </a:lnTo>
                  <a:lnTo>
                    <a:pt x="33" y="492"/>
                  </a:lnTo>
                  <a:lnTo>
                    <a:pt x="61" y="488"/>
                  </a:lnTo>
                  <a:lnTo>
                    <a:pt x="94" y="485"/>
                  </a:lnTo>
                  <a:lnTo>
                    <a:pt x="118" y="482"/>
                  </a:lnTo>
                  <a:lnTo>
                    <a:pt x="131" y="478"/>
                  </a:lnTo>
                  <a:lnTo>
                    <a:pt x="134" y="477"/>
                  </a:lnTo>
                  <a:lnTo>
                    <a:pt x="127" y="461"/>
                  </a:lnTo>
                  <a:lnTo>
                    <a:pt x="127" y="442"/>
                  </a:lnTo>
                  <a:lnTo>
                    <a:pt x="131" y="426"/>
                  </a:lnTo>
                  <a:lnTo>
                    <a:pt x="131" y="413"/>
                  </a:lnTo>
                  <a:lnTo>
                    <a:pt x="107" y="406"/>
                  </a:lnTo>
                  <a:lnTo>
                    <a:pt x="94" y="406"/>
                  </a:lnTo>
                  <a:lnTo>
                    <a:pt x="93" y="403"/>
                  </a:lnTo>
                  <a:lnTo>
                    <a:pt x="80" y="407"/>
                  </a:lnTo>
                  <a:lnTo>
                    <a:pt x="71" y="413"/>
                  </a:lnTo>
                  <a:lnTo>
                    <a:pt x="61" y="407"/>
                  </a:lnTo>
                  <a:lnTo>
                    <a:pt x="55" y="403"/>
                  </a:lnTo>
                  <a:lnTo>
                    <a:pt x="55" y="396"/>
                  </a:lnTo>
                  <a:lnTo>
                    <a:pt x="53" y="377"/>
                  </a:lnTo>
                  <a:lnTo>
                    <a:pt x="44" y="358"/>
                  </a:lnTo>
                  <a:lnTo>
                    <a:pt x="39" y="347"/>
                  </a:lnTo>
                  <a:lnTo>
                    <a:pt x="41" y="334"/>
                  </a:lnTo>
                  <a:lnTo>
                    <a:pt x="39" y="322"/>
                  </a:lnTo>
                  <a:lnTo>
                    <a:pt x="33" y="318"/>
                  </a:lnTo>
                  <a:lnTo>
                    <a:pt x="22" y="289"/>
                  </a:lnTo>
                  <a:lnTo>
                    <a:pt x="20" y="278"/>
                  </a:lnTo>
                  <a:lnTo>
                    <a:pt x="4" y="178"/>
                  </a:lnTo>
                  <a:lnTo>
                    <a:pt x="0" y="162"/>
                  </a:lnTo>
                  <a:lnTo>
                    <a:pt x="12" y="144"/>
                  </a:lnTo>
                  <a:lnTo>
                    <a:pt x="20" y="135"/>
                  </a:lnTo>
                  <a:lnTo>
                    <a:pt x="31" y="125"/>
                  </a:lnTo>
                  <a:lnTo>
                    <a:pt x="47" y="118"/>
                  </a:lnTo>
                  <a:lnTo>
                    <a:pt x="53" y="109"/>
                  </a:lnTo>
                  <a:lnTo>
                    <a:pt x="55" y="109"/>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sp>
          <p:nvSpPr>
            <p:cNvPr id="205844" name="Freeform 19"/>
            <p:cNvSpPr>
              <a:spLocks/>
            </p:cNvSpPr>
            <p:nvPr/>
          </p:nvSpPr>
          <p:spPr bwMode="auto">
            <a:xfrm>
              <a:off x="2677" y="3143"/>
              <a:ext cx="30" cy="24"/>
            </a:xfrm>
            <a:custGeom>
              <a:avLst/>
              <a:gdLst>
                <a:gd name="T0" fmla="*/ 29 w 30"/>
                <a:gd name="T1" fmla="*/ 23 h 24"/>
                <a:gd name="T2" fmla="*/ 29 w 30"/>
                <a:gd name="T3" fmla="*/ 17 h 24"/>
                <a:gd name="T4" fmla="*/ 19 w 30"/>
                <a:gd name="T5" fmla="*/ 5 h 24"/>
                <a:gd name="T6" fmla="*/ 16 w 30"/>
                <a:gd name="T7" fmla="*/ 0 h 24"/>
                <a:gd name="T8" fmla="*/ 11 w 30"/>
                <a:gd name="T9" fmla="*/ 5 h 24"/>
                <a:gd name="T10" fmla="*/ 9 w 30"/>
                <a:gd name="T11" fmla="*/ 5 h 24"/>
                <a:gd name="T12" fmla="*/ 4 w 30"/>
                <a:gd name="T13" fmla="*/ 5 h 24"/>
                <a:gd name="T14" fmla="*/ 0 w 30"/>
                <a:gd name="T15" fmla="*/ 14 h 24"/>
                <a:gd name="T16" fmla="*/ 0 w 30"/>
                <a:gd name="T17" fmla="*/ 23 h 24"/>
                <a:gd name="T18" fmla="*/ 29 w 30"/>
                <a:gd name="T19" fmla="*/ 2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4"/>
                <a:gd name="T32" fmla="*/ 30 w 3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4">
                  <a:moveTo>
                    <a:pt x="29" y="23"/>
                  </a:moveTo>
                  <a:lnTo>
                    <a:pt x="29" y="17"/>
                  </a:lnTo>
                  <a:lnTo>
                    <a:pt x="19" y="5"/>
                  </a:lnTo>
                  <a:lnTo>
                    <a:pt x="16" y="0"/>
                  </a:lnTo>
                  <a:lnTo>
                    <a:pt x="11" y="5"/>
                  </a:lnTo>
                  <a:lnTo>
                    <a:pt x="9" y="5"/>
                  </a:lnTo>
                  <a:lnTo>
                    <a:pt x="4" y="5"/>
                  </a:lnTo>
                  <a:lnTo>
                    <a:pt x="0" y="14"/>
                  </a:lnTo>
                  <a:lnTo>
                    <a:pt x="0" y="23"/>
                  </a:lnTo>
                  <a:lnTo>
                    <a:pt x="29" y="23"/>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sp>
          <p:nvSpPr>
            <p:cNvPr id="205845" name="Freeform 20"/>
            <p:cNvSpPr>
              <a:spLocks/>
            </p:cNvSpPr>
            <p:nvPr/>
          </p:nvSpPr>
          <p:spPr bwMode="auto">
            <a:xfrm>
              <a:off x="2671" y="2362"/>
              <a:ext cx="92" cy="501"/>
            </a:xfrm>
            <a:custGeom>
              <a:avLst/>
              <a:gdLst>
                <a:gd name="T0" fmla="*/ 91 w 92"/>
                <a:gd name="T1" fmla="*/ 0 h 501"/>
                <a:gd name="T2" fmla="*/ 30 w 92"/>
                <a:gd name="T3" fmla="*/ 118 h 501"/>
                <a:gd name="T4" fmla="*/ 1 w 92"/>
                <a:gd name="T5" fmla="*/ 244 h 501"/>
                <a:gd name="T6" fmla="*/ 0 w 92"/>
                <a:gd name="T7" fmla="*/ 308 h 501"/>
                <a:gd name="T8" fmla="*/ 7 w 92"/>
                <a:gd name="T9" fmla="*/ 373 h 501"/>
                <a:gd name="T10" fmla="*/ 51 w 92"/>
                <a:gd name="T11" fmla="*/ 500 h 501"/>
                <a:gd name="T12" fmla="*/ 0 60000 65536"/>
                <a:gd name="T13" fmla="*/ 0 60000 65536"/>
                <a:gd name="T14" fmla="*/ 0 60000 65536"/>
                <a:gd name="T15" fmla="*/ 0 60000 65536"/>
                <a:gd name="T16" fmla="*/ 0 60000 65536"/>
                <a:gd name="T17" fmla="*/ 0 60000 65536"/>
                <a:gd name="T18" fmla="*/ 0 w 92"/>
                <a:gd name="T19" fmla="*/ 0 h 501"/>
                <a:gd name="T20" fmla="*/ 92 w 92"/>
                <a:gd name="T21" fmla="*/ 501 h 501"/>
              </a:gdLst>
              <a:ahLst/>
              <a:cxnLst>
                <a:cxn ang="T12">
                  <a:pos x="T0" y="T1"/>
                </a:cxn>
                <a:cxn ang="T13">
                  <a:pos x="T2" y="T3"/>
                </a:cxn>
                <a:cxn ang="T14">
                  <a:pos x="T4" y="T5"/>
                </a:cxn>
                <a:cxn ang="T15">
                  <a:pos x="T6" y="T7"/>
                </a:cxn>
                <a:cxn ang="T16">
                  <a:pos x="T8" y="T9"/>
                </a:cxn>
                <a:cxn ang="T17">
                  <a:pos x="T10" y="T11"/>
                </a:cxn>
              </a:cxnLst>
              <a:rect l="T18" t="T19" r="T20" b="T21"/>
              <a:pathLst>
                <a:path w="92" h="501">
                  <a:moveTo>
                    <a:pt x="91" y="0"/>
                  </a:moveTo>
                  <a:lnTo>
                    <a:pt x="30" y="118"/>
                  </a:lnTo>
                  <a:lnTo>
                    <a:pt x="1" y="244"/>
                  </a:lnTo>
                  <a:lnTo>
                    <a:pt x="0" y="308"/>
                  </a:lnTo>
                  <a:lnTo>
                    <a:pt x="7" y="373"/>
                  </a:lnTo>
                  <a:lnTo>
                    <a:pt x="51" y="500"/>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05846" name="Freeform 21"/>
            <p:cNvSpPr>
              <a:spLocks/>
            </p:cNvSpPr>
            <p:nvPr/>
          </p:nvSpPr>
          <p:spPr bwMode="auto">
            <a:xfrm>
              <a:off x="2795" y="2368"/>
              <a:ext cx="187" cy="397"/>
            </a:xfrm>
            <a:custGeom>
              <a:avLst/>
              <a:gdLst>
                <a:gd name="T0" fmla="*/ 14 w 187"/>
                <a:gd name="T1" fmla="*/ 0 h 397"/>
                <a:gd name="T2" fmla="*/ 1 w 187"/>
                <a:gd name="T3" fmla="*/ 54 h 397"/>
                <a:gd name="T4" fmla="*/ 0 w 187"/>
                <a:gd name="T5" fmla="*/ 80 h 397"/>
                <a:gd name="T6" fmla="*/ 0 w 187"/>
                <a:gd name="T7" fmla="*/ 112 h 397"/>
                <a:gd name="T8" fmla="*/ 25 w 187"/>
                <a:gd name="T9" fmla="*/ 218 h 397"/>
                <a:gd name="T10" fmla="*/ 90 w 187"/>
                <a:gd name="T11" fmla="*/ 316 h 397"/>
                <a:gd name="T12" fmla="*/ 186 w 187"/>
                <a:gd name="T13" fmla="*/ 396 h 397"/>
                <a:gd name="T14" fmla="*/ 0 60000 65536"/>
                <a:gd name="T15" fmla="*/ 0 60000 65536"/>
                <a:gd name="T16" fmla="*/ 0 60000 65536"/>
                <a:gd name="T17" fmla="*/ 0 60000 65536"/>
                <a:gd name="T18" fmla="*/ 0 60000 65536"/>
                <a:gd name="T19" fmla="*/ 0 60000 65536"/>
                <a:gd name="T20" fmla="*/ 0 60000 65536"/>
                <a:gd name="T21" fmla="*/ 0 w 187"/>
                <a:gd name="T22" fmla="*/ 0 h 397"/>
                <a:gd name="T23" fmla="*/ 187 w 187"/>
                <a:gd name="T24" fmla="*/ 397 h 3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397">
                  <a:moveTo>
                    <a:pt x="14" y="0"/>
                  </a:moveTo>
                  <a:lnTo>
                    <a:pt x="1" y="54"/>
                  </a:lnTo>
                  <a:lnTo>
                    <a:pt x="0" y="80"/>
                  </a:lnTo>
                  <a:lnTo>
                    <a:pt x="0" y="112"/>
                  </a:lnTo>
                  <a:lnTo>
                    <a:pt x="25" y="218"/>
                  </a:lnTo>
                  <a:lnTo>
                    <a:pt x="90" y="316"/>
                  </a:lnTo>
                  <a:lnTo>
                    <a:pt x="186" y="396"/>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05847" name="Line 22"/>
            <p:cNvSpPr>
              <a:spLocks noChangeShapeType="1"/>
            </p:cNvSpPr>
            <p:nvPr/>
          </p:nvSpPr>
          <p:spPr bwMode="auto">
            <a:xfrm flipV="1">
              <a:off x="2722" y="2763"/>
              <a:ext cx="259" cy="99"/>
            </a:xfrm>
            <a:prstGeom prst="line">
              <a:avLst/>
            </a:prstGeom>
            <a:noFill/>
            <a:ln w="12700">
              <a:solidFill>
                <a:srgbClr val="000000"/>
              </a:solidFill>
              <a:round/>
              <a:headEnd type="none" w="sm" len="sm"/>
              <a:tailEnd type="none" w="sm" len="sm"/>
            </a:ln>
          </p:spPr>
          <p:txBody>
            <a:bodyPr/>
            <a:lstStyle/>
            <a:p>
              <a:endParaRPr lang="nl-NL"/>
            </a:p>
          </p:txBody>
        </p:sp>
        <p:sp>
          <p:nvSpPr>
            <p:cNvPr id="205848" name="Line 23"/>
            <p:cNvSpPr>
              <a:spLocks noChangeShapeType="1"/>
            </p:cNvSpPr>
            <p:nvPr/>
          </p:nvSpPr>
          <p:spPr bwMode="auto">
            <a:xfrm flipH="1" flipV="1">
              <a:off x="2730" y="2359"/>
              <a:ext cx="32" cy="3"/>
            </a:xfrm>
            <a:prstGeom prst="line">
              <a:avLst/>
            </a:prstGeom>
            <a:noFill/>
            <a:ln w="12700">
              <a:solidFill>
                <a:srgbClr val="000000"/>
              </a:solidFill>
              <a:round/>
              <a:headEnd type="none" w="sm" len="sm"/>
              <a:tailEnd type="none" w="sm" len="sm"/>
            </a:ln>
          </p:spPr>
          <p:txBody>
            <a:bodyPr/>
            <a:lstStyle/>
            <a:p>
              <a:endParaRPr lang="nl-NL"/>
            </a:p>
          </p:txBody>
        </p:sp>
        <p:sp>
          <p:nvSpPr>
            <p:cNvPr id="205849" name="Line 24"/>
            <p:cNvSpPr>
              <a:spLocks noChangeShapeType="1"/>
            </p:cNvSpPr>
            <p:nvPr/>
          </p:nvSpPr>
          <p:spPr bwMode="auto">
            <a:xfrm flipV="1">
              <a:off x="2730" y="2295"/>
              <a:ext cx="87" cy="64"/>
            </a:xfrm>
            <a:prstGeom prst="line">
              <a:avLst/>
            </a:prstGeom>
            <a:noFill/>
            <a:ln w="12700">
              <a:solidFill>
                <a:srgbClr val="000000"/>
              </a:solidFill>
              <a:round/>
              <a:headEnd type="none" w="sm" len="sm"/>
              <a:tailEnd type="none" w="sm" len="sm"/>
            </a:ln>
          </p:spPr>
          <p:txBody>
            <a:bodyPr/>
            <a:lstStyle/>
            <a:p>
              <a:endParaRPr lang="nl-NL"/>
            </a:p>
          </p:txBody>
        </p:sp>
        <p:sp>
          <p:nvSpPr>
            <p:cNvPr id="205850" name="Line 25"/>
            <p:cNvSpPr>
              <a:spLocks noChangeShapeType="1"/>
            </p:cNvSpPr>
            <p:nvPr/>
          </p:nvSpPr>
          <p:spPr bwMode="auto">
            <a:xfrm>
              <a:off x="2817" y="2295"/>
              <a:ext cx="34" cy="81"/>
            </a:xfrm>
            <a:prstGeom prst="line">
              <a:avLst/>
            </a:prstGeom>
            <a:noFill/>
            <a:ln w="12700">
              <a:solidFill>
                <a:srgbClr val="000000"/>
              </a:solidFill>
              <a:round/>
              <a:headEnd type="none" w="sm" len="sm"/>
              <a:tailEnd type="none" w="sm" len="sm"/>
            </a:ln>
          </p:spPr>
          <p:txBody>
            <a:bodyPr/>
            <a:lstStyle/>
            <a:p>
              <a:endParaRPr lang="nl-NL"/>
            </a:p>
          </p:txBody>
        </p:sp>
        <p:sp>
          <p:nvSpPr>
            <p:cNvPr id="205851" name="Line 26"/>
            <p:cNvSpPr>
              <a:spLocks noChangeShapeType="1"/>
            </p:cNvSpPr>
            <p:nvPr/>
          </p:nvSpPr>
          <p:spPr bwMode="auto">
            <a:xfrm>
              <a:off x="2810" y="2368"/>
              <a:ext cx="40" cy="8"/>
            </a:xfrm>
            <a:prstGeom prst="line">
              <a:avLst/>
            </a:prstGeom>
            <a:noFill/>
            <a:ln w="12700">
              <a:solidFill>
                <a:srgbClr val="000000"/>
              </a:solidFill>
              <a:round/>
              <a:headEnd type="none" w="sm" len="sm"/>
              <a:tailEnd type="none" w="sm" len="sm"/>
            </a:ln>
          </p:spPr>
          <p:txBody>
            <a:bodyPr/>
            <a:lstStyle/>
            <a:p>
              <a:endParaRPr lang="nl-NL"/>
            </a:p>
          </p:txBody>
        </p:sp>
        <p:sp>
          <p:nvSpPr>
            <p:cNvPr id="205852" name="Freeform 27"/>
            <p:cNvSpPr>
              <a:spLocks/>
            </p:cNvSpPr>
            <p:nvPr/>
          </p:nvSpPr>
          <p:spPr bwMode="auto">
            <a:xfrm>
              <a:off x="3717" y="1679"/>
              <a:ext cx="573" cy="65"/>
            </a:xfrm>
            <a:custGeom>
              <a:avLst/>
              <a:gdLst>
                <a:gd name="T0" fmla="*/ 0 w 573"/>
                <a:gd name="T1" fmla="*/ 64 h 65"/>
                <a:gd name="T2" fmla="*/ 137 w 573"/>
                <a:gd name="T3" fmla="*/ 16 h 65"/>
                <a:gd name="T4" fmla="*/ 285 w 573"/>
                <a:gd name="T5" fmla="*/ 0 h 65"/>
                <a:gd name="T6" fmla="*/ 320 w 573"/>
                <a:gd name="T7" fmla="*/ 0 h 65"/>
                <a:gd name="T8" fmla="*/ 356 w 573"/>
                <a:gd name="T9" fmla="*/ 4 h 65"/>
                <a:gd name="T10" fmla="*/ 429 w 573"/>
                <a:gd name="T11" fmla="*/ 16 h 65"/>
                <a:gd name="T12" fmla="*/ 572 w 573"/>
                <a:gd name="T13" fmla="*/ 64 h 65"/>
                <a:gd name="T14" fmla="*/ 0 60000 65536"/>
                <a:gd name="T15" fmla="*/ 0 60000 65536"/>
                <a:gd name="T16" fmla="*/ 0 60000 65536"/>
                <a:gd name="T17" fmla="*/ 0 60000 65536"/>
                <a:gd name="T18" fmla="*/ 0 60000 65536"/>
                <a:gd name="T19" fmla="*/ 0 60000 65536"/>
                <a:gd name="T20" fmla="*/ 0 60000 65536"/>
                <a:gd name="T21" fmla="*/ 0 w 573"/>
                <a:gd name="T22" fmla="*/ 0 h 65"/>
                <a:gd name="T23" fmla="*/ 573 w 573"/>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65">
                  <a:moveTo>
                    <a:pt x="0" y="64"/>
                  </a:moveTo>
                  <a:lnTo>
                    <a:pt x="137" y="16"/>
                  </a:lnTo>
                  <a:lnTo>
                    <a:pt x="285" y="0"/>
                  </a:lnTo>
                  <a:lnTo>
                    <a:pt x="320" y="0"/>
                  </a:lnTo>
                  <a:lnTo>
                    <a:pt x="356" y="4"/>
                  </a:lnTo>
                  <a:lnTo>
                    <a:pt x="429" y="16"/>
                  </a:lnTo>
                  <a:lnTo>
                    <a:pt x="572" y="64"/>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05853" name="Freeform 28"/>
            <p:cNvSpPr>
              <a:spLocks/>
            </p:cNvSpPr>
            <p:nvPr/>
          </p:nvSpPr>
          <p:spPr bwMode="auto">
            <a:xfrm>
              <a:off x="3723" y="1781"/>
              <a:ext cx="439" cy="194"/>
            </a:xfrm>
            <a:custGeom>
              <a:avLst/>
              <a:gdLst>
                <a:gd name="T0" fmla="*/ 0 w 439"/>
                <a:gd name="T1" fmla="*/ 8 h 194"/>
                <a:gd name="T2" fmla="*/ 64 w 439"/>
                <a:gd name="T3" fmla="*/ 1 h 194"/>
                <a:gd name="T4" fmla="*/ 94 w 439"/>
                <a:gd name="T5" fmla="*/ 0 h 194"/>
                <a:gd name="T6" fmla="*/ 126 w 439"/>
                <a:gd name="T7" fmla="*/ 4 h 194"/>
                <a:gd name="T8" fmla="*/ 248 w 439"/>
                <a:gd name="T9" fmla="*/ 34 h 194"/>
                <a:gd name="T10" fmla="*/ 352 w 439"/>
                <a:gd name="T11" fmla="*/ 97 h 194"/>
                <a:gd name="T12" fmla="*/ 438 w 439"/>
                <a:gd name="T13" fmla="*/ 193 h 194"/>
                <a:gd name="T14" fmla="*/ 0 60000 65536"/>
                <a:gd name="T15" fmla="*/ 0 60000 65536"/>
                <a:gd name="T16" fmla="*/ 0 60000 65536"/>
                <a:gd name="T17" fmla="*/ 0 60000 65536"/>
                <a:gd name="T18" fmla="*/ 0 60000 65536"/>
                <a:gd name="T19" fmla="*/ 0 60000 65536"/>
                <a:gd name="T20" fmla="*/ 0 60000 65536"/>
                <a:gd name="T21" fmla="*/ 0 w 439"/>
                <a:gd name="T22" fmla="*/ 0 h 194"/>
                <a:gd name="T23" fmla="*/ 439 w 439"/>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9" h="194">
                  <a:moveTo>
                    <a:pt x="0" y="8"/>
                  </a:moveTo>
                  <a:lnTo>
                    <a:pt x="64" y="1"/>
                  </a:lnTo>
                  <a:lnTo>
                    <a:pt x="94" y="0"/>
                  </a:lnTo>
                  <a:lnTo>
                    <a:pt x="126" y="4"/>
                  </a:lnTo>
                  <a:lnTo>
                    <a:pt x="248" y="34"/>
                  </a:lnTo>
                  <a:lnTo>
                    <a:pt x="352" y="97"/>
                  </a:lnTo>
                  <a:lnTo>
                    <a:pt x="438" y="193"/>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05854" name="Line 29"/>
            <p:cNvSpPr>
              <a:spLocks noChangeShapeType="1"/>
            </p:cNvSpPr>
            <p:nvPr/>
          </p:nvSpPr>
          <p:spPr bwMode="auto">
            <a:xfrm flipH="1">
              <a:off x="4156" y="1743"/>
              <a:ext cx="133" cy="230"/>
            </a:xfrm>
            <a:prstGeom prst="line">
              <a:avLst/>
            </a:prstGeom>
            <a:noFill/>
            <a:ln w="12700">
              <a:solidFill>
                <a:srgbClr val="000000"/>
              </a:solidFill>
              <a:round/>
              <a:headEnd type="none" w="sm" len="sm"/>
              <a:tailEnd type="none" w="sm" len="sm"/>
            </a:ln>
          </p:spPr>
          <p:txBody>
            <a:bodyPr/>
            <a:lstStyle/>
            <a:p>
              <a:endParaRPr lang="nl-NL"/>
            </a:p>
          </p:txBody>
        </p:sp>
        <p:sp>
          <p:nvSpPr>
            <p:cNvPr id="205855" name="Line 30"/>
            <p:cNvSpPr>
              <a:spLocks noChangeShapeType="1"/>
            </p:cNvSpPr>
            <p:nvPr/>
          </p:nvSpPr>
          <p:spPr bwMode="auto">
            <a:xfrm flipH="1" flipV="1">
              <a:off x="3712" y="1712"/>
              <a:ext cx="5" cy="31"/>
            </a:xfrm>
            <a:prstGeom prst="line">
              <a:avLst/>
            </a:prstGeom>
            <a:noFill/>
            <a:ln w="12700">
              <a:solidFill>
                <a:srgbClr val="000000"/>
              </a:solidFill>
              <a:round/>
              <a:headEnd type="none" w="sm" len="sm"/>
              <a:tailEnd type="none" w="sm" len="sm"/>
            </a:ln>
          </p:spPr>
          <p:txBody>
            <a:bodyPr/>
            <a:lstStyle/>
            <a:p>
              <a:endParaRPr lang="nl-NL"/>
            </a:p>
          </p:txBody>
        </p:sp>
        <p:sp>
          <p:nvSpPr>
            <p:cNvPr id="205856" name="Line 31"/>
            <p:cNvSpPr>
              <a:spLocks noChangeShapeType="1"/>
            </p:cNvSpPr>
            <p:nvPr/>
          </p:nvSpPr>
          <p:spPr bwMode="auto">
            <a:xfrm flipH="1">
              <a:off x="3631" y="1716"/>
              <a:ext cx="81" cy="72"/>
            </a:xfrm>
            <a:prstGeom prst="line">
              <a:avLst/>
            </a:prstGeom>
            <a:noFill/>
            <a:ln w="12700">
              <a:solidFill>
                <a:srgbClr val="000000"/>
              </a:solidFill>
              <a:round/>
              <a:headEnd type="none" w="sm" len="sm"/>
              <a:tailEnd type="none" w="sm" len="sm"/>
            </a:ln>
          </p:spPr>
          <p:txBody>
            <a:bodyPr/>
            <a:lstStyle/>
            <a:p>
              <a:endParaRPr lang="nl-NL"/>
            </a:p>
          </p:txBody>
        </p:sp>
        <p:sp>
          <p:nvSpPr>
            <p:cNvPr id="205857" name="Line 32"/>
            <p:cNvSpPr>
              <a:spLocks noChangeShapeType="1"/>
            </p:cNvSpPr>
            <p:nvPr/>
          </p:nvSpPr>
          <p:spPr bwMode="auto">
            <a:xfrm>
              <a:off x="3631" y="1788"/>
              <a:ext cx="94" cy="36"/>
            </a:xfrm>
            <a:prstGeom prst="line">
              <a:avLst/>
            </a:prstGeom>
            <a:noFill/>
            <a:ln w="12700">
              <a:solidFill>
                <a:srgbClr val="000000"/>
              </a:solidFill>
              <a:round/>
              <a:headEnd type="none" w="sm" len="sm"/>
              <a:tailEnd type="none" w="sm" len="sm"/>
            </a:ln>
          </p:spPr>
          <p:txBody>
            <a:bodyPr/>
            <a:lstStyle/>
            <a:p>
              <a:endParaRPr lang="nl-NL"/>
            </a:p>
          </p:txBody>
        </p:sp>
        <p:sp>
          <p:nvSpPr>
            <p:cNvPr id="205858" name="Line 33"/>
            <p:cNvSpPr>
              <a:spLocks noChangeShapeType="1"/>
            </p:cNvSpPr>
            <p:nvPr/>
          </p:nvSpPr>
          <p:spPr bwMode="auto">
            <a:xfrm>
              <a:off x="3719" y="1788"/>
              <a:ext cx="6" cy="36"/>
            </a:xfrm>
            <a:prstGeom prst="line">
              <a:avLst/>
            </a:prstGeom>
            <a:noFill/>
            <a:ln w="12700">
              <a:solidFill>
                <a:srgbClr val="000000"/>
              </a:solidFill>
              <a:round/>
              <a:headEnd type="none" w="sm" len="sm"/>
              <a:tailEnd type="none" w="sm" len="sm"/>
            </a:ln>
          </p:spPr>
          <p:txBody>
            <a:bodyPr/>
            <a:lstStyle/>
            <a:p>
              <a:endParaRPr lang="nl-NL"/>
            </a:p>
          </p:txBody>
        </p:sp>
        <p:sp>
          <p:nvSpPr>
            <p:cNvPr id="205859" name="Freeform 34"/>
            <p:cNvSpPr>
              <a:spLocks/>
            </p:cNvSpPr>
            <p:nvPr/>
          </p:nvSpPr>
          <p:spPr bwMode="auto">
            <a:xfrm>
              <a:off x="2485" y="1837"/>
              <a:ext cx="221" cy="144"/>
            </a:xfrm>
            <a:custGeom>
              <a:avLst/>
              <a:gdLst>
                <a:gd name="T0" fmla="*/ 83 w 221"/>
                <a:gd name="T1" fmla="*/ 4 h 144"/>
                <a:gd name="T2" fmla="*/ 85 w 221"/>
                <a:gd name="T3" fmla="*/ 10 h 144"/>
                <a:gd name="T4" fmla="*/ 77 w 221"/>
                <a:gd name="T5" fmla="*/ 20 h 144"/>
                <a:gd name="T6" fmla="*/ 79 w 221"/>
                <a:gd name="T7" fmla="*/ 26 h 144"/>
                <a:gd name="T8" fmla="*/ 83 w 221"/>
                <a:gd name="T9" fmla="*/ 34 h 144"/>
                <a:gd name="T10" fmla="*/ 96 w 221"/>
                <a:gd name="T11" fmla="*/ 37 h 144"/>
                <a:gd name="T12" fmla="*/ 110 w 221"/>
                <a:gd name="T13" fmla="*/ 40 h 144"/>
                <a:gd name="T14" fmla="*/ 123 w 221"/>
                <a:gd name="T15" fmla="*/ 37 h 144"/>
                <a:gd name="T16" fmla="*/ 134 w 221"/>
                <a:gd name="T17" fmla="*/ 34 h 144"/>
                <a:gd name="T18" fmla="*/ 140 w 221"/>
                <a:gd name="T19" fmla="*/ 26 h 144"/>
                <a:gd name="T20" fmla="*/ 142 w 221"/>
                <a:gd name="T21" fmla="*/ 20 h 144"/>
                <a:gd name="T22" fmla="*/ 131 w 221"/>
                <a:gd name="T23" fmla="*/ 10 h 144"/>
                <a:gd name="T24" fmla="*/ 136 w 221"/>
                <a:gd name="T25" fmla="*/ 4 h 144"/>
                <a:gd name="T26" fmla="*/ 140 w 221"/>
                <a:gd name="T27" fmla="*/ 1 h 144"/>
                <a:gd name="T28" fmla="*/ 220 w 221"/>
                <a:gd name="T29" fmla="*/ 52 h 144"/>
                <a:gd name="T30" fmla="*/ 208 w 221"/>
                <a:gd name="T31" fmla="*/ 56 h 144"/>
                <a:gd name="T32" fmla="*/ 196 w 221"/>
                <a:gd name="T33" fmla="*/ 54 h 144"/>
                <a:gd name="T34" fmla="*/ 183 w 221"/>
                <a:gd name="T35" fmla="*/ 52 h 144"/>
                <a:gd name="T36" fmla="*/ 174 w 221"/>
                <a:gd name="T37" fmla="*/ 54 h 144"/>
                <a:gd name="T38" fmla="*/ 161 w 221"/>
                <a:gd name="T39" fmla="*/ 60 h 144"/>
                <a:gd name="T40" fmla="*/ 156 w 221"/>
                <a:gd name="T41" fmla="*/ 67 h 144"/>
                <a:gd name="T42" fmla="*/ 156 w 221"/>
                <a:gd name="T43" fmla="*/ 76 h 144"/>
                <a:gd name="T44" fmla="*/ 161 w 221"/>
                <a:gd name="T45" fmla="*/ 85 h 144"/>
                <a:gd name="T46" fmla="*/ 174 w 221"/>
                <a:gd name="T47" fmla="*/ 91 h 144"/>
                <a:gd name="T48" fmla="*/ 183 w 221"/>
                <a:gd name="T49" fmla="*/ 92 h 144"/>
                <a:gd name="T50" fmla="*/ 196 w 221"/>
                <a:gd name="T51" fmla="*/ 91 h 144"/>
                <a:gd name="T52" fmla="*/ 208 w 221"/>
                <a:gd name="T53" fmla="*/ 88 h 144"/>
                <a:gd name="T54" fmla="*/ 220 w 221"/>
                <a:gd name="T55" fmla="*/ 91 h 144"/>
                <a:gd name="T56" fmla="*/ 142 w 221"/>
                <a:gd name="T57" fmla="*/ 141 h 144"/>
                <a:gd name="T58" fmla="*/ 136 w 221"/>
                <a:gd name="T59" fmla="*/ 138 h 144"/>
                <a:gd name="T60" fmla="*/ 131 w 221"/>
                <a:gd name="T61" fmla="*/ 132 h 144"/>
                <a:gd name="T62" fmla="*/ 142 w 221"/>
                <a:gd name="T63" fmla="*/ 124 h 144"/>
                <a:gd name="T64" fmla="*/ 140 w 221"/>
                <a:gd name="T65" fmla="*/ 117 h 144"/>
                <a:gd name="T66" fmla="*/ 134 w 221"/>
                <a:gd name="T67" fmla="*/ 108 h 144"/>
                <a:gd name="T68" fmla="*/ 123 w 221"/>
                <a:gd name="T69" fmla="*/ 105 h 144"/>
                <a:gd name="T70" fmla="*/ 110 w 221"/>
                <a:gd name="T71" fmla="*/ 102 h 144"/>
                <a:gd name="T72" fmla="*/ 96 w 221"/>
                <a:gd name="T73" fmla="*/ 105 h 144"/>
                <a:gd name="T74" fmla="*/ 83 w 221"/>
                <a:gd name="T75" fmla="*/ 108 h 144"/>
                <a:gd name="T76" fmla="*/ 79 w 221"/>
                <a:gd name="T77" fmla="*/ 117 h 144"/>
                <a:gd name="T78" fmla="*/ 77 w 221"/>
                <a:gd name="T79" fmla="*/ 124 h 144"/>
                <a:gd name="T80" fmla="*/ 85 w 221"/>
                <a:gd name="T81" fmla="*/ 132 h 144"/>
                <a:gd name="T82" fmla="*/ 83 w 221"/>
                <a:gd name="T83" fmla="*/ 138 h 144"/>
                <a:gd name="T84" fmla="*/ 0 w 221"/>
                <a:gd name="T85" fmla="*/ 141 h 144"/>
                <a:gd name="T86" fmla="*/ 77 w 221"/>
                <a:gd name="T87" fmla="*/ 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144"/>
                <a:gd name="T134" fmla="*/ 221 w 221"/>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144">
                  <a:moveTo>
                    <a:pt x="79" y="1"/>
                  </a:moveTo>
                  <a:lnTo>
                    <a:pt x="83" y="4"/>
                  </a:lnTo>
                  <a:lnTo>
                    <a:pt x="85" y="8"/>
                  </a:lnTo>
                  <a:lnTo>
                    <a:pt x="85" y="10"/>
                  </a:lnTo>
                  <a:lnTo>
                    <a:pt x="79" y="15"/>
                  </a:lnTo>
                  <a:lnTo>
                    <a:pt x="77" y="20"/>
                  </a:lnTo>
                  <a:lnTo>
                    <a:pt x="77" y="21"/>
                  </a:lnTo>
                  <a:lnTo>
                    <a:pt x="79" y="26"/>
                  </a:lnTo>
                  <a:lnTo>
                    <a:pt x="79" y="31"/>
                  </a:lnTo>
                  <a:lnTo>
                    <a:pt x="83" y="34"/>
                  </a:lnTo>
                  <a:lnTo>
                    <a:pt x="91" y="37"/>
                  </a:lnTo>
                  <a:lnTo>
                    <a:pt x="96" y="37"/>
                  </a:lnTo>
                  <a:lnTo>
                    <a:pt x="102" y="40"/>
                  </a:lnTo>
                  <a:lnTo>
                    <a:pt x="110" y="40"/>
                  </a:lnTo>
                  <a:lnTo>
                    <a:pt x="117" y="40"/>
                  </a:lnTo>
                  <a:lnTo>
                    <a:pt x="123" y="37"/>
                  </a:lnTo>
                  <a:lnTo>
                    <a:pt x="128" y="37"/>
                  </a:lnTo>
                  <a:lnTo>
                    <a:pt x="134" y="34"/>
                  </a:lnTo>
                  <a:lnTo>
                    <a:pt x="137" y="31"/>
                  </a:lnTo>
                  <a:lnTo>
                    <a:pt x="140" y="26"/>
                  </a:lnTo>
                  <a:lnTo>
                    <a:pt x="142" y="21"/>
                  </a:lnTo>
                  <a:lnTo>
                    <a:pt x="142" y="20"/>
                  </a:lnTo>
                  <a:lnTo>
                    <a:pt x="137" y="15"/>
                  </a:lnTo>
                  <a:lnTo>
                    <a:pt x="131" y="10"/>
                  </a:lnTo>
                  <a:lnTo>
                    <a:pt x="131" y="8"/>
                  </a:lnTo>
                  <a:lnTo>
                    <a:pt x="136" y="4"/>
                  </a:lnTo>
                  <a:lnTo>
                    <a:pt x="140" y="0"/>
                  </a:lnTo>
                  <a:lnTo>
                    <a:pt x="140" y="1"/>
                  </a:lnTo>
                  <a:lnTo>
                    <a:pt x="220" y="1"/>
                  </a:lnTo>
                  <a:lnTo>
                    <a:pt x="220" y="52"/>
                  </a:lnTo>
                  <a:lnTo>
                    <a:pt x="213" y="56"/>
                  </a:lnTo>
                  <a:lnTo>
                    <a:pt x="208" y="56"/>
                  </a:lnTo>
                  <a:lnTo>
                    <a:pt x="205" y="56"/>
                  </a:lnTo>
                  <a:lnTo>
                    <a:pt x="196" y="54"/>
                  </a:lnTo>
                  <a:lnTo>
                    <a:pt x="189" y="52"/>
                  </a:lnTo>
                  <a:lnTo>
                    <a:pt x="183" y="52"/>
                  </a:lnTo>
                  <a:lnTo>
                    <a:pt x="180" y="52"/>
                  </a:lnTo>
                  <a:lnTo>
                    <a:pt x="174" y="54"/>
                  </a:lnTo>
                  <a:lnTo>
                    <a:pt x="167" y="56"/>
                  </a:lnTo>
                  <a:lnTo>
                    <a:pt x="161" y="60"/>
                  </a:lnTo>
                  <a:lnTo>
                    <a:pt x="159" y="62"/>
                  </a:lnTo>
                  <a:lnTo>
                    <a:pt x="156" y="67"/>
                  </a:lnTo>
                  <a:lnTo>
                    <a:pt x="156" y="72"/>
                  </a:lnTo>
                  <a:lnTo>
                    <a:pt x="156" y="76"/>
                  </a:lnTo>
                  <a:lnTo>
                    <a:pt x="159" y="80"/>
                  </a:lnTo>
                  <a:lnTo>
                    <a:pt x="161" y="85"/>
                  </a:lnTo>
                  <a:lnTo>
                    <a:pt x="167" y="88"/>
                  </a:lnTo>
                  <a:lnTo>
                    <a:pt x="174" y="91"/>
                  </a:lnTo>
                  <a:lnTo>
                    <a:pt x="180" y="92"/>
                  </a:lnTo>
                  <a:lnTo>
                    <a:pt x="183" y="92"/>
                  </a:lnTo>
                  <a:lnTo>
                    <a:pt x="189" y="92"/>
                  </a:lnTo>
                  <a:lnTo>
                    <a:pt x="196" y="91"/>
                  </a:lnTo>
                  <a:lnTo>
                    <a:pt x="205" y="88"/>
                  </a:lnTo>
                  <a:lnTo>
                    <a:pt x="208" y="88"/>
                  </a:lnTo>
                  <a:lnTo>
                    <a:pt x="213" y="88"/>
                  </a:lnTo>
                  <a:lnTo>
                    <a:pt x="220" y="91"/>
                  </a:lnTo>
                  <a:lnTo>
                    <a:pt x="220" y="141"/>
                  </a:lnTo>
                  <a:lnTo>
                    <a:pt x="142" y="141"/>
                  </a:lnTo>
                  <a:lnTo>
                    <a:pt x="142" y="143"/>
                  </a:lnTo>
                  <a:lnTo>
                    <a:pt x="136" y="138"/>
                  </a:lnTo>
                  <a:lnTo>
                    <a:pt x="131" y="134"/>
                  </a:lnTo>
                  <a:lnTo>
                    <a:pt x="131" y="132"/>
                  </a:lnTo>
                  <a:lnTo>
                    <a:pt x="137" y="128"/>
                  </a:lnTo>
                  <a:lnTo>
                    <a:pt x="142" y="124"/>
                  </a:lnTo>
                  <a:lnTo>
                    <a:pt x="142" y="118"/>
                  </a:lnTo>
                  <a:lnTo>
                    <a:pt x="140" y="117"/>
                  </a:lnTo>
                  <a:lnTo>
                    <a:pt x="137" y="112"/>
                  </a:lnTo>
                  <a:lnTo>
                    <a:pt x="134" y="108"/>
                  </a:lnTo>
                  <a:lnTo>
                    <a:pt x="128" y="105"/>
                  </a:lnTo>
                  <a:lnTo>
                    <a:pt x="123" y="105"/>
                  </a:lnTo>
                  <a:lnTo>
                    <a:pt x="117" y="102"/>
                  </a:lnTo>
                  <a:lnTo>
                    <a:pt x="110" y="102"/>
                  </a:lnTo>
                  <a:lnTo>
                    <a:pt x="102" y="102"/>
                  </a:lnTo>
                  <a:lnTo>
                    <a:pt x="96" y="105"/>
                  </a:lnTo>
                  <a:lnTo>
                    <a:pt x="91" y="105"/>
                  </a:lnTo>
                  <a:lnTo>
                    <a:pt x="83" y="108"/>
                  </a:lnTo>
                  <a:lnTo>
                    <a:pt x="79" y="112"/>
                  </a:lnTo>
                  <a:lnTo>
                    <a:pt x="79" y="117"/>
                  </a:lnTo>
                  <a:lnTo>
                    <a:pt x="77" y="118"/>
                  </a:lnTo>
                  <a:lnTo>
                    <a:pt x="77" y="124"/>
                  </a:lnTo>
                  <a:lnTo>
                    <a:pt x="79" y="128"/>
                  </a:lnTo>
                  <a:lnTo>
                    <a:pt x="85" y="132"/>
                  </a:lnTo>
                  <a:lnTo>
                    <a:pt x="85" y="134"/>
                  </a:lnTo>
                  <a:lnTo>
                    <a:pt x="83" y="138"/>
                  </a:lnTo>
                  <a:lnTo>
                    <a:pt x="79" y="141"/>
                  </a:lnTo>
                  <a:lnTo>
                    <a:pt x="0" y="141"/>
                  </a:lnTo>
                  <a:lnTo>
                    <a:pt x="0" y="1"/>
                  </a:lnTo>
                  <a:lnTo>
                    <a:pt x="77" y="0"/>
                  </a:lnTo>
                  <a:lnTo>
                    <a:pt x="79" y="1"/>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60" name="Freeform 35"/>
            <p:cNvSpPr>
              <a:spLocks/>
            </p:cNvSpPr>
            <p:nvPr/>
          </p:nvSpPr>
          <p:spPr bwMode="auto">
            <a:xfrm>
              <a:off x="2485" y="1692"/>
              <a:ext cx="281" cy="188"/>
            </a:xfrm>
            <a:custGeom>
              <a:avLst/>
              <a:gdLst>
                <a:gd name="T0" fmla="*/ 0 w 281"/>
                <a:gd name="T1" fmla="*/ 146 h 188"/>
                <a:gd name="T2" fmla="*/ 0 w 281"/>
                <a:gd name="T3" fmla="*/ 0 h 188"/>
                <a:gd name="T4" fmla="*/ 218 w 281"/>
                <a:gd name="T5" fmla="*/ 0 h 188"/>
                <a:gd name="T6" fmla="*/ 218 w 281"/>
                <a:gd name="T7" fmla="*/ 53 h 188"/>
                <a:gd name="T8" fmla="*/ 224 w 281"/>
                <a:gd name="T9" fmla="*/ 57 h 188"/>
                <a:gd name="T10" fmla="*/ 230 w 281"/>
                <a:gd name="T11" fmla="*/ 57 h 188"/>
                <a:gd name="T12" fmla="*/ 232 w 281"/>
                <a:gd name="T13" fmla="*/ 57 h 188"/>
                <a:gd name="T14" fmla="*/ 240 w 281"/>
                <a:gd name="T15" fmla="*/ 53 h 188"/>
                <a:gd name="T16" fmla="*/ 246 w 281"/>
                <a:gd name="T17" fmla="*/ 53 h 188"/>
                <a:gd name="T18" fmla="*/ 253 w 281"/>
                <a:gd name="T19" fmla="*/ 53 h 188"/>
                <a:gd name="T20" fmla="*/ 257 w 281"/>
                <a:gd name="T21" fmla="*/ 53 h 188"/>
                <a:gd name="T22" fmla="*/ 264 w 281"/>
                <a:gd name="T23" fmla="*/ 53 h 188"/>
                <a:gd name="T24" fmla="*/ 268 w 281"/>
                <a:gd name="T25" fmla="*/ 57 h 188"/>
                <a:gd name="T26" fmla="*/ 273 w 281"/>
                <a:gd name="T27" fmla="*/ 62 h 188"/>
                <a:gd name="T28" fmla="*/ 278 w 281"/>
                <a:gd name="T29" fmla="*/ 65 h 188"/>
                <a:gd name="T30" fmla="*/ 280 w 281"/>
                <a:gd name="T31" fmla="*/ 68 h 188"/>
                <a:gd name="T32" fmla="*/ 280 w 281"/>
                <a:gd name="T33" fmla="*/ 73 h 188"/>
                <a:gd name="T34" fmla="*/ 280 w 281"/>
                <a:gd name="T35" fmla="*/ 79 h 188"/>
                <a:gd name="T36" fmla="*/ 278 w 281"/>
                <a:gd name="T37" fmla="*/ 82 h 188"/>
                <a:gd name="T38" fmla="*/ 273 w 281"/>
                <a:gd name="T39" fmla="*/ 86 h 188"/>
                <a:gd name="T40" fmla="*/ 268 w 281"/>
                <a:gd name="T41" fmla="*/ 88 h 188"/>
                <a:gd name="T42" fmla="*/ 264 w 281"/>
                <a:gd name="T43" fmla="*/ 92 h 188"/>
                <a:gd name="T44" fmla="*/ 257 w 281"/>
                <a:gd name="T45" fmla="*/ 94 h 188"/>
                <a:gd name="T46" fmla="*/ 253 w 281"/>
                <a:gd name="T47" fmla="*/ 94 h 188"/>
                <a:gd name="T48" fmla="*/ 246 w 281"/>
                <a:gd name="T49" fmla="*/ 94 h 188"/>
                <a:gd name="T50" fmla="*/ 240 w 281"/>
                <a:gd name="T51" fmla="*/ 92 h 188"/>
                <a:gd name="T52" fmla="*/ 232 w 281"/>
                <a:gd name="T53" fmla="*/ 88 h 188"/>
                <a:gd name="T54" fmla="*/ 230 w 281"/>
                <a:gd name="T55" fmla="*/ 88 h 188"/>
                <a:gd name="T56" fmla="*/ 224 w 281"/>
                <a:gd name="T57" fmla="*/ 89 h 188"/>
                <a:gd name="T58" fmla="*/ 218 w 281"/>
                <a:gd name="T59" fmla="*/ 94 h 188"/>
                <a:gd name="T60" fmla="*/ 218 w 281"/>
                <a:gd name="T61" fmla="*/ 146 h 188"/>
                <a:gd name="T62" fmla="*/ 139 w 281"/>
                <a:gd name="T63" fmla="*/ 146 h 188"/>
                <a:gd name="T64" fmla="*/ 132 w 281"/>
                <a:gd name="T65" fmla="*/ 149 h 188"/>
                <a:gd name="T66" fmla="*/ 131 w 281"/>
                <a:gd name="T67" fmla="*/ 152 h 188"/>
                <a:gd name="T68" fmla="*/ 131 w 281"/>
                <a:gd name="T69" fmla="*/ 153 h 188"/>
                <a:gd name="T70" fmla="*/ 137 w 281"/>
                <a:gd name="T71" fmla="*/ 160 h 188"/>
                <a:gd name="T72" fmla="*/ 139 w 281"/>
                <a:gd name="T73" fmla="*/ 163 h 188"/>
                <a:gd name="T74" fmla="*/ 139 w 281"/>
                <a:gd name="T75" fmla="*/ 168 h 188"/>
                <a:gd name="T76" fmla="*/ 139 w 281"/>
                <a:gd name="T77" fmla="*/ 171 h 188"/>
                <a:gd name="T78" fmla="*/ 137 w 281"/>
                <a:gd name="T79" fmla="*/ 176 h 188"/>
                <a:gd name="T80" fmla="*/ 132 w 281"/>
                <a:gd name="T81" fmla="*/ 181 h 188"/>
                <a:gd name="T82" fmla="*/ 126 w 281"/>
                <a:gd name="T83" fmla="*/ 182 h 188"/>
                <a:gd name="T84" fmla="*/ 121 w 281"/>
                <a:gd name="T85" fmla="*/ 185 h 188"/>
                <a:gd name="T86" fmla="*/ 115 w 281"/>
                <a:gd name="T87" fmla="*/ 187 h 188"/>
                <a:gd name="T88" fmla="*/ 107 w 281"/>
                <a:gd name="T89" fmla="*/ 187 h 188"/>
                <a:gd name="T90" fmla="*/ 99 w 281"/>
                <a:gd name="T91" fmla="*/ 187 h 188"/>
                <a:gd name="T92" fmla="*/ 94 w 281"/>
                <a:gd name="T93" fmla="*/ 185 h 188"/>
                <a:gd name="T94" fmla="*/ 91 w 281"/>
                <a:gd name="T95" fmla="*/ 182 h 188"/>
                <a:gd name="T96" fmla="*/ 82 w 281"/>
                <a:gd name="T97" fmla="*/ 181 h 188"/>
                <a:gd name="T98" fmla="*/ 79 w 281"/>
                <a:gd name="T99" fmla="*/ 176 h 188"/>
                <a:gd name="T100" fmla="*/ 77 w 281"/>
                <a:gd name="T101" fmla="*/ 171 h 188"/>
                <a:gd name="T102" fmla="*/ 77 w 281"/>
                <a:gd name="T103" fmla="*/ 168 h 188"/>
                <a:gd name="T104" fmla="*/ 77 w 281"/>
                <a:gd name="T105" fmla="*/ 163 h 188"/>
                <a:gd name="T106" fmla="*/ 79 w 281"/>
                <a:gd name="T107" fmla="*/ 160 h 188"/>
                <a:gd name="T108" fmla="*/ 85 w 281"/>
                <a:gd name="T109" fmla="*/ 153 h 188"/>
                <a:gd name="T110" fmla="*/ 85 w 281"/>
                <a:gd name="T111" fmla="*/ 152 h 188"/>
                <a:gd name="T112" fmla="*/ 82 w 281"/>
                <a:gd name="T113" fmla="*/ 149 h 188"/>
                <a:gd name="T114" fmla="*/ 79 w 281"/>
                <a:gd name="T115" fmla="*/ 146 h 188"/>
                <a:gd name="T116" fmla="*/ 0 w 281"/>
                <a:gd name="T117" fmla="*/ 146 h 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1"/>
                <a:gd name="T178" fmla="*/ 0 h 188"/>
                <a:gd name="T179" fmla="*/ 281 w 281"/>
                <a:gd name="T180" fmla="*/ 188 h 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1" h="188">
                  <a:moveTo>
                    <a:pt x="0" y="146"/>
                  </a:moveTo>
                  <a:lnTo>
                    <a:pt x="0" y="0"/>
                  </a:lnTo>
                  <a:lnTo>
                    <a:pt x="218" y="0"/>
                  </a:lnTo>
                  <a:lnTo>
                    <a:pt x="218" y="53"/>
                  </a:lnTo>
                  <a:lnTo>
                    <a:pt x="224" y="57"/>
                  </a:lnTo>
                  <a:lnTo>
                    <a:pt x="230" y="57"/>
                  </a:lnTo>
                  <a:lnTo>
                    <a:pt x="232" y="57"/>
                  </a:lnTo>
                  <a:lnTo>
                    <a:pt x="240" y="53"/>
                  </a:lnTo>
                  <a:lnTo>
                    <a:pt x="246" y="53"/>
                  </a:lnTo>
                  <a:lnTo>
                    <a:pt x="253" y="53"/>
                  </a:lnTo>
                  <a:lnTo>
                    <a:pt x="257" y="53"/>
                  </a:lnTo>
                  <a:lnTo>
                    <a:pt x="264" y="53"/>
                  </a:lnTo>
                  <a:lnTo>
                    <a:pt x="268" y="57"/>
                  </a:lnTo>
                  <a:lnTo>
                    <a:pt x="273" y="62"/>
                  </a:lnTo>
                  <a:lnTo>
                    <a:pt x="278" y="65"/>
                  </a:lnTo>
                  <a:lnTo>
                    <a:pt x="280" y="68"/>
                  </a:lnTo>
                  <a:lnTo>
                    <a:pt x="280" y="73"/>
                  </a:lnTo>
                  <a:lnTo>
                    <a:pt x="280" y="79"/>
                  </a:lnTo>
                  <a:lnTo>
                    <a:pt x="278" y="82"/>
                  </a:lnTo>
                  <a:lnTo>
                    <a:pt x="273" y="86"/>
                  </a:lnTo>
                  <a:lnTo>
                    <a:pt x="268" y="88"/>
                  </a:lnTo>
                  <a:lnTo>
                    <a:pt x="264" y="92"/>
                  </a:lnTo>
                  <a:lnTo>
                    <a:pt x="257" y="94"/>
                  </a:lnTo>
                  <a:lnTo>
                    <a:pt x="253" y="94"/>
                  </a:lnTo>
                  <a:lnTo>
                    <a:pt x="246" y="94"/>
                  </a:lnTo>
                  <a:lnTo>
                    <a:pt x="240" y="92"/>
                  </a:lnTo>
                  <a:lnTo>
                    <a:pt x="232" y="88"/>
                  </a:lnTo>
                  <a:lnTo>
                    <a:pt x="230" y="88"/>
                  </a:lnTo>
                  <a:lnTo>
                    <a:pt x="224" y="89"/>
                  </a:lnTo>
                  <a:lnTo>
                    <a:pt x="218" y="94"/>
                  </a:lnTo>
                  <a:lnTo>
                    <a:pt x="218" y="146"/>
                  </a:lnTo>
                  <a:lnTo>
                    <a:pt x="139" y="146"/>
                  </a:lnTo>
                  <a:lnTo>
                    <a:pt x="132" y="149"/>
                  </a:lnTo>
                  <a:lnTo>
                    <a:pt x="131" y="152"/>
                  </a:lnTo>
                  <a:lnTo>
                    <a:pt x="131" y="153"/>
                  </a:lnTo>
                  <a:lnTo>
                    <a:pt x="137" y="160"/>
                  </a:lnTo>
                  <a:lnTo>
                    <a:pt x="139" y="163"/>
                  </a:lnTo>
                  <a:lnTo>
                    <a:pt x="139" y="168"/>
                  </a:lnTo>
                  <a:lnTo>
                    <a:pt x="139" y="171"/>
                  </a:lnTo>
                  <a:lnTo>
                    <a:pt x="137" y="176"/>
                  </a:lnTo>
                  <a:lnTo>
                    <a:pt x="132" y="181"/>
                  </a:lnTo>
                  <a:lnTo>
                    <a:pt x="126" y="182"/>
                  </a:lnTo>
                  <a:lnTo>
                    <a:pt x="121" y="185"/>
                  </a:lnTo>
                  <a:lnTo>
                    <a:pt x="115" y="187"/>
                  </a:lnTo>
                  <a:lnTo>
                    <a:pt x="107" y="187"/>
                  </a:lnTo>
                  <a:lnTo>
                    <a:pt x="99" y="187"/>
                  </a:lnTo>
                  <a:lnTo>
                    <a:pt x="94" y="185"/>
                  </a:lnTo>
                  <a:lnTo>
                    <a:pt x="91" y="182"/>
                  </a:lnTo>
                  <a:lnTo>
                    <a:pt x="82" y="181"/>
                  </a:lnTo>
                  <a:lnTo>
                    <a:pt x="79" y="176"/>
                  </a:lnTo>
                  <a:lnTo>
                    <a:pt x="77" y="171"/>
                  </a:lnTo>
                  <a:lnTo>
                    <a:pt x="77" y="168"/>
                  </a:lnTo>
                  <a:lnTo>
                    <a:pt x="77" y="163"/>
                  </a:lnTo>
                  <a:lnTo>
                    <a:pt x="79" y="160"/>
                  </a:lnTo>
                  <a:lnTo>
                    <a:pt x="85" y="153"/>
                  </a:lnTo>
                  <a:lnTo>
                    <a:pt x="85" y="152"/>
                  </a:lnTo>
                  <a:lnTo>
                    <a:pt x="82" y="149"/>
                  </a:lnTo>
                  <a:lnTo>
                    <a:pt x="79" y="146"/>
                  </a:lnTo>
                  <a:lnTo>
                    <a:pt x="0" y="146"/>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61" name="Freeform 36"/>
            <p:cNvSpPr>
              <a:spLocks/>
            </p:cNvSpPr>
            <p:nvPr/>
          </p:nvSpPr>
          <p:spPr bwMode="auto">
            <a:xfrm>
              <a:off x="2700" y="1692"/>
              <a:ext cx="220" cy="188"/>
            </a:xfrm>
            <a:custGeom>
              <a:avLst/>
              <a:gdLst>
                <a:gd name="T0" fmla="*/ 212 w 220"/>
                <a:gd name="T1" fmla="*/ 57 h 188"/>
                <a:gd name="T2" fmla="*/ 204 w 220"/>
                <a:gd name="T3" fmla="*/ 57 h 188"/>
                <a:gd name="T4" fmla="*/ 190 w 220"/>
                <a:gd name="T5" fmla="*/ 53 h 188"/>
                <a:gd name="T6" fmla="*/ 179 w 220"/>
                <a:gd name="T7" fmla="*/ 53 h 188"/>
                <a:gd name="T8" fmla="*/ 165 w 220"/>
                <a:gd name="T9" fmla="*/ 57 h 188"/>
                <a:gd name="T10" fmla="*/ 159 w 220"/>
                <a:gd name="T11" fmla="*/ 65 h 188"/>
                <a:gd name="T12" fmla="*/ 156 w 220"/>
                <a:gd name="T13" fmla="*/ 73 h 188"/>
                <a:gd name="T14" fmla="*/ 159 w 220"/>
                <a:gd name="T15" fmla="*/ 82 h 188"/>
                <a:gd name="T16" fmla="*/ 165 w 220"/>
                <a:gd name="T17" fmla="*/ 88 h 188"/>
                <a:gd name="T18" fmla="*/ 179 w 220"/>
                <a:gd name="T19" fmla="*/ 94 h 188"/>
                <a:gd name="T20" fmla="*/ 190 w 220"/>
                <a:gd name="T21" fmla="*/ 94 h 188"/>
                <a:gd name="T22" fmla="*/ 204 w 220"/>
                <a:gd name="T23" fmla="*/ 88 h 188"/>
                <a:gd name="T24" fmla="*/ 212 w 220"/>
                <a:gd name="T25" fmla="*/ 89 h 188"/>
                <a:gd name="T26" fmla="*/ 219 w 220"/>
                <a:gd name="T27" fmla="*/ 146 h 188"/>
                <a:gd name="T28" fmla="*/ 136 w 220"/>
                <a:gd name="T29" fmla="*/ 149 h 188"/>
                <a:gd name="T30" fmla="*/ 134 w 220"/>
                <a:gd name="T31" fmla="*/ 153 h 188"/>
                <a:gd name="T32" fmla="*/ 140 w 220"/>
                <a:gd name="T33" fmla="*/ 163 h 188"/>
                <a:gd name="T34" fmla="*/ 140 w 220"/>
                <a:gd name="T35" fmla="*/ 171 h 188"/>
                <a:gd name="T36" fmla="*/ 134 w 220"/>
                <a:gd name="T37" fmla="*/ 181 h 188"/>
                <a:gd name="T38" fmla="*/ 122 w 220"/>
                <a:gd name="T39" fmla="*/ 185 h 188"/>
                <a:gd name="T40" fmla="*/ 111 w 220"/>
                <a:gd name="T41" fmla="*/ 187 h 188"/>
                <a:gd name="T42" fmla="*/ 103 w 220"/>
                <a:gd name="T43" fmla="*/ 187 h 188"/>
                <a:gd name="T44" fmla="*/ 92 w 220"/>
                <a:gd name="T45" fmla="*/ 182 h 188"/>
                <a:gd name="T46" fmla="*/ 82 w 220"/>
                <a:gd name="T47" fmla="*/ 176 h 188"/>
                <a:gd name="T48" fmla="*/ 81 w 220"/>
                <a:gd name="T49" fmla="*/ 168 h 188"/>
                <a:gd name="T50" fmla="*/ 82 w 220"/>
                <a:gd name="T51" fmla="*/ 160 h 188"/>
                <a:gd name="T52" fmla="*/ 86 w 220"/>
                <a:gd name="T53" fmla="*/ 152 h 188"/>
                <a:gd name="T54" fmla="*/ 81 w 220"/>
                <a:gd name="T55" fmla="*/ 146 h 188"/>
                <a:gd name="T56" fmla="*/ 1 w 220"/>
                <a:gd name="T57" fmla="*/ 146 h 188"/>
                <a:gd name="T58" fmla="*/ 7 w 220"/>
                <a:gd name="T59" fmla="*/ 89 h 188"/>
                <a:gd name="T60" fmla="*/ 17 w 220"/>
                <a:gd name="T61" fmla="*/ 88 h 188"/>
                <a:gd name="T62" fmla="*/ 31 w 220"/>
                <a:gd name="T63" fmla="*/ 94 h 188"/>
                <a:gd name="T64" fmla="*/ 40 w 220"/>
                <a:gd name="T65" fmla="*/ 94 h 188"/>
                <a:gd name="T66" fmla="*/ 53 w 220"/>
                <a:gd name="T67" fmla="*/ 88 h 188"/>
                <a:gd name="T68" fmla="*/ 62 w 220"/>
                <a:gd name="T69" fmla="*/ 82 h 188"/>
                <a:gd name="T70" fmla="*/ 64 w 220"/>
                <a:gd name="T71" fmla="*/ 73 h 188"/>
                <a:gd name="T72" fmla="*/ 62 w 220"/>
                <a:gd name="T73" fmla="*/ 65 h 188"/>
                <a:gd name="T74" fmla="*/ 53 w 220"/>
                <a:gd name="T75" fmla="*/ 57 h 188"/>
                <a:gd name="T76" fmla="*/ 40 w 220"/>
                <a:gd name="T77" fmla="*/ 53 h 188"/>
                <a:gd name="T78" fmla="*/ 31 w 220"/>
                <a:gd name="T79" fmla="*/ 53 h 188"/>
                <a:gd name="T80" fmla="*/ 17 w 220"/>
                <a:gd name="T81" fmla="*/ 57 h 188"/>
                <a:gd name="T82" fmla="*/ 0 w 220"/>
                <a:gd name="T83" fmla="*/ 53 h 188"/>
                <a:gd name="T84" fmla="*/ 1 w 220"/>
                <a:gd name="T85" fmla="*/ 0 h 188"/>
                <a:gd name="T86" fmla="*/ 219 w 220"/>
                <a:gd name="T87" fmla="*/ 53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188"/>
                <a:gd name="T134" fmla="*/ 220 w 220"/>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188">
                  <a:moveTo>
                    <a:pt x="219" y="50"/>
                  </a:moveTo>
                  <a:lnTo>
                    <a:pt x="212" y="57"/>
                  </a:lnTo>
                  <a:lnTo>
                    <a:pt x="208" y="57"/>
                  </a:lnTo>
                  <a:lnTo>
                    <a:pt x="204" y="57"/>
                  </a:lnTo>
                  <a:lnTo>
                    <a:pt x="195" y="53"/>
                  </a:lnTo>
                  <a:lnTo>
                    <a:pt x="190" y="53"/>
                  </a:lnTo>
                  <a:lnTo>
                    <a:pt x="186" y="53"/>
                  </a:lnTo>
                  <a:lnTo>
                    <a:pt x="179" y="53"/>
                  </a:lnTo>
                  <a:lnTo>
                    <a:pt x="173" y="53"/>
                  </a:lnTo>
                  <a:lnTo>
                    <a:pt x="165" y="57"/>
                  </a:lnTo>
                  <a:lnTo>
                    <a:pt x="162" y="62"/>
                  </a:lnTo>
                  <a:lnTo>
                    <a:pt x="159" y="65"/>
                  </a:lnTo>
                  <a:lnTo>
                    <a:pt x="156" y="68"/>
                  </a:lnTo>
                  <a:lnTo>
                    <a:pt x="156" y="73"/>
                  </a:lnTo>
                  <a:lnTo>
                    <a:pt x="156" y="79"/>
                  </a:lnTo>
                  <a:lnTo>
                    <a:pt x="159" y="82"/>
                  </a:lnTo>
                  <a:lnTo>
                    <a:pt x="162" y="86"/>
                  </a:lnTo>
                  <a:lnTo>
                    <a:pt x="165" y="88"/>
                  </a:lnTo>
                  <a:lnTo>
                    <a:pt x="173" y="92"/>
                  </a:lnTo>
                  <a:lnTo>
                    <a:pt x="179" y="94"/>
                  </a:lnTo>
                  <a:lnTo>
                    <a:pt x="186" y="94"/>
                  </a:lnTo>
                  <a:lnTo>
                    <a:pt x="190" y="94"/>
                  </a:lnTo>
                  <a:lnTo>
                    <a:pt x="195" y="92"/>
                  </a:lnTo>
                  <a:lnTo>
                    <a:pt x="204" y="88"/>
                  </a:lnTo>
                  <a:lnTo>
                    <a:pt x="208" y="88"/>
                  </a:lnTo>
                  <a:lnTo>
                    <a:pt x="212" y="89"/>
                  </a:lnTo>
                  <a:lnTo>
                    <a:pt x="219" y="94"/>
                  </a:lnTo>
                  <a:lnTo>
                    <a:pt x="219" y="146"/>
                  </a:lnTo>
                  <a:lnTo>
                    <a:pt x="140" y="146"/>
                  </a:lnTo>
                  <a:lnTo>
                    <a:pt x="136" y="149"/>
                  </a:lnTo>
                  <a:lnTo>
                    <a:pt x="134" y="152"/>
                  </a:lnTo>
                  <a:lnTo>
                    <a:pt x="134" y="153"/>
                  </a:lnTo>
                  <a:lnTo>
                    <a:pt x="137" y="160"/>
                  </a:lnTo>
                  <a:lnTo>
                    <a:pt x="140" y="163"/>
                  </a:lnTo>
                  <a:lnTo>
                    <a:pt x="140" y="168"/>
                  </a:lnTo>
                  <a:lnTo>
                    <a:pt x="140" y="171"/>
                  </a:lnTo>
                  <a:lnTo>
                    <a:pt x="137" y="176"/>
                  </a:lnTo>
                  <a:lnTo>
                    <a:pt x="134" y="181"/>
                  </a:lnTo>
                  <a:lnTo>
                    <a:pt x="128" y="182"/>
                  </a:lnTo>
                  <a:lnTo>
                    <a:pt x="122" y="185"/>
                  </a:lnTo>
                  <a:lnTo>
                    <a:pt x="120" y="187"/>
                  </a:lnTo>
                  <a:lnTo>
                    <a:pt x="111" y="187"/>
                  </a:lnTo>
                  <a:lnTo>
                    <a:pt x="109" y="187"/>
                  </a:lnTo>
                  <a:lnTo>
                    <a:pt x="103" y="187"/>
                  </a:lnTo>
                  <a:lnTo>
                    <a:pt x="96" y="185"/>
                  </a:lnTo>
                  <a:lnTo>
                    <a:pt x="92" y="182"/>
                  </a:lnTo>
                  <a:lnTo>
                    <a:pt x="84" y="181"/>
                  </a:lnTo>
                  <a:lnTo>
                    <a:pt x="82" y="176"/>
                  </a:lnTo>
                  <a:lnTo>
                    <a:pt x="81" y="171"/>
                  </a:lnTo>
                  <a:lnTo>
                    <a:pt x="81" y="168"/>
                  </a:lnTo>
                  <a:lnTo>
                    <a:pt x="81" y="163"/>
                  </a:lnTo>
                  <a:lnTo>
                    <a:pt x="82" y="160"/>
                  </a:lnTo>
                  <a:lnTo>
                    <a:pt x="86" y="153"/>
                  </a:lnTo>
                  <a:lnTo>
                    <a:pt x="86" y="152"/>
                  </a:lnTo>
                  <a:lnTo>
                    <a:pt x="84" y="149"/>
                  </a:lnTo>
                  <a:lnTo>
                    <a:pt x="81" y="146"/>
                  </a:lnTo>
                  <a:lnTo>
                    <a:pt x="78" y="146"/>
                  </a:lnTo>
                  <a:lnTo>
                    <a:pt x="1" y="146"/>
                  </a:lnTo>
                  <a:lnTo>
                    <a:pt x="1" y="94"/>
                  </a:lnTo>
                  <a:lnTo>
                    <a:pt x="7" y="89"/>
                  </a:lnTo>
                  <a:lnTo>
                    <a:pt x="14" y="88"/>
                  </a:lnTo>
                  <a:lnTo>
                    <a:pt x="17" y="88"/>
                  </a:lnTo>
                  <a:lnTo>
                    <a:pt x="25" y="92"/>
                  </a:lnTo>
                  <a:lnTo>
                    <a:pt x="31" y="94"/>
                  </a:lnTo>
                  <a:lnTo>
                    <a:pt x="37" y="94"/>
                  </a:lnTo>
                  <a:lnTo>
                    <a:pt x="40" y="94"/>
                  </a:lnTo>
                  <a:lnTo>
                    <a:pt x="46" y="92"/>
                  </a:lnTo>
                  <a:lnTo>
                    <a:pt x="53" y="88"/>
                  </a:lnTo>
                  <a:lnTo>
                    <a:pt x="59" y="86"/>
                  </a:lnTo>
                  <a:lnTo>
                    <a:pt x="62" y="82"/>
                  </a:lnTo>
                  <a:lnTo>
                    <a:pt x="64" y="79"/>
                  </a:lnTo>
                  <a:lnTo>
                    <a:pt x="64" y="73"/>
                  </a:lnTo>
                  <a:lnTo>
                    <a:pt x="64" y="68"/>
                  </a:lnTo>
                  <a:lnTo>
                    <a:pt x="62" y="65"/>
                  </a:lnTo>
                  <a:lnTo>
                    <a:pt x="59" y="62"/>
                  </a:lnTo>
                  <a:lnTo>
                    <a:pt x="53" y="57"/>
                  </a:lnTo>
                  <a:lnTo>
                    <a:pt x="46" y="53"/>
                  </a:lnTo>
                  <a:lnTo>
                    <a:pt x="40" y="53"/>
                  </a:lnTo>
                  <a:lnTo>
                    <a:pt x="37" y="53"/>
                  </a:lnTo>
                  <a:lnTo>
                    <a:pt x="31" y="53"/>
                  </a:lnTo>
                  <a:lnTo>
                    <a:pt x="25" y="53"/>
                  </a:lnTo>
                  <a:lnTo>
                    <a:pt x="17" y="57"/>
                  </a:lnTo>
                  <a:lnTo>
                    <a:pt x="14" y="57"/>
                  </a:lnTo>
                  <a:lnTo>
                    <a:pt x="0" y="53"/>
                  </a:lnTo>
                  <a:lnTo>
                    <a:pt x="1" y="50"/>
                  </a:lnTo>
                  <a:lnTo>
                    <a:pt x="1" y="0"/>
                  </a:lnTo>
                  <a:lnTo>
                    <a:pt x="219" y="0"/>
                  </a:lnTo>
                  <a:lnTo>
                    <a:pt x="219" y="53"/>
                  </a:lnTo>
                  <a:lnTo>
                    <a:pt x="219" y="5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62" name="Freeform 37"/>
            <p:cNvSpPr>
              <a:spLocks/>
            </p:cNvSpPr>
            <p:nvPr/>
          </p:nvSpPr>
          <p:spPr bwMode="auto">
            <a:xfrm>
              <a:off x="2859" y="1692"/>
              <a:ext cx="342" cy="147"/>
            </a:xfrm>
            <a:custGeom>
              <a:avLst/>
              <a:gdLst>
                <a:gd name="T0" fmla="*/ 279 w 342"/>
                <a:gd name="T1" fmla="*/ 146 h 147"/>
                <a:gd name="T2" fmla="*/ 193 w 342"/>
                <a:gd name="T3" fmla="*/ 141 h 147"/>
                <a:gd name="T4" fmla="*/ 193 w 342"/>
                <a:gd name="T5" fmla="*/ 135 h 147"/>
                <a:gd name="T6" fmla="*/ 199 w 342"/>
                <a:gd name="T7" fmla="*/ 125 h 147"/>
                <a:gd name="T8" fmla="*/ 199 w 342"/>
                <a:gd name="T9" fmla="*/ 119 h 147"/>
                <a:gd name="T10" fmla="*/ 193 w 342"/>
                <a:gd name="T11" fmla="*/ 108 h 147"/>
                <a:gd name="T12" fmla="*/ 183 w 342"/>
                <a:gd name="T13" fmla="*/ 105 h 147"/>
                <a:gd name="T14" fmla="*/ 169 w 342"/>
                <a:gd name="T15" fmla="*/ 102 h 147"/>
                <a:gd name="T16" fmla="*/ 157 w 342"/>
                <a:gd name="T17" fmla="*/ 105 h 147"/>
                <a:gd name="T18" fmla="*/ 147 w 342"/>
                <a:gd name="T19" fmla="*/ 108 h 147"/>
                <a:gd name="T20" fmla="*/ 141 w 342"/>
                <a:gd name="T21" fmla="*/ 119 h 147"/>
                <a:gd name="T22" fmla="*/ 141 w 342"/>
                <a:gd name="T23" fmla="*/ 125 h 147"/>
                <a:gd name="T24" fmla="*/ 149 w 342"/>
                <a:gd name="T25" fmla="*/ 135 h 147"/>
                <a:gd name="T26" fmla="*/ 147 w 342"/>
                <a:gd name="T27" fmla="*/ 141 h 147"/>
                <a:gd name="T28" fmla="*/ 137 w 342"/>
                <a:gd name="T29" fmla="*/ 146 h 147"/>
                <a:gd name="T30" fmla="*/ 61 w 342"/>
                <a:gd name="T31" fmla="*/ 92 h 147"/>
                <a:gd name="T32" fmla="*/ 52 w 342"/>
                <a:gd name="T33" fmla="*/ 88 h 147"/>
                <a:gd name="T34" fmla="*/ 39 w 342"/>
                <a:gd name="T35" fmla="*/ 91 h 147"/>
                <a:gd name="T36" fmla="*/ 28 w 342"/>
                <a:gd name="T37" fmla="*/ 93 h 147"/>
                <a:gd name="T38" fmla="*/ 15 w 342"/>
                <a:gd name="T39" fmla="*/ 91 h 147"/>
                <a:gd name="T40" fmla="*/ 6 w 342"/>
                <a:gd name="T41" fmla="*/ 83 h 147"/>
                <a:gd name="T42" fmla="*/ 0 w 342"/>
                <a:gd name="T43" fmla="*/ 78 h 147"/>
                <a:gd name="T44" fmla="*/ 0 w 342"/>
                <a:gd name="T45" fmla="*/ 67 h 147"/>
                <a:gd name="T46" fmla="*/ 6 w 342"/>
                <a:gd name="T47" fmla="*/ 59 h 147"/>
                <a:gd name="T48" fmla="*/ 15 w 342"/>
                <a:gd name="T49" fmla="*/ 53 h 147"/>
                <a:gd name="T50" fmla="*/ 28 w 342"/>
                <a:gd name="T51" fmla="*/ 52 h 147"/>
                <a:gd name="T52" fmla="*/ 39 w 342"/>
                <a:gd name="T53" fmla="*/ 53 h 147"/>
                <a:gd name="T54" fmla="*/ 52 w 342"/>
                <a:gd name="T55" fmla="*/ 57 h 147"/>
                <a:gd name="T56" fmla="*/ 61 w 342"/>
                <a:gd name="T57" fmla="*/ 52 h 147"/>
                <a:gd name="T58" fmla="*/ 279 w 342"/>
                <a:gd name="T59" fmla="*/ 0 h 147"/>
                <a:gd name="T60" fmla="*/ 279 w 342"/>
                <a:gd name="T61" fmla="*/ 53 h 147"/>
                <a:gd name="T62" fmla="*/ 291 w 342"/>
                <a:gd name="T63" fmla="*/ 57 h 147"/>
                <a:gd name="T64" fmla="*/ 304 w 342"/>
                <a:gd name="T65" fmla="*/ 53 h 147"/>
                <a:gd name="T66" fmla="*/ 314 w 342"/>
                <a:gd name="T67" fmla="*/ 53 h 147"/>
                <a:gd name="T68" fmla="*/ 325 w 342"/>
                <a:gd name="T69" fmla="*/ 53 h 147"/>
                <a:gd name="T70" fmla="*/ 336 w 342"/>
                <a:gd name="T71" fmla="*/ 59 h 147"/>
                <a:gd name="T72" fmla="*/ 341 w 342"/>
                <a:gd name="T73" fmla="*/ 67 h 147"/>
                <a:gd name="T74" fmla="*/ 341 w 342"/>
                <a:gd name="T75" fmla="*/ 73 h 147"/>
                <a:gd name="T76" fmla="*/ 341 w 342"/>
                <a:gd name="T77" fmla="*/ 82 h 147"/>
                <a:gd name="T78" fmla="*/ 333 w 342"/>
                <a:gd name="T79" fmla="*/ 88 h 147"/>
                <a:gd name="T80" fmla="*/ 320 w 342"/>
                <a:gd name="T81" fmla="*/ 92 h 147"/>
                <a:gd name="T82" fmla="*/ 307 w 342"/>
                <a:gd name="T83" fmla="*/ 93 h 147"/>
                <a:gd name="T84" fmla="*/ 293 w 342"/>
                <a:gd name="T85" fmla="*/ 88 h 147"/>
                <a:gd name="T86" fmla="*/ 285 w 342"/>
                <a:gd name="T87" fmla="*/ 88 h 1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2"/>
                <a:gd name="T133" fmla="*/ 0 h 147"/>
                <a:gd name="T134" fmla="*/ 342 w 342"/>
                <a:gd name="T135" fmla="*/ 147 h 1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2" h="147">
                  <a:moveTo>
                    <a:pt x="279" y="93"/>
                  </a:moveTo>
                  <a:lnTo>
                    <a:pt x="279" y="146"/>
                  </a:lnTo>
                  <a:lnTo>
                    <a:pt x="199" y="146"/>
                  </a:lnTo>
                  <a:lnTo>
                    <a:pt x="193" y="141"/>
                  </a:lnTo>
                  <a:lnTo>
                    <a:pt x="193" y="137"/>
                  </a:lnTo>
                  <a:lnTo>
                    <a:pt x="193" y="135"/>
                  </a:lnTo>
                  <a:lnTo>
                    <a:pt x="198" y="130"/>
                  </a:lnTo>
                  <a:lnTo>
                    <a:pt x="199" y="125"/>
                  </a:lnTo>
                  <a:lnTo>
                    <a:pt x="199" y="121"/>
                  </a:lnTo>
                  <a:lnTo>
                    <a:pt x="199" y="119"/>
                  </a:lnTo>
                  <a:lnTo>
                    <a:pt x="198" y="115"/>
                  </a:lnTo>
                  <a:lnTo>
                    <a:pt x="193" y="108"/>
                  </a:lnTo>
                  <a:lnTo>
                    <a:pt x="188" y="106"/>
                  </a:lnTo>
                  <a:lnTo>
                    <a:pt x="183" y="105"/>
                  </a:lnTo>
                  <a:lnTo>
                    <a:pt x="177" y="102"/>
                  </a:lnTo>
                  <a:lnTo>
                    <a:pt x="169" y="102"/>
                  </a:lnTo>
                  <a:lnTo>
                    <a:pt x="163" y="102"/>
                  </a:lnTo>
                  <a:lnTo>
                    <a:pt x="157" y="105"/>
                  </a:lnTo>
                  <a:lnTo>
                    <a:pt x="152" y="106"/>
                  </a:lnTo>
                  <a:lnTo>
                    <a:pt x="147" y="108"/>
                  </a:lnTo>
                  <a:lnTo>
                    <a:pt x="141" y="115"/>
                  </a:lnTo>
                  <a:lnTo>
                    <a:pt x="141" y="119"/>
                  </a:lnTo>
                  <a:lnTo>
                    <a:pt x="141" y="121"/>
                  </a:lnTo>
                  <a:lnTo>
                    <a:pt x="141" y="125"/>
                  </a:lnTo>
                  <a:lnTo>
                    <a:pt x="141" y="130"/>
                  </a:lnTo>
                  <a:lnTo>
                    <a:pt x="149" y="135"/>
                  </a:lnTo>
                  <a:lnTo>
                    <a:pt x="149" y="137"/>
                  </a:lnTo>
                  <a:lnTo>
                    <a:pt x="147" y="141"/>
                  </a:lnTo>
                  <a:lnTo>
                    <a:pt x="141" y="144"/>
                  </a:lnTo>
                  <a:lnTo>
                    <a:pt x="137" y="146"/>
                  </a:lnTo>
                  <a:lnTo>
                    <a:pt x="61" y="146"/>
                  </a:lnTo>
                  <a:lnTo>
                    <a:pt x="61" y="92"/>
                  </a:lnTo>
                  <a:lnTo>
                    <a:pt x="55" y="88"/>
                  </a:lnTo>
                  <a:lnTo>
                    <a:pt x="52" y="88"/>
                  </a:lnTo>
                  <a:lnTo>
                    <a:pt x="47" y="88"/>
                  </a:lnTo>
                  <a:lnTo>
                    <a:pt x="39" y="91"/>
                  </a:lnTo>
                  <a:lnTo>
                    <a:pt x="33" y="92"/>
                  </a:lnTo>
                  <a:lnTo>
                    <a:pt x="28" y="93"/>
                  </a:lnTo>
                  <a:lnTo>
                    <a:pt x="22" y="92"/>
                  </a:lnTo>
                  <a:lnTo>
                    <a:pt x="15" y="91"/>
                  </a:lnTo>
                  <a:lnTo>
                    <a:pt x="7" y="88"/>
                  </a:lnTo>
                  <a:lnTo>
                    <a:pt x="6" y="83"/>
                  </a:lnTo>
                  <a:lnTo>
                    <a:pt x="1" y="82"/>
                  </a:lnTo>
                  <a:lnTo>
                    <a:pt x="0" y="78"/>
                  </a:lnTo>
                  <a:lnTo>
                    <a:pt x="0" y="72"/>
                  </a:lnTo>
                  <a:lnTo>
                    <a:pt x="0" y="67"/>
                  </a:lnTo>
                  <a:lnTo>
                    <a:pt x="1" y="63"/>
                  </a:lnTo>
                  <a:lnTo>
                    <a:pt x="6" y="59"/>
                  </a:lnTo>
                  <a:lnTo>
                    <a:pt x="7" y="54"/>
                  </a:lnTo>
                  <a:lnTo>
                    <a:pt x="15" y="53"/>
                  </a:lnTo>
                  <a:lnTo>
                    <a:pt x="22" y="53"/>
                  </a:lnTo>
                  <a:lnTo>
                    <a:pt x="28" y="52"/>
                  </a:lnTo>
                  <a:lnTo>
                    <a:pt x="33" y="53"/>
                  </a:lnTo>
                  <a:lnTo>
                    <a:pt x="39" y="53"/>
                  </a:lnTo>
                  <a:lnTo>
                    <a:pt x="47" y="57"/>
                  </a:lnTo>
                  <a:lnTo>
                    <a:pt x="52" y="57"/>
                  </a:lnTo>
                  <a:lnTo>
                    <a:pt x="55" y="54"/>
                  </a:lnTo>
                  <a:lnTo>
                    <a:pt x="61" y="52"/>
                  </a:lnTo>
                  <a:lnTo>
                    <a:pt x="61" y="0"/>
                  </a:lnTo>
                  <a:lnTo>
                    <a:pt x="279" y="0"/>
                  </a:lnTo>
                  <a:lnTo>
                    <a:pt x="279" y="52"/>
                  </a:lnTo>
                  <a:lnTo>
                    <a:pt x="279" y="53"/>
                  </a:lnTo>
                  <a:lnTo>
                    <a:pt x="285" y="54"/>
                  </a:lnTo>
                  <a:lnTo>
                    <a:pt x="291" y="57"/>
                  </a:lnTo>
                  <a:lnTo>
                    <a:pt x="293" y="57"/>
                  </a:lnTo>
                  <a:lnTo>
                    <a:pt x="304" y="53"/>
                  </a:lnTo>
                  <a:lnTo>
                    <a:pt x="307" y="53"/>
                  </a:lnTo>
                  <a:lnTo>
                    <a:pt x="314" y="53"/>
                  </a:lnTo>
                  <a:lnTo>
                    <a:pt x="320" y="53"/>
                  </a:lnTo>
                  <a:lnTo>
                    <a:pt x="325" y="53"/>
                  </a:lnTo>
                  <a:lnTo>
                    <a:pt x="333" y="57"/>
                  </a:lnTo>
                  <a:lnTo>
                    <a:pt x="336" y="59"/>
                  </a:lnTo>
                  <a:lnTo>
                    <a:pt x="341" y="63"/>
                  </a:lnTo>
                  <a:lnTo>
                    <a:pt x="341" y="67"/>
                  </a:lnTo>
                  <a:lnTo>
                    <a:pt x="341" y="72"/>
                  </a:lnTo>
                  <a:lnTo>
                    <a:pt x="341" y="73"/>
                  </a:lnTo>
                  <a:lnTo>
                    <a:pt x="341" y="78"/>
                  </a:lnTo>
                  <a:lnTo>
                    <a:pt x="341" y="82"/>
                  </a:lnTo>
                  <a:lnTo>
                    <a:pt x="336" y="83"/>
                  </a:lnTo>
                  <a:lnTo>
                    <a:pt x="333" y="88"/>
                  </a:lnTo>
                  <a:lnTo>
                    <a:pt x="325" y="92"/>
                  </a:lnTo>
                  <a:lnTo>
                    <a:pt x="320" y="92"/>
                  </a:lnTo>
                  <a:lnTo>
                    <a:pt x="314" y="93"/>
                  </a:lnTo>
                  <a:lnTo>
                    <a:pt x="307" y="93"/>
                  </a:lnTo>
                  <a:lnTo>
                    <a:pt x="304" y="92"/>
                  </a:lnTo>
                  <a:lnTo>
                    <a:pt x="293" y="88"/>
                  </a:lnTo>
                  <a:lnTo>
                    <a:pt x="291" y="88"/>
                  </a:lnTo>
                  <a:lnTo>
                    <a:pt x="285" y="88"/>
                  </a:lnTo>
                  <a:lnTo>
                    <a:pt x="279" y="93"/>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63" name="Freeform 38"/>
            <p:cNvSpPr>
              <a:spLocks/>
            </p:cNvSpPr>
            <p:nvPr/>
          </p:nvSpPr>
          <p:spPr bwMode="auto">
            <a:xfrm>
              <a:off x="3137" y="1692"/>
              <a:ext cx="283" cy="185"/>
            </a:xfrm>
            <a:custGeom>
              <a:avLst/>
              <a:gdLst>
                <a:gd name="T0" fmla="*/ 223 w 283"/>
                <a:gd name="T1" fmla="*/ 88 h 185"/>
                <a:gd name="T2" fmla="*/ 233 w 283"/>
                <a:gd name="T3" fmla="*/ 88 h 185"/>
                <a:gd name="T4" fmla="*/ 244 w 283"/>
                <a:gd name="T5" fmla="*/ 94 h 185"/>
                <a:gd name="T6" fmla="*/ 256 w 283"/>
                <a:gd name="T7" fmla="*/ 92 h 185"/>
                <a:gd name="T8" fmla="*/ 269 w 283"/>
                <a:gd name="T9" fmla="*/ 88 h 185"/>
                <a:gd name="T10" fmla="*/ 277 w 283"/>
                <a:gd name="T11" fmla="*/ 81 h 185"/>
                <a:gd name="T12" fmla="*/ 282 w 283"/>
                <a:gd name="T13" fmla="*/ 73 h 185"/>
                <a:gd name="T14" fmla="*/ 282 w 283"/>
                <a:gd name="T15" fmla="*/ 68 h 185"/>
                <a:gd name="T16" fmla="*/ 275 w 283"/>
                <a:gd name="T17" fmla="*/ 59 h 185"/>
                <a:gd name="T18" fmla="*/ 263 w 283"/>
                <a:gd name="T19" fmla="*/ 53 h 185"/>
                <a:gd name="T20" fmla="*/ 250 w 283"/>
                <a:gd name="T21" fmla="*/ 53 h 185"/>
                <a:gd name="T22" fmla="*/ 241 w 283"/>
                <a:gd name="T23" fmla="*/ 53 h 185"/>
                <a:gd name="T24" fmla="*/ 228 w 283"/>
                <a:gd name="T25" fmla="*/ 57 h 185"/>
                <a:gd name="T26" fmla="*/ 215 w 283"/>
                <a:gd name="T27" fmla="*/ 53 h 185"/>
                <a:gd name="T28" fmla="*/ 215 w 283"/>
                <a:gd name="T29" fmla="*/ 0 h 185"/>
                <a:gd name="T30" fmla="*/ 0 w 283"/>
                <a:gd name="T31" fmla="*/ 53 h 185"/>
                <a:gd name="T32" fmla="*/ 12 w 283"/>
                <a:gd name="T33" fmla="*/ 57 h 185"/>
                <a:gd name="T34" fmla="*/ 25 w 283"/>
                <a:gd name="T35" fmla="*/ 53 h 185"/>
                <a:gd name="T36" fmla="*/ 34 w 283"/>
                <a:gd name="T37" fmla="*/ 53 h 185"/>
                <a:gd name="T38" fmla="*/ 45 w 283"/>
                <a:gd name="T39" fmla="*/ 53 h 185"/>
                <a:gd name="T40" fmla="*/ 58 w 283"/>
                <a:gd name="T41" fmla="*/ 59 h 185"/>
                <a:gd name="T42" fmla="*/ 61 w 283"/>
                <a:gd name="T43" fmla="*/ 68 h 185"/>
                <a:gd name="T44" fmla="*/ 61 w 283"/>
                <a:gd name="T45" fmla="*/ 73 h 185"/>
                <a:gd name="T46" fmla="*/ 61 w 283"/>
                <a:gd name="T47" fmla="*/ 81 h 185"/>
                <a:gd name="T48" fmla="*/ 53 w 283"/>
                <a:gd name="T49" fmla="*/ 88 h 185"/>
                <a:gd name="T50" fmla="*/ 40 w 283"/>
                <a:gd name="T51" fmla="*/ 92 h 185"/>
                <a:gd name="T52" fmla="*/ 28 w 283"/>
                <a:gd name="T53" fmla="*/ 94 h 185"/>
                <a:gd name="T54" fmla="*/ 14 w 283"/>
                <a:gd name="T55" fmla="*/ 88 h 185"/>
                <a:gd name="T56" fmla="*/ 6 w 283"/>
                <a:gd name="T57" fmla="*/ 88 h 185"/>
                <a:gd name="T58" fmla="*/ 0 w 283"/>
                <a:gd name="T59" fmla="*/ 144 h 185"/>
                <a:gd name="T60" fmla="*/ 78 w 283"/>
                <a:gd name="T61" fmla="*/ 143 h 185"/>
                <a:gd name="T62" fmla="*/ 86 w 283"/>
                <a:gd name="T63" fmla="*/ 150 h 185"/>
                <a:gd name="T64" fmla="*/ 81 w 283"/>
                <a:gd name="T65" fmla="*/ 159 h 185"/>
                <a:gd name="T66" fmla="*/ 78 w 283"/>
                <a:gd name="T67" fmla="*/ 165 h 185"/>
                <a:gd name="T68" fmla="*/ 81 w 283"/>
                <a:gd name="T69" fmla="*/ 175 h 185"/>
                <a:gd name="T70" fmla="*/ 89 w 283"/>
                <a:gd name="T71" fmla="*/ 182 h 185"/>
                <a:gd name="T72" fmla="*/ 100 w 283"/>
                <a:gd name="T73" fmla="*/ 184 h 185"/>
                <a:gd name="T74" fmla="*/ 115 w 283"/>
                <a:gd name="T75" fmla="*/ 184 h 185"/>
                <a:gd name="T76" fmla="*/ 127 w 283"/>
                <a:gd name="T77" fmla="*/ 182 h 185"/>
                <a:gd name="T78" fmla="*/ 138 w 283"/>
                <a:gd name="T79" fmla="*/ 175 h 185"/>
                <a:gd name="T80" fmla="*/ 140 w 283"/>
                <a:gd name="T81" fmla="*/ 165 h 185"/>
                <a:gd name="T82" fmla="*/ 138 w 283"/>
                <a:gd name="T83" fmla="*/ 159 h 185"/>
                <a:gd name="T84" fmla="*/ 132 w 283"/>
                <a:gd name="T85" fmla="*/ 150 h 185"/>
                <a:gd name="T86" fmla="*/ 140 w 283"/>
                <a:gd name="T87" fmla="*/ 144 h 185"/>
                <a:gd name="T88" fmla="*/ 215 w 283"/>
                <a:gd name="T89" fmla="*/ 94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3"/>
                <a:gd name="T136" fmla="*/ 0 h 185"/>
                <a:gd name="T137" fmla="*/ 283 w 283"/>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3" h="185">
                  <a:moveTo>
                    <a:pt x="215" y="92"/>
                  </a:moveTo>
                  <a:lnTo>
                    <a:pt x="223" y="88"/>
                  </a:lnTo>
                  <a:lnTo>
                    <a:pt x="228" y="88"/>
                  </a:lnTo>
                  <a:lnTo>
                    <a:pt x="233" y="88"/>
                  </a:lnTo>
                  <a:lnTo>
                    <a:pt x="241" y="92"/>
                  </a:lnTo>
                  <a:lnTo>
                    <a:pt x="244" y="94"/>
                  </a:lnTo>
                  <a:lnTo>
                    <a:pt x="250" y="94"/>
                  </a:lnTo>
                  <a:lnTo>
                    <a:pt x="256" y="92"/>
                  </a:lnTo>
                  <a:lnTo>
                    <a:pt x="263" y="92"/>
                  </a:lnTo>
                  <a:lnTo>
                    <a:pt x="269" y="88"/>
                  </a:lnTo>
                  <a:lnTo>
                    <a:pt x="275" y="84"/>
                  </a:lnTo>
                  <a:lnTo>
                    <a:pt x="277" y="81"/>
                  </a:lnTo>
                  <a:lnTo>
                    <a:pt x="282" y="78"/>
                  </a:lnTo>
                  <a:lnTo>
                    <a:pt x="282" y="73"/>
                  </a:lnTo>
                  <a:lnTo>
                    <a:pt x="282" y="70"/>
                  </a:lnTo>
                  <a:lnTo>
                    <a:pt x="282" y="68"/>
                  </a:lnTo>
                  <a:lnTo>
                    <a:pt x="277" y="63"/>
                  </a:lnTo>
                  <a:lnTo>
                    <a:pt x="275" y="59"/>
                  </a:lnTo>
                  <a:lnTo>
                    <a:pt x="269" y="57"/>
                  </a:lnTo>
                  <a:lnTo>
                    <a:pt x="263" y="53"/>
                  </a:lnTo>
                  <a:lnTo>
                    <a:pt x="256" y="53"/>
                  </a:lnTo>
                  <a:lnTo>
                    <a:pt x="250" y="53"/>
                  </a:lnTo>
                  <a:lnTo>
                    <a:pt x="244" y="53"/>
                  </a:lnTo>
                  <a:lnTo>
                    <a:pt x="241" y="53"/>
                  </a:lnTo>
                  <a:lnTo>
                    <a:pt x="233" y="57"/>
                  </a:lnTo>
                  <a:lnTo>
                    <a:pt x="228" y="57"/>
                  </a:lnTo>
                  <a:lnTo>
                    <a:pt x="223" y="55"/>
                  </a:lnTo>
                  <a:lnTo>
                    <a:pt x="215" y="53"/>
                  </a:lnTo>
                  <a:lnTo>
                    <a:pt x="215" y="50"/>
                  </a:lnTo>
                  <a:lnTo>
                    <a:pt x="215" y="0"/>
                  </a:lnTo>
                  <a:lnTo>
                    <a:pt x="0" y="0"/>
                  </a:lnTo>
                  <a:lnTo>
                    <a:pt x="0" y="53"/>
                  </a:lnTo>
                  <a:lnTo>
                    <a:pt x="6" y="55"/>
                  </a:lnTo>
                  <a:lnTo>
                    <a:pt x="12" y="57"/>
                  </a:lnTo>
                  <a:lnTo>
                    <a:pt x="14" y="57"/>
                  </a:lnTo>
                  <a:lnTo>
                    <a:pt x="25" y="53"/>
                  </a:lnTo>
                  <a:lnTo>
                    <a:pt x="28" y="53"/>
                  </a:lnTo>
                  <a:lnTo>
                    <a:pt x="34" y="53"/>
                  </a:lnTo>
                  <a:lnTo>
                    <a:pt x="40" y="53"/>
                  </a:lnTo>
                  <a:lnTo>
                    <a:pt x="45" y="53"/>
                  </a:lnTo>
                  <a:lnTo>
                    <a:pt x="53" y="57"/>
                  </a:lnTo>
                  <a:lnTo>
                    <a:pt x="58" y="59"/>
                  </a:lnTo>
                  <a:lnTo>
                    <a:pt x="61" y="63"/>
                  </a:lnTo>
                  <a:lnTo>
                    <a:pt x="61" y="68"/>
                  </a:lnTo>
                  <a:lnTo>
                    <a:pt x="61" y="70"/>
                  </a:lnTo>
                  <a:lnTo>
                    <a:pt x="61" y="73"/>
                  </a:lnTo>
                  <a:lnTo>
                    <a:pt x="61" y="78"/>
                  </a:lnTo>
                  <a:lnTo>
                    <a:pt x="61" y="81"/>
                  </a:lnTo>
                  <a:lnTo>
                    <a:pt x="58" y="84"/>
                  </a:lnTo>
                  <a:lnTo>
                    <a:pt x="53" y="88"/>
                  </a:lnTo>
                  <a:lnTo>
                    <a:pt x="45" y="92"/>
                  </a:lnTo>
                  <a:lnTo>
                    <a:pt x="40" y="92"/>
                  </a:lnTo>
                  <a:lnTo>
                    <a:pt x="34" y="94"/>
                  </a:lnTo>
                  <a:lnTo>
                    <a:pt x="28" y="94"/>
                  </a:lnTo>
                  <a:lnTo>
                    <a:pt x="25" y="92"/>
                  </a:lnTo>
                  <a:lnTo>
                    <a:pt x="14" y="88"/>
                  </a:lnTo>
                  <a:lnTo>
                    <a:pt x="12" y="88"/>
                  </a:lnTo>
                  <a:lnTo>
                    <a:pt x="6" y="88"/>
                  </a:lnTo>
                  <a:lnTo>
                    <a:pt x="0" y="92"/>
                  </a:lnTo>
                  <a:lnTo>
                    <a:pt x="0" y="144"/>
                  </a:lnTo>
                  <a:lnTo>
                    <a:pt x="75" y="144"/>
                  </a:lnTo>
                  <a:lnTo>
                    <a:pt x="78" y="143"/>
                  </a:lnTo>
                  <a:lnTo>
                    <a:pt x="85" y="147"/>
                  </a:lnTo>
                  <a:lnTo>
                    <a:pt x="86" y="150"/>
                  </a:lnTo>
                  <a:lnTo>
                    <a:pt x="86" y="153"/>
                  </a:lnTo>
                  <a:lnTo>
                    <a:pt x="81" y="159"/>
                  </a:lnTo>
                  <a:lnTo>
                    <a:pt x="78" y="163"/>
                  </a:lnTo>
                  <a:lnTo>
                    <a:pt x="78" y="165"/>
                  </a:lnTo>
                  <a:lnTo>
                    <a:pt x="78" y="169"/>
                  </a:lnTo>
                  <a:lnTo>
                    <a:pt x="81" y="175"/>
                  </a:lnTo>
                  <a:lnTo>
                    <a:pt x="85" y="178"/>
                  </a:lnTo>
                  <a:lnTo>
                    <a:pt x="89" y="182"/>
                  </a:lnTo>
                  <a:lnTo>
                    <a:pt x="96" y="182"/>
                  </a:lnTo>
                  <a:lnTo>
                    <a:pt x="100" y="184"/>
                  </a:lnTo>
                  <a:lnTo>
                    <a:pt x="108" y="184"/>
                  </a:lnTo>
                  <a:lnTo>
                    <a:pt x="115" y="184"/>
                  </a:lnTo>
                  <a:lnTo>
                    <a:pt x="121" y="182"/>
                  </a:lnTo>
                  <a:lnTo>
                    <a:pt x="127" y="182"/>
                  </a:lnTo>
                  <a:lnTo>
                    <a:pt x="133" y="178"/>
                  </a:lnTo>
                  <a:lnTo>
                    <a:pt x="138" y="175"/>
                  </a:lnTo>
                  <a:lnTo>
                    <a:pt x="140" y="169"/>
                  </a:lnTo>
                  <a:lnTo>
                    <a:pt x="140" y="165"/>
                  </a:lnTo>
                  <a:lnTo>
                    <a:pt x="140" y="163"/>
                  </a:lnTo>
                  <a:lnTo>
                    <a:pt x="138" y="159"/>
                  </a:lnTo>
                  <a:lnTo>
                    <a:pt x="132" y="153"/>
                  </a:lnTo>
                  <a:lnTo>
                    <a:pt x="132" y="150"/>
                  </a:lnTo>
                  <a:lnTo>
                    <a:pt x="133" y="147"/>
                  </a:lnTo>
                  <a:lnTo>
                    <a:pt x="140" y="144"/>
                  </a:lnTo>
                  <a:lnTo>
                    <a:pt x="215" y="144"/>
                  </a:lnTo>
                  <a:lnTo>
                    <a:pt x="215" y="94"/>
                  </a:lnTo>
                  <a:lnTo>
                    <a:pt x="215" y="92"/>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64" name="Freeform 39"/>
            <p:cNvSpPr>
              <a:spLocks/>
            </p:cNvSpPr>
            <p:nvPr/>
          </p:nvSpPr>
          <p:spPr bwMode="auto">
            <a:xfrm>
              <a:off x="3355" y="1692"/>
              <a:ext cx="218" cy="147"/>
            </a:xfrm>
            <a:custGeom>
              <a:avLst/>
              <a:gdLst>
                <a:gd name="T0" fmla="*/ 141 w 218"/>
                <a:gd name="T1" fmla="*/ 146 h 147"/>
                <a:gd name="T2" fmla="*/ 217 w 218"/>
                <a:gd name="T3" fmla="*/ 146 h 147"/>
                <a:gd name="T4" fmla="*/ 217 w 218"/>
                <a:gd name="T5" fmla="*/ 0 h 147"/>
                <a:gd name="T6" fmla="*/ 0 w 218"/>
                <a:gd name="T7" fmla="*/ 0 h 147"/>
                <a:gd name="T8" fmla="*/ 0 w 218"/>
                <a:gd name="T9" fmla="*/ 53 h 147"/>
                <a:gd name="T10" fmla="*/ 6 w 218"/>
                <a:gd name="T11" fmla="*/ 54 h 147"/>
                <a:gd name="T12" fmla="*/ 12 w 218"/>
                <a:gd name="T13" fmla="*/ 57 h 147"/>
                <a:gd name="T14" fmla="*/ 15 w 218"/>
                <a:gd name="T15" fmla="*/ 57 h 147"/>
                <a:gd name="T16" fmla="*/ 25 w 218"/>
                <a:gd name="T17" fmla="*/ 53 h 147"/>
                <a:gd name="T18" fmla="*/ 28 w 218"/>
                <a:gd name="T19" fmla="*/ 53 h 147"/>
                <a:gd name="T20" fmla="*/ 34 w 218"/>
                <a:gd name="T21" fmla="*/ 53 h 147"/>
                <a:gd name="T22" fmla="*/ 40 w 218"/>
                <a:gd name="T23" fmla="*/ 53 h 147"/>
                <a:gd name="T24" fmla="*/ 47 w 218"/>
                <a:gd name="T25" fmla="*/ 53 h 147"/>
                <a:gd name="T26" fmla="*/ 53 w 218"/>
                <a:gd name="T27" fmla="*/ 57 h 147"/>
                <a:gd name="T28" fmla="*/ 59 w 218"/>
                <a:gd name="T29" fmla="*/ 59 h 147"/>
                <a:gd name="T30" fmla="*/ 61 w 218"/>
                <a:gd name="T31" fmla="*/ 63 h 147"/>
                <a:gd name="T32" fmla="*/ 66 w 218"/>
                <a:gd name="T33" fmla="*/ 67 h 147"/>
                <a:gd name="T34" fmla="*/ 66 w 218"/>
                <a:gd name="T35" fmla="*/ 72 h 147"/>
                <a:gd name="T36" fmla="*/ 66 w 218"/>
                <a:gd name="T37" fmla="*/ 73 h 147"/>
                <a:gd name="T38" fmla="*/ 66 w 218"/>
                <a:gd name="T39" fmla="*/ 78 h 147"/>
                <a:gd name="T40" fmla="*/ 61 w 218"/>
                <a:gd name="T41" fmla="*/ 82 h 147"/>
                <a:gd name="T42" fmla="*/ 59 w 218"/>
                <a:gd name="T43" fmla="*/ 83 h 147"/>
                <a:gd name="T44" fmla="*/ 53 w 218"/>
                <a:gd name="T45" fmla="*/ 88 h 147"/>
                <a:gd name="T46" fmla="*/ 47 w 218"/>
                <a:gd name="T47" fmla="*/ 92 h 147"/>
                <a:gd name="T48" fmla="*/ 40 w 218"/>
                <a:gd name="T49" fmla="*/ 92 h 147"/>
                <a:gd name="T50" fmla="*/ 34 w 218"/>
                <a:gd name="T51" fmla="*/ 93 h 147"/>
                <a:gd name="T52" fmla="*/ 28 w 218"/>
                <a:gd name="T53" fmla="*/ 93 h 147"/>
                <a:gd name="T54" fmla="*/ 25 w 218"/>
                <a:gd name="T55" fmla="*/ 92 h 147"/>
                <a:gd name="T56" fmla="*/ 15 w 218"/>
                <a:gd name="T57" fmla="*/ 88 h 147"/>
                <a:gd name="T58" fmla="*/ 12 w 218"/>
                <a:gd name="T59" fmla="*/ 88 h 147"/>
                <a:gd name="T60" fmla="*/ 6 w 218"/>
                <a:gd name="T61" fmla="*/ 88 h 147"/>
                <a:gd name="T62" fmla="*/ 0 w 218"/>
                <a:gd name="T63" fmla="*/ 92 h 147"/>
                <a:gd name="T64" fmla="*/ 0 w 218"/>
                <a:gd name="T65" fmla="*/ 146 h 147"/>
                <a:gd name="T66" fmla="*/ 80 w 218"/>
                <a:gd name="T67" fmla="*/ 146 h 147"/>
                <a:gd name="T68" fmla="*/ 80 w 218"/>
                <a:gd name="T69" fmla="*/ 144 h 147"/>
                <a:gd name="T70" fmla="*/ 83 w 218"/>
                <a:gd name="T71" fmla="*/ 140 h 147"/>
                <a:gd name="T72" fmla="*/ 86 w 218"/>
                <a:gd name="T73" fmla="*/ 137 h 147"/>
                <a:gd name="T74" fmla="*/ 86 w 218"/>
                <a:gd name="T75" fmla="*/ 135 h 147"/>
                <a:gd name="T76" fmla="*/ 81 w 218"/>
                <a:gd name="T77" fmla="*/ 130 h 147"/>
                <a:gd name="T78" fmla="*/ 77 w 218"/>
                <a:gd name="T79" fmla="*/ 125 h 147"/>
                <a:gd name="T80" fmla="*/ 77 w 218"/>
                <a:gd name="T81" fmla="*/ 121 h 147"/>
                <a:gd name="T82" fmla="*/ 80 w 218"/>
                <a:gd name="T83" fmla="*/ 119 h 147"/>
                <a:gd name="T84" fmla="*/ 81 w 218"/>
                <a:gd name="T85" fmla="*/ 112 h 147"/>
                <a:gd name="T86" fmla="*/ 83 w 218"/>
                <a:gd name="T87" fmla="*/ 108 h 147"/>
                <a:gd name="T88" fmla="*/ 89 w 218"/>
                <a:gd name="T89" fmla="*/ 106 h 147"/>
                <a:gd name="T90" fmla="*/ 95 w 218"/>
                <a:gd name="T91" fmla="*/ 105 h 147"/>
                <a:gd name="T92" fmla="*/ 102 w 218"/>
                <a:gd name="T93" fmla="*/ 102 h 147"/>
                <a:gd name="T94" fmla="*/ 108 w 218"/>
                <a:gd name="T95" fmla="*/ 102 h 147"/>
                <a:gd name="T96" fmla="*/ 116 w 218"/>
                <a:gd name="T97" fmla="*/ 102 h 147"/>
                <a:gd name="T98" fmla="*/ 122 w 218"/>
                <a:gd name="T99" fmla="*/ 105 h 147"/>
                <a:gd name="T100" fmla="*/ 127 w 218"/>
                <a:gd name="T101" fmla="*/ 106 h 147"/>
                <a:gd name="T102" fmla="*/ 133 w 218"/>
                <a:gd name="T103" fmla="*/ 108 h 147"/>
                <a:gd name="T104" fmla="*/ 136 w 218"/>
                <a:gd name="T105" fmla="*/ 112 h 147"/>
                <a:gd name="T106" fmla="*/ 139 w 218"/>
                <a:gd name="T107" fmla="*/ 119 h 147"/>
                <a:gd name="T108" fmla="*/ 139 w 218"/>
                <a:gd name="T109" fmla="*/ 121 h 147"/>
                <a:gd name="T110" fmla="*/ 139 w 218"/>
                <a:gd name="T111" fmla="*/ 125 h 147"/>
                <a:gd name="T112" fmla="*/ 136 w 218"/>
                <a:gd name="T113" fmla="*/ 130 h 147"/>
                <a:gd name="T114" fmla="*/ 133 w 218"/>
                <a:gd name="T115" fmla="*/ 135 h 147"/>
                <a:gd name="T116" fmla="*/ 130 w 218"/>
                <a:gd name="T117" fmla="*/ 137 h 147"/>
                <a:gd name="T118" fmla="*/ 133 w 218"/>
                <a:gd name="T119" fmla="*/ 140 h 147"/>
                <a:gd name="T120" fmla="*/ 139 w 218"/>
                <a:gd name="T121" fmla="*/ 144 h 147"/>
                <a:gd name="T122" fmla="*/ 141 w 218"/>
                <a:gd name="T123" fmla="*/ 146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8"/>
                <a:gd name="T187" fmla="*/ 0 h 147"/>
                <a:gd name="T188" fmla="*/ 218 w 218"/>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8" h="147">
                  <a:moveTo>
                    <a:pt x="141" y="146"/>
                  </a:moveTo>
                  <a:lnTo>
                    <a:pt x="217" y="146"/>
                  </a:lnTo>
                  <a:lnTo>
                    <a:pt x="217" y="0"/>
                  </a:lnTo>
                  <a:lnTo>
                    <a:pt x="0" y="0"/>
                  </a:lnTo>
                  <a:lnTo>
                    <a:pt x="0" y="53"/>
                  </a:lnTo>
                  <a:lnTo>
                    <a:pt x="6" y="54"/>
                  </a:lnTo>
                  <a:lnTo>
                    <a:pt x="12" y="57"/>
                  </a:lnTo>
                  <a:lnTo>
                    <a:pt x="15" y="57"/>
                  </a:lnTo>
                  <a:lnTo>
                    <a:pt x="25" y="53"/>
                  </a:lnTo>
                  <a:lnTo>
                    <a:pt x="28" y="53"/>
                  </a:lnTo>
                  <a:lnTo>
                    <a:pt x="34" y="53"/>
                  </a:lnTo>
                  <a:lnTo>
                    <a:pt x="40" y="53"/>
                  </a:lnTo>
                  <a:lnTo>
                    <a:pt x="47" y="53"/>
                  </a:lnTo>
                  <a:lnTo>
                    <a:pt x="53" y="57"/>
                  </a:lnTo>
                  <a:lnTo>
                    <a:pt x="59" y="59"/>
                  </a:lnTo>
                  <a:lnTo>
                    <a:pt x="61" y="63"/>
                  </a:lnTo>
                  <a:lnTo>
                    <a:pt x="66" y="67"/>
                  </a:lnTo>
                  <a:lnTo>
                    <a:pt x="66" y="72"/>
                  </a:lnTo>
                  <a:lnTo>
                    <a:pt x="66" y="73"/>
                  </a:lnTo>
                  <a:lnTo>
                    <a:pt x="66" y="78"/>
                  </a:lnTo>
                  <a:lnTo>
                    <a:pt x="61" y="82"/>
                  </a:lnTo>
                  <a:lnTo>
                    <a:pt x="59" y="83"/>
                  </a:lnTo>
                  <a:lnTo>
                    <a:pt x="53" y="88"/>
                  </a:lnTo>
                  <a:lnTo>
                    <a:pt x="47" y="92"/>
                  </a:lnTo>
                  <a:lnTo>
                    <a:pt x="40" y="92"/>
                  </a:lnTo>
                  <a:lnTo>
                    <a:pt x="34" y="93"/>
                  </a:lnTo>
                  <a:lnTo>
                    <a:pt x="28" y="93"/>
                  </a:lnTo>
                  <a:lnTo>
                    <a:pt x="25" y="92"/>
                  </a:lnTo>
                  <a:lnTo>
                    <a:pt x="15" y="88"/>
                  </a:lnTo>
                  <a:lnTo>
                    <a:pt x="12" y="88"/>
                  </a:lnTo>
                  <a:lnTo>
                    <a:pt x="6" y="88"/>
                  </a:lnTo>
                  <a:lnTo>
                    <a:pt x="0" y="92"/>
                  </a:lnTo>
                  <a:lnTo>
                    <a:pt x="0" y="146"/>
                  </a:lnTo>
                  <a:lnTo>
                    <a:pt x="80" y="146"/>
                  </a:lnTo>
                  <a:lnTo>
                    <a:pt x="80" y="144"/>
                  </a:lnTo>
                  <a:lnTo>
                    <a:pt x="83" y="140"/>
                  </a:lnTo>
                  <a:lnTo>
                    <a:pt x="86" y="137"/>
                  </a:lnTo>
                  <a:lnTo>
                    <a:pt x="86" y="135"/>
                  </a:lnTo>
                  <a:lnTo>
                    <a:pt x="81" y="130"/>
                  </a:lnTo>
                  <a:lnTo>
                    <a:pt x="77" y="125"/>
                  </a:lnTo>
                  <a:lnTo>
                    <a:pt x="77" y="121"/>
                  </a:lnTo>
                  <a:lnTo>
                    <a:pt x="80" y="119"/>
                  </a:lnTo>
                  <a:lnTo>
                    <a:pt x="81" y="112"/>
                  </a:lnTo>
                  <a:lnTo>
                    <a:pt x="83" y="108"/>
                  </a:lnTo>
                  <a:lnTo>
                    <a:pt x="89" y="106"/>
                  </a:lnTo>
                  <a:lnTo>
                    <a:pt x="95" y="105"/>
                  </a:lnTo>
                  <a:lnTo>
                    <a:pt x="102" y="102"/>
                  </a:lnTo>
                  <a:lnTo>
                    <a:pt x="108" y="102"/>
                  </a:lnTo>
                  <a:lnTo>
                    <a:pt x="116" y="102"/>
                  </a:lnTo>
                  <a:lnTo>
                    <a:pt x="122" y="105"/>
                  </a:lnTo>
                  <a:lnTo>
                    <a:pt x="127" y="106"/>
                  </a:lnTo>
                  <a:lnTo>
                    <a:pt x="133" y="108"/>
                  </a:lnTo>
                  <a:lnTo>
                    <a:pt x="136" y="112"/>
                  </a:lnTo>
                  <a:lnTo>
                    <a:pt x="139" y="119"/>
                  </a:lnTo>
                  <a:lnTo>
                    <a:pt x="139" y="121"/>
                  </a:lnTo>
                  <a:lnTo>
                    <a:pt x="139" y="125"/>
                  </a:lnTo>
                  <a:lnTo>
                    <a:pt x="136" y="130"/>
                  </a:lnTo>
                  <a:lnTo>
                    <a:pt x="133" y="135"/>
                  </a:lnTo>
                  <a:lnTo>
                    <a:pt x="130" y="137"/>
                  </a:lnTo>
                  <a:lnTo>
                    <a:pt x="133" y="140"/>
                  </a:lnTo>
                  <a:lnTo>
                    <a:pt x="139" y="144"/>
                  </a:lnTo>
                  <a:lnTo>
                    <a:pt x="141" y="146"/>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65" name="Freeform 40"/>
            <p:cNvSpPr>
              <a:spLocks/>
            </p:cNvSpPr>
            <p:nvPr/>
          </p:nvSpPr>
          <p:spPr bwMode="auto">
            <a:xfrm>
              <a:off x="2641" y="1837"/>
              <a:ext cx="344" cy="184"/>
            </a:xfrm>
            <a:custGeom>
              <a:avLst/>
              <a:gdLst>
                <a:gd name="T0" fmla="*/ 278 w 344"/>
                <a:gd name="T1" fmla="*/ 142 h 184"/>
                <a:gd name="T2" fmla="*/ 284 w 344"/>
                <a:gd name="T3" fmla="*/ 87 h 184"/>
                <a:gd name="T4" fmla="*/ 294 w 344"/>
                <a:gd name="T5" fmla="*/ 87 h 184"/>
                <a:gd name="T6" fmla="*/ 308 w 344"/>
                <a:gd name="T7" fmla="*/ 92 h 184"/>
                <a:gd name="T8" fmla="*/ 320 w 344"/>
                <a:gd name="T9" fmla="*/ 92 h 184"/>
                <a:gd name="T10" fmla="*/ 330 w 344"/>
                <a:gd name="T11" fmla="*/ 87 h 184"/>
                <a:gd name="T12" fmla="*/ 338 w 344"/>
                <a:gd name="T13" fmla="*/ 80 h 184"/>
                <a:gd name="T14" fmla="*/ 343 w 344"/>
                <a:gd name="T15" fmla="*/ 72 h 184"/>
                <a:gd name="T16" fmla="*/ 338 w 344"/>
                <a:gd name="T17" fmla="*/ 61 h 184"/>
                <a:gd name="T18" fmla="*/ 330 w 344"/>
                <a:gd name="T19" fmla="*/ 56 h 184"/>
                <a:gd name="T20" fmla="*/ 320 w 344"/>
                <a:gd name="T21" fmla="*/ 51 h 184"/>
                <a:gd name="T22" fmla="*/ 308 w 344"/>
                <a:gd name="T23" fmla="*/ 51 h 184"/>
                <a:gd name="T24" fmla="*/ 294 w 344"/>
                <a:gd name="T25" fmla="*/ 56 h 184"/>
                <a:gd name="T26" fmla="*/ 284 w 344"/>
                <a:gd name="T27" fmla="*/ 56 h 184"/>
                <a:gd name="T28" fmla="*/ 278 w 344"/>
                <a:gd name="T29" fmla="*/ 1 h 184"/>
                <a:gd name="T30" fmla="*/ 200 w 344"/>
                <a:gd name="T31" fmla="*/ 0 h 184"/>
                <a:gd name="T32" fmla="*/ 194 w 344"/>
                <a:gd name="T33" fmla="*/ 8 h 184"/>
                <a:gd name="T34" fmla="*/ 197 w 344"/>
                <a:gd name="T35" fmla="*/ 15 h 184"/>
                <a:gd name="T36" fmla="*/ 200 w 344"/>
                <a:gd name="T37" fmla="*/ 21 h 184"/>
                <a:gd name="T38" fmla="*/ 197 w 344"/>
                <a:gd name="T39" fmla="*/ 31 h 184"/>
                <a:gd name="T40" fmla="*/ 188 w 344"/>
                <a:gd name="T41" fmla="*/ 38 h 184"/>
                <a:gd name="T42" fmla="*/ 180 w 344"/>
                <a:gd name="T43" fmla="*/ 40 h 184"/>
                <a:gd name="T44" fmla="*/ 169 w 344"/>
                <a:gd name="T45" fmla="*/ 40 h 184"/>
                <a:gd name="T46" fmla="*/ 156 w 344"/>
                <a:gd name="T47" fmla="*/ 38 h 184"/>
                <a:gd name="T48" fmla="*/ 145 w 344"/>
                <a:gd name="T49" fmla="*/ 34 h 184"/>
                <a:gd name="T50" fmla="*/ 140 w 344"/>
                <a:gd name="T51" fmla="*/ 25 h 184"/>
                <a:gd name="T52" fmla="*/ 140 w 344"/>
                <a:gd name="T53" fmla="*/ 20 h 184"/>
                <a:gd name="T54" fmla="*/ 147 w 344"/>
                <a:gd name="T55" fmla="*/ 10 h 184"/>
                <a:gd name="T56" fmla="*/ 145 w 344"/>
                <a:gd name="T57" fmla="*/ 4 h 184"/>
                <a:gd name="T58" fmla="*/ 140 w 344"/>
                <a:gd name="T59" fmla="*/ 1 h 184"/>
                <a:gd name="T60" fmla="*/ 61 w 344"/>
                <a:gd name="T61" fmla="*/ 51 h 184"/>
                <a:gd name="T62" fmla="*/ 49 w 344"/>
                <a:gd name="T63" fmla="*/ 56 h 184"/>
                <a:gd name="T64" fmla="*/ 39 w 344"/>
                <a:gd name="T65" fmla="*/ 54 h 184"/>
                <a:gd name="T66" fmla="*/ 26 w 344"/>
                <a:gd name="T67" fmla="*/ 51 h 184"/>
                <a:gd name="T68" fmla="*/ 15 w 344"/>
                <a:gd name="T69" fmla="*/ 54 h 184"/>
                <a:gd name="T70" fmla="*/ 4 w 344"/>
                <a:gd name="T71" fmla="*/ 60 h 184"/>
                <a:gd name="T72" fmla="*/ 0 w 344"/>
                <a:gd name="T73" fmla="*/ 67 h 184"/>
                <a:gd name="T74" fmla="*/ 0 w 344"/>
                <a:gd name="T75" fmla="*/ 76 h 184"/>
                <a:gd name="T76" fmla="*/ 4 w 344"/>
                <a:gd name="T77" fmla="*/ 85 h 184"/>
                <a:gd name="T78" fmla="*/ 15 w 344"/>
                <a:gd name="T79" fmla="*/ 90 h 184"/>
                <a:gd name="T80" fmla="*/ 26 w 344"/>
                <a:gd name="T81" fmla="*/ 92 h 184"/>
                <a:gd name="T82" fmla="*/ 39 w 344"/>
                <a:gd name="T83" fmla="*/ 90 h 184"/>
                <a:gd name="T84" fmla="*/ 49 w 344"/>
                <a:gd name="T85" fmla="*/ 87 h 184"/>
                <a:gd name="T86" fmla="*/ 61 w 344"/>
                <a:gd name="T87" fmla="*/ 92 h 184"/>
                <a:gd name="T88" fmla="*/ 61 w 344"/>
                <a:gd name="T89" fmla="*/ 141 h 184"/>
                <a:gd name="T90" fmla="*/ 145 w 344"/>
                <a:gd name="T91" fmla="*/ 146 h 184"/>
                <a:gd name="T92" fmla="*/ 148 w 344"/>
                <a:gd name="T93" fmla="*/ 152 h 184"/>
                <a:gd name="T94" fmla="*/ 140 w 344"/>
                <a:gd name="T95" fmla="*/ 161 h 184"/>
                <a:gd name="T96" fmla="*/ 140 w 344"/>
                <a:gd name="T97" fmla="*/ 168 h 184"/>
                <a:gd name="T98" fmla="*/ 147 w 344"/>
                <a:gd name="T99" fmla="*/ 177 h 184"/>
                <a:gd name="T100" fmla="*/ 156 w 344"/>
                <a:gd name="T101" fmla="*/ 181 h 184"/>
                <a:gd name="T102" fmla="*/ 172 w 344"/>
                <a:gd name="T103" fmla="*/ 183 h 184"/>
                <a:gd name="T104" fmla="*/ 183 w 344"/>
                <a:gd name="T105" fmla="*/ 181 h 184"/>
                <a:gd name="T106" fmla="*/ 196 w 344"/>
                <a:gd name="T107" fmla="*/ 177 h 184"/>
                <a:gd name="T108" fmla="*/ 200 w 344"/>
                <a:gd name="T109" fmla="*/ 168 h 184"/>
                <a:gd name="T110" fmla="*/ 200 w 344"/>
                <a:gd name="T111" fmla="*/ 161 h 184"/>
                <a:gd name="T112" fmla="*/ 194 w 344"/>
                <a:gd name="T113" fmla="*/ 152 h 184"/>
                <a:gd name="T114" fmla="*/ 196 w 344"/>
                <a:gd name="T115" fmla="*/ 146 h 184"/>
                <a:gd name="T116" fmla="*/ 202 w 344"/>
                <a:gd name="T117" fmla="*/ 141 h 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4"/>
                <a:gd name="T178" fmla="*/ 0 h 184"/>
                <a:gd name="T179" fmla="*/ 344 w 344"/>
                <a:gd name="T180" fmla="*/ 184 h 1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4" h="184">
                  <a:moveTo>
                    <a:pt x="202" y="141"/>
                  </a:moveTo>
                  <a:lnTo>
                    <a:pt x="278" y="142"/>
                  </a:lnTo>
                  <a:lnTo>
                    <a:pt x="278" y="90"/>
                  </a:lnTo>
                  <a:lnTo>
                    <a:pt x="284" y="87"/>
                  </a:lnTo>
                  <a:lnTo>
                    <a:pt x="290" y="87"/>
                  </a:lnTo>
                  <a:lnTo>
                    <a:pt x="294" y="87"/>
                  </a:lnTo>
                  <a:lnTo>
                    <a:pt x="303" y="90"/>
                  </a:lnTo>
                  <a:lnTo>
                    <a:pt x="308" y="92"/>
                  </a:lnTo>
                  <a:lnTo>
                    <a:pt x="314" y="92"/>
                  </a:lnTo>
                  <a:lnTo>
                    <a:pt x="320" y="92"/>
                  </a:lnTo>
                  <a:lnTo>
                    <a:pt x="327" y="90"/>
                  </a:lnTo>
                  <a:lnTo>
                    <a:pt x="330" y="87"/>
                  </a:lnTo>
                  <a:lnTo>
                    <a:pt x="336" y="85"/>
                  </a:lnTo>
                  <a:lnTo>
                    <a:pt x="338" y="80"/>
                  </a:lnTo>
                  <a:lnTo>
                    <a:pt x="343" y="76"/>
                  </a:lnTo>
                  <a:lnTo>
                    <a:pt x="343" y="72"/>
                  </a:lnTo>
                  <a:lnTo>
                    <a:pt x="343" y="67"/>
                  </a:lnTo>
                  <a:lnTo>
                    <a:pt x="338" y="61"/>
                  </a:lnTo>
                  <a:lnTo>
                    <a:pt x="336" y="60"/>
                  </a:lnTo>
                  <a:lnTo>
                    <a:pt x="330" y="56"/>
                  </a:lnTo>
                  <a:lnTo>
                    <a:pt x="327" y="54"/>
                  </a:lnTo>
                  <a:lnTo>
                    <a:pt x="320" y="51"/>
                  </a:lnTo>
                  <a:lnTo>
                    <a:pt x="314" y="51"/>
                  </a:lnTo>
                  <a:lnTo>
                    <a:pt x="308" y="51"/>
                  </a:lnTo>
                  <a:lnTo>
                    <a:pt x="303" y="54"/>
                  </a:lnTo>
                  <a:lnTo>
                    <a:pt x="294" y="56"/>
                  </a:lnTo>
                  <a:lnTo>
                    <a:pt x="290" y="56"/>
                  </a:lnTo>
                  <a:lnTo>
                    <a:pt x="284" y="56"/>
                  </a:lnTo>
                  <a:lnTo>
                    <a:pt x="278" y="51"/>
                  </a:lnTo>
                  <a:lnTo>
                    <a:pt x="278" y="1"/>
                  </a:lnTo>
                  <a:lnTo>
                    <a:pt x="202" y="1"/>
                  </a:lnTo>
                  <a:lnTo>
                    <a:pt x="200" y="0"/>
                  </a:lnTo>
                  <a:lnTo>
                    <a:pt x="196" y="4"/>
                  </a:lnTo>
                  <a:lnTo>
                    <a:pt x="194" y="8"/>
                  </a:lnTo>
                  <a:lnTo>
                    <a:pt x="194" y="10"/>
                  </a:lnTo>
                  <a:lnTo>
                    <a:pt x="197" y="15"/>
                  </a:lnTo>
                  <a:lnTo>
                    <a:pt x="200" y="20"/>
                  </a:lnTo>
                  <a:lnTo>
                    <a:pt x="200" y="21"/>
                  </a:lnTo>
                  <a:lnTo>
                    <a:pt x="200" y="25"/>
                  </a:lnTo>
                  <a:lnTo>
                    <a:pt x="197" y="31"/>
                  </a:lnTo>
                  <a:lnTo>
                    <a:pt x="194" y="34"/>
                  </a:lnTo>
                  <a:lnTo>
                    <a:pt x="188" y="38"/>
                  </a:lnTo>
                  <a:lnTo>
                    <a:pt x="181" y="38"/>
                  </a:lnTo>
                  <a:lnTo>
                    <a:pt x="180" y="40"/>
                  </a:lnTo>
                  <a:lnTo>
                    <a:pt x="172" y="40"/>
                  </a:lnTo>
                  <a:lnTo>
                    <a:pt x="169" y="40"/>
                  </a:lnTo>
                  <a:lnTo>
                    <a:pt x="162" y="40"/>
                  </a:lnTo>
                  <a:lnTo>
                    <a:pt x="156" y="38"/>
                  </a:lnTo>
                  <a:lnTo>
                    <a:pt x="153" y="38"/>
                  </a:lnTo>
                  <a:lnTo>
                    <a:pt x="145" y="34"/>
                  </a:lnTo>
                  <a:lnTo>
                    <a:pt x="142" y="31"/>
                  </a:lnTo>
                  <a:lnTo>
                    <a:pt x="140" y="25"/>
                  </a:lnTo>
                  <a:lnTo>
                    <a:pt x="140" y="21"/>
                  </a:lnTo>
                  <a:lnTo>
                    <a:pt x="140" y="20"/>
                  </a:lnTo>
                  <a:lnTo>
                    <a:pt x="142" y="15"/>
                  </a:lnTo>
                  <a:lnTo>
                    <a:pt x="147" y="10"/>
                  </a:lnTo>
                  <a:lnTo>
                    <a:pt x="147" y="8"/>
                  </a:lnTo>
                  <a:lnTo>
                    <a:pt x="145" y="4"/>
                  </a:lnTo>
                  <a:lnTo>
                    <a:pt x="140" y="0"/>
                  </a:lnTo>
                  <a:lnTo>
                    <a:pt x="140" y="1"/>
                  </a:lnTo>
                  <a:lnTo>
                    <a:pt x="61" y="1"/>
                  </a:lnTo>
                  <a:lnTo>
                    <a:pt x="61" y="51"/>
                  </a:lnTo>
                  <a:lnTo>
                    <a:pt x="55" y="56"/>
                  </a:lnTo>
                  <a:lnTo>
                    <a:pt x="49" y="56"/>
                  </a:lnTo>
                  <a:lnTo>
                    <a:pt x="47" y="56"/>
                  </a:lnTo>
                  <a:lnTo>
                    <a:pt x="39" y="54"/>
                  </a:lnTo>
                  <a:lnTo>
                    <a:pt x="33" y="51"/>
                  </a:lnTo>
                  <a:lnTo>
                    <a:pt x="26" y="51"/>
                  </a:lnTo>
                  <a:lnTo>
                    <a:pt x="22" y="51"/>
                  </a:lnTo>
                  <a:lnTo>
                    <a:pt x="15" y="54"/>
                  </a:lnTo>
                  <a:lnTo>
                    <a:pt x="11" y="56"/>
                  </a:lnTo>
                  <a:lnTo>
                    <a:pt x="4" y="60"/>
                  </a:lnTo>
                  <a:lnTo>
                    <a:pt x="1" y="61"/>
                  </a:lnTo>
                  <a:lnTo>
                    <a:pt x="0" y="67"/>
                  </a:lnTo>
                  <a:lnTo>
                    <a:pt x="0" y="72"/>
                  </a:lnTo>
                  <a:lnTo>
                    <a:pt x="0" y="76"/>
                  </a:lnTo>
                  <a:lnTo>
                    <a:pt x="1" y="80"/>
                  </a:lnTo>
                  <a:lnTo>
                    <a:pt x="4" y="85"/>
                  </a:lnTo>
                  <a:lnTo>
                    <a:pt x="11" y="87"/>
                  </a:lnTo>
                  <a:lnTo>
                    <a:pt x="15" y="90"/>
                  </a:lnTo>
                  <a:lnTo>
                    <a:pt x="22" y="92"/>
                  </a:lnTo>
                  <a:lnTo>
                    <a:pt x="26" y="92"/>
                  </a:lnTo>
                  <a:lnTo>
                    <a:pt x="33" y="92"/>
                  </a:lnTo>
                  <a:lnTo>
                    <a:pt x="39" y="90"/>
                  </a:lnTo>
                  <a:lnTo>
                    <a:pt x="47" y="87"/>
                  </a:lnTo>
                  <a:lnTo>
                    <a:pt x="49" y="87"/>
                  </a:lnTo>
                  <a:lnTo>
                    <a:pt x="55" y="87"/>
                  </a:lnTo>
                  <a:lnTo>
                    <a:pt x="61" y="92"/>
                  </a:lnTo>
                  <a:lnTo>
                    <a:pt x="61" y="95"/>
                  </a:lnTo>
                  <a:lnTo>
                    <a:pt x="61" y="141"/>
                  </a:lnTo>
                  <a:lnTo>
                    <a:pt x="140" y="141"/>
                  </a:lnTo>
                  <a:lnTo>
                    <a:pt x="145" y="146"/>
                  </a:lnTo>
                  <a:lnTo>
                    <a:pt x="148" y="148"/>
                  </a:lnTo>
                  <a:lnTo>
                    <a:pt x="148" y="152"/>
                  </a:lnTo>
                  <a:lnTo>
                    <a:pt x="142" y="157"/>
                  </a:lnTo>
                  <a:lnTo>
                    <a:pt x="140" y="161"/>
                  </a:lnTo>
                  <a:lnTo>
                    <a:pt x="140" y="164"/>
                  </a:lnTo>
                  <a:lnTo>
                    <a:pt x="140" y="168"/>
                  </a:lnTo>
                  <a:lnTo>
                    <a:pt x="142" y="172"/>
                  </a:lnTo>
                  <a:lnTo>
                    <a:pt x="147" y="177"/>
                  </a:lnTo>
                  <a:lnTo>
                    <a:pt x="153" y="178"/>
                  </a:lnTo>
                  <a:lnTo>
                    <a:pt x="156" y="181"/>
                  </a:lnTo>
                  <a:lnTo>
                    <a:pt x="162" y="183"/>
                  </a:lnTo>
                  <a:lnTo>
                    <a:pt x="172" y="183"/>
                  </a:lnTo>
                  <a:lnTo>
                    <a:pt x="180" y="183"/>
                  </a:lnTo>
                  <a:lnTo>
                    <a:pt x="183" y="181"/>
                  </a:lnTo>
                  <a:lnTo>
                    <a:pt x="188" y="178"/>
                  </a:lnTo>
                  <a:lnTo>
                    <a:pt x="196" y="177"/>
                  </a:lnTo>
                  <a:lnTo>
                    <a:pt x="197" y="172"/>
                  </a:lnTo>
                  <a:lnTo>
                    <a:pt x="200" y="168"/>
                  </a:lnTo>
                  <a:lnTo>
                    <a:pt x="200" y="164"/>
                  </a:lnTo>
                  <a:lnTo>
                    <a:pt x="200" y="161"/>
                  </a:lnTo>
                  <a:lnTo>
                    <a:pt x="197" y="157"/>
                  </a:lnTo>
                  <a:lnTo>
                    <a:pt x="194" y="152"/>
                  </a:lnTo>
                  <a:lnTo>
                    <a:pt x="194" y="148"/>
                  </a:lnTo>
                  <a:lnTo>
                    <a:pt x="196" y="146"/>
                  </a:lnTo>
                  <a:lnTo>
                    <a:pt x="200" y="142"/>
                  </a:lnTo>
                  <a:lnTo>
                    <a:pt x="202" y="141"/>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66" name="Freeform 41"/>
            <p:cNvSpPr>
              <a:spLocks/>
            </p:cNvSpPr>
            <p:nvPr/>
          </p:nvSpPr>
          <p:spPr bwMode="auto">
            <a:xfrm>
              <a:off x="2919" y="1795"/>
              <a:ext cx="219" cy="226"/>
            </a:xfrm>
            <a:custGeom>
              <a:avLst/>
              <a:gdLst>
                <a:gd name="T0" fmla="*/ 84 w 219"/>
                <a:gd name="T1" fmla="*/ 38 h 226"/>
                <a:gd name="T2" fmla="*/ 87 w 219"/>
                <a:gd name="T3" fmla="*/ 31 h 226"/>
                <a:gd name="T4" fmla="*/ 79 w 219"/>
                <a:gd name="T5" fmla="*/ 21 h 226"/>
                <a:gd name="T6" fmla="*/ 79 w 219"/>
                <a:gd name="T7" fmla="*/ 15 h 226"/>
                <a:gd name="T8" fmla="*/ 84 w 219"/>
                <a:gd name="T9" fmla="*/ 5 h 226"/>
                <a:gd name="T10" fmla="*/ 95 w 219"/>
                <a:gd name="T11" fmla="*/ 1 h 226"/>
                <a:gd name="T12" fmla="*/ 108 w 219"/>
                <a:gd name="T13" fmla="*/ 0 h 226"/>
                <a:gd name="T14" fmla="*/ 122 w 219"/>
                <a:gd name="T15" fmla="*/ 1 h 226"/>
                <a:gd name="T16" fmla="*/ 133 w 219"/>
                <a:gd name="T17" fmla="*/ 5 h 226"/>
                <a:gd name="T18" fmla="*/ 138 w 219"/>
                <a:gd name="T19" fmla="*/ 15 h 226"/>
                <a:gd name="T20" fmla="*/ 138 w 219"/>
                <a:gd name="T21" fmla="*/ 21 h 226"/>
                <a:gd name="T22" fmla="*/ 133 w 219"/>
                <a:gd name="T23" fmla="*/ 31 h 226"/>
                <a:gd name="T24" fmla="*/ 133 w 219"/>
                <a:gd name="T25" fmla="*/ 38 h 226"/>
                <a:gd name="T26" fmla="*/ 138 w 219"/>
                <a:gd name="T27" fmla="*/ 43 h 226"/>
                <a:gd name="T28" fmla="*/ 218 w 219"/>
                <a:gd name="T29" fmla="*/ 93 h 226"/>
                <a:gd name="T30" fmla="*/ 206 w 219"/>
                <a:gd name="T31" fmla="*/ 96 h 226"/>
                <a:gd name="T32" fmla="*/ 197 w 219"/>
                <a:gd name="T33" fmla="*/ 95 h 226"/>
                <a:gd name="T34" fmla="*/ 184 w 219"/>
                <a:gd name="T35" fmla="*/ 93 h 226"/>
                <a:gd name="T36" fmla="*/ 175 w 219"/>
                <a:gd name="T37" fmla="*/ 95 h 226"/>
                <a:gd name="T38" fmla="*/ 162 w 219"/>
                <a:gd name="T39" fmla="*/ 100 h 226"/>
                <a:gd name="T40" fmla="*/ 155 w 219"/>
                <a:gd name="T41" fmla="*/ 109 h 226"/>
                <a:gd name="T42" fmla="*/ 155 w 219"/>
                <a:gd name="T43" fmla="*/ 118 h 226"/>
                <a:gd name="T44" fmla="*/ 162 w 219"/>
                <a:gd name="T45" fmla="*/ 125 h 226"/>
                <a:gd name="T46" fmla="*/ 175 w 219"/>
                <a:gd name="T47" fmla="*/ 131 h 226"/>
                <a:gd name="T48" fmla="*/ 184 w 219"/>
                <a:gd name="T49" fmla="*/ 134 h 226"/>
                <a:gd name="T50" fmla="*/ 197 w 219"/>
                <a:gd name="T51" fmla="*/ 131 h 226"/>
                <a:gd name="T52" fmla="*/ 206 w 219"/>
                <a:gd name="T53" fmla="*/ 129 h 226"/>
                <a:gd name="T54" fmla="*/ 218 w 219"/>
                <a:gd name="T55" fmla="*/ 131 h 226"/>
                <a:gd name="T56" fmla="*/ 143 w 219"/>
                <a:gd name="T57" fmla="*/ 181 h 226"/>
                <a:gd name="T58" fmla="*/ 135 w 219"/>
                <a:gd name="T59" fmla="*/ 188 h 226"/>
                <a:gd name="T60" fmla="*/ 133 w 219"/>
                <a:gd name="T61" fmla="*/ 194 h 226"/>
                <a:gd name="T62" fmla="*/ 141 w 219"/>
                <a:gd name="T63" fmla="*/ 203 h 226"/>
                <a:gd name="T64" fmla="*/ 141 w 219"/>
                <a:gd name="T65" fmla="*/ 210 h 226"/>
                <a:gd name="T66" fmla="*/ 135 w 219"/>
                <a:gd name="T67" fmla="*/ 219 h 226"/>
                <a:gd name="T68" fmla="*/ 122 w 219"/>
                <a:gd name="T69" fmla="*/ 223 h 226"/>
                <a:gd name="T70" fmla="*/ 109 w 219"/>
                <a:gd name="T71" fmla="*/ 225 h 226"/>
                <a:gd name="T72" fmla="*/ 97 w 219"/>
                <a:gd name="T73" fmla="*/ 223 h 226"/>
                <a:gd name="T74" fmla="*/ 84 w 219"/>
                <a:gd name="T75" fmla="*/ 219 h 226"/>
                <a:gd name="T76" fmla="*/ 79 w 219"/>
                <a:gd name="T77" fmla="*/ 210 h 226"/>
                <a:gd name="T78" fmla="*/ 79 w 219"/>
                <a:gd name="T79" fmla="*/ 203 h 226"/>
                <a:gd name="T80" fmla="*/ 87 w 219"/>
                <a:gd name="T81" fmla="*/ 194 h 226"/>
                <a:gd name="T82" fmla="*/ 84 w 219"/>
                <a:gd name="T83" fmla="*/ 188 h 226"/>
                <a:gd name="T84" fmla="*/ 0 w 219"/>
                <a:gd name="T85" fmla="*/ 181 h 226"/>
                <a:gd name="T86" fmla="*/ 0 w 219"/>
                <a:gd name="T87" fmla="*/ 134 h 226"/>
                <a:gd name="T88" fmla="*/ 12 w 219"/>
                <a:gd name="T89" fmla="*/ 129 h 226"/>
                <a:gd name="T90" fmla="*/ 25 w 219"/>
                <a:gd name="T91" fmla="*/ 131 h 226"/>
                <a:gd name="T92" fmla="*/ 35 w 219"/>
                <a:gd name="T93" fmla="*/ 134 h 226"/>
                <a:gd name="T94" fmla="*/ 47 w 219"/>
                <a:gd name="T95" fmla="*/ 131 h 226"/>
                <a:gd name="T96" fmla="*/ 58 w 219"/>
                <a:gd name="T97" fmla="*/ 125 h 226"/>
                <a:gd name="T98" fmla="*/ 63 w 219"/>
                <a:gd name="T99" fmla="*/ 118 h 226"/>
                <a:gd name="T100" fmla="*/ 63 w 219"/>
                <a:gd name="T101" fmla="*/ 109 h 226"/>
                <a:gd name="T102" fmla="*/ 58 w 219"/>
                <a:gd name="T103" fmla="*/ 100 h 226"/>
                <a:gd name="T104" fmla="*/ 47 w 219"/>
                <a:gd name="T105" fmla="*/ 95 h 226"/>
                <a:gd name="T106" fmla="*/ 35 w 219"/>
                <a:gd name="T107" fmla="*/ 93 h 226"/>
                <a:gd name="T108" fmla="*/ 25 w 219"/>
                <a:gd name="T109" fmla="*/ 95 h 226"/>
                <a:gd name="T110" fmla="*/ 12 w 219"/>
                <a:gd name="T111" fmla="*/ 96 h 226"/>
                <a:gd name="T112" fmla="*/ 0 w 219"/>
                <a:gd name="T113" fmla="*/ 93 h 226"/>
                <a:gd name="T114" fmla="*/ 76 w 219"/>
                <a:gd name="T115" fmla="*/ 40 h 2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9"/>
                <a:gd name="T175" fmla="*/ 0 h 226"/>
                <a:gd name="T176" fmla="*/ 219 w 219"/>
                <a:gd name="T177" fmla="*/ 226 h 2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9" h="226">
                  <a:moveTo>
                    <a:pt x="76" y="43"/>
                  </a:moveTo>
                  <a:lnTo>
                    <a:pt x="84" y="38"/>
                  </a:lnTo>
                  <a:lnTo>
                    <a:pt x="87" y="34"/>
                  </a:lnTo>
                  <a:lnTo>
                    <a:pt x="87" y="31"/>
                  </a:lnTo>
                  <a:lnTo>
                    <a:pt x="79" y="25"/>
                  </a:lnTo>
                  <a:lnTo>
                    <a:pt x="79" y="21"/>
                  </a:lnTo>
                  <a:lnTo>
                    <a:pt x="79" y="18"/>
                  </a:lnTo>
                  <a:lnTo>
                    <a:pt x="79" y="15"/>
                  </a:lnTo>
                  <a:lnTo>
                    <a:pt x="79" y="11"/>
                  </a:lnTo>
                  <a:lnTo>
                    <a:pt x="84" y="5"/>
                  </a:lnTo>
                  <a:lnTo>
                    <a:pt x="90" y="4"/>
                  </a:lnTo>
                  <a:lnTo>
                    <a:pt x="95" y="1"/>
                  </a:lnTo>
                  <a:lnTo>
                    <a:pt x="101" y="0"/>
                  </a:lnTo>
                  <a:lnTo>
                    <a:pt x="108" y="0"/>
                  </a:lnTo>
                  <a:lnTo>
                    <a:pt x="116" y="0"/>
                  </a:lnTo>
                  <a:lnTo>
                    <a:pt x="122" y="1"/>
                  </a:lnTo>
                  <a:lnTo>
                    <a:pt x="127" y="4"/>
                  </a:lnTo>
                  <a:lnTo>
                    <a:pt x="133" y="5"/>
                  </a:lnTo>
                  <a:lnTo>
                    <a:pt x="136" y="11"/>
                  </a:lnTo>
                  <a:lnTo>
                    <a:pt x="138" y="15"/>
                  </a:lnTo>
                  <a:lnTo>
                    <a:pt x="138" y="18"/>
                  </a:lnTo>
                  <a:lnTo>
                    <a:pt x="138" y="21"/>
                  </a:lnTo>
                  <a:lnTo>
                    <a:pt x="136" y="25"/>
                  </a:lnTo>
                  <a:lnTo>
                    <a:pt x="133" y="31"/>
                  </a:lnTo>
                  <a:lnTo>
                    <a:pt x="133" y="34"/>
                  </a:lnTo>
                  <a:lnTo>
                    <a:pt x="133" y="38"/>
                  </a:lnTo>
                  <a:lnTo>
                    <a:pt x="138" y="40"/>
                  </a:lnTo>
                  <a:lnTo>
                    <a:pt x="138" y="43"/>
                  </a:lnTo>
                  <a:lnTo>
                    <a:pt x="218" y="43"/>
                  </a:lnTo>
                  <a:lnTo>
                    <a:pt x="218" y="93"/>
                  </a:lnTo>
                  <a:lnTo>
                    <a:pt x="213" y="96"/>
                  </a:lnTo>
                  <a:lnTo>
                    <a:pt x="206" y="96"/>
                  </a:lnTo>
                  <a:lnTo>
                    <a:pt x="205" y="96"/>
                  </a:lnTo>
                  <a:lnTo>
                    <a:pt x="197" y="95"/>
                  </a:lnTo>
                  <a:lnTo>
                    <a:pt x="190" y="93"/>
                  </a:lnTo>
                  <a:lnTo>
                    <a:pt x="184" y="93"/>
                  </a:lnTo>
                  <a:lnTo>
                    <a:pt x="178" y="93"/>
                  </a:lnTo>
                  <a:lnTo>
                    <a:pt x="175" y="95"/>
                  </a:lnTo>
                  <a:lnTo>
                    <a:pt x="165" y="96"/>
                  </a:lnTo>
                  <a:lnTo>
                    <a:pt x="162" y="100"/>
                  </a:lnTo>
                  <a:lnTo>
                    <a:pt x="159" y="103"/>
                  </a:lnTo>
                  <a:lnTo>
                    <a:pt x="155" y="109"/>
                  </a:lnTo>
                  <a:lnTo>
                    <a:pt x="155" y="113"/>
                  </a:lnTo>
                  <a:lnTo>
                    <a:pt x="155" y="118"/>
                  </a:lnTo>
                  <a:lnTo>
                    <a:pt x="159" y="121"/>
                  </a:lnTo>
                  <a:lnTo>
                    <a:pt x="162" y="125"/>
                  </a:lnTo>
                  <a:lnTo>
                    <a:pt x="165" y="129"/>
                  </a:lnTo>
                  <a:lnTo>
                    <a:pt x="175" y="131"/>
                  </a:lnTo>
                  <a:lnTo>
                    <a:pt x="178" y="134"/>
                  </a:lnTo>
                  <a:lnTo>
                    <a:pt x="184" y="134"/>
                  </a:lnTo>
                  <a:lnTo>
                    <a:pt x="190" y="134"/>
                  </a:lnTo>
                  <a:lnTo>
                    <a:pt x="197" y="131"/>
                  </a:lnTo>
                  <a:lnTo>
                    <a:pt x="205" y="129"/>
                  </a:lnTo>
                  <a:lnTo>
                    <a:pt x="206" y="129"/>
                  </a:lnTo>
                  <a:lnTo>
                    <a:pt x="213" y="129"/>
                  </a:lnTo>
                  <a:lnTo>
                    <a:pt x="218" y="131"/>
                  </a:lnTo>
                  <a:lnTo>
                    <a:pt x="218" y="181"/>
                  </a:lnTo>
                  <a:lnTo>
                    <a:pt x="143" y="181"/>
                  </a:lnTo>
                  <a:lnTo>
                    <a:pt x="141" y="184"/>
                  </a:lnTo>
                  <a:lnTo>
                    <a:pt x="135" y="188"/>
                  </a:lnTo>
                  <a:lnTo>
                    <a:pt x="133" y="190"/>
                  </a:lnTo>
                  <a:lnTo>
                    <a:pt x="133" y="194"/>
                  </a:lnTo>
                  <a:lnTo>
                    <a:pt x="138" y="199"/>
                  </a:lnTo>
                  <a:lnTo>
                    <a:pt x="141" y="203"/>
                  </a:lnTo>
                  <a:lnTo>
                    <a:pt x="141" y="206"/>
                  </a:lnTo>
                  <a:lnTo>
                    <a:pt x="141" y="210"/>
                  </a:lnTo>
                  <a:lnTo>
                    <a:pt x="138" y="214"/>
                  </a:lnTo>
                  <a:lnTo>
                    <a:pt x="135" y="219"/>
                  </a:lnTo>
                  <a:lnTo>
                    <a:pt x="128" y="220"/>
                  </a:lnTo>
                  <a:lnTo>
                    <a:pt x="122" y="223"/>
                  </a:lnTo>
                  <a:lnTo>
                    <a:pt x="117" y="225"/>
                  </a:lnTo>
                  <a:lnTo>
                    <a:pt x="109" y="225"/>
                  </a:lnTo>
                  <a:lnTo>
                    <a:pt x="103" y="225"/>
                  </a:lnTo>
                  <a:lnTo>
                    <a:pt x="97" y="223"/>
                  </a:lnTo>
                  <a:lnTo>
                    <a:pt x="90" y="220"/>
                  </a:lnTo>
                  <a:lnTo>
                    <a:pt x="84" y="219"/>
                  </a:lnTo>
                  <a:lnTo>
                    <a:pt x="81" y="214"/>
                  </a:lnTo>
                  <a:lnTo>
                    <a:pt x="79" y="210"/>
                  </a:lnTo>
                  <a:lnTo>
                    <a:pt x="79" y="206"/>
                  </a:lnTo>
                  <a:lnTo>
                    <a:pt x="79" y="203"/>
                  </a:lnTo>
                  <a:lnTo>
                    <a:pt x="81" y="199"/>
                  </a:lnTo>
                  <a:lnTo>
                    <a:pt x="87" y="194"/>
                  </a:lnTo>
                  <a:lnTo>
                    <a:pt x="87" y="190"/>
                  </a:lnTo>
                  <a:lnTo>
                    <a:pt x="84" y="188"/>
                  </a:lnTo>
                  <a:lnTo>
                    <a:pt x="79" y="181"/>
                  </a:lnTo>
                  <a:lnTo>
                    <a:pt x="0" y="181"/>
                  </a:lnTo>
                  <a:lnTo>
                    <a:pt x="0" y="135"/>
                  </a:lnTo>
                  <a:lnTo>
                    <a:pt x="0" y="134"/>
                  </a:lnTo>
                  <a:lnTo>
                    <a:pt x="6" y="129"/>
                  </a:lnTo>
                  <a:lnTo>
                    <a:pt x="12" y="129"/>
                  </a:lnTo>
                  <a:lnTo>
                    <a:pt x="14" y="129"/>
                  </a:lnTo>
                  <a:lnTo>
                    <a:pt x="25" y="131"/>
                  </a:lnTo>
                  <a:lnTo>
                    <a:pt x="28" y="134"/>
                  </a:lnTo>
                  <a:lnTo>
                    <a:pt x="35" y="134"/>
                  </a:lnTo>
                  <a:lnTo>
                    <a:pt x="41" y="134"/>
                  </a:lnTo>
                  <a:lnTo>
                    <a:pt x="47" y="131"/>
                  </a:lnTo>
                  <a:lnTo>
                    <a:pt x="54" y="129"/>
                  </a:lnTo>
                  <a:lnTo>
                    <a:pt x="58" y="125"/>
                  </a:lnTo>
                  <a:lnTo>
                    <a:pt x="60" y="121"/>
                  </a:lnTo>
                  <a:lnTo>
                    <a:pt x="63" y="118"/>
                  </a:lnTo>
                  <a:lnTo>
                    <a:pt x="63" y="113"/>
                  </a:lnTo>
                  <a:lnTo>
                    <a:pt x="63" y="109"/>
                  </a:lnTo>
                  <a:lnTo>
                    <a:pt x="60" y="103"/>
                  </a:lnTo>
                  <a:lnTo>
                    <a:pt x="58" y="100"/>
                  </a:lnTo>
                  <a:lnTo>
                    <a:pt x="54" y="96"/>
                  </a:lnTo>
                  <a:lnTo>
                    <a:pt x="47" y="95"/>
                  </a:lnTo>
                  <a:lnTo>
                    <a:pt x="41" y="93"/>
                  </a:lnTo>
                  <a:lnTo>
                    <a:pt x="35" y="93"/>
                  </a:lnTo>
                  <a:lnTo>
                    <a:pt x="28" y="93"/>
                  </a:lnTo>
                  <a:lnTo>
                    <a:pt x="25" y="95"/>
                  </a:lnTo>
                  <a:lnTo>
                    <a:pt x="14" y="96"/>
                  </a:lnTo>
                  <a:lnTo>
                    <a:pt x="12" y="96"/>
                  </a:lnTo>
                  <a:lnTo>
                    <a:pt x="6" y="96"/>
                  </a:lnTo>
                  <a:lnTo>
                    <a:pt x="0" y="93"/>
                  </a:lnTo>
                  <a:lnTo>
                    <a:pt x="0" y="43"/>
                  </a:lnTo>
                  <a:lnTo>
                    <a:pt x="76" y="40"/>
                  </a:lnTo>
                  <a:lnTo>
                    <a:pt x="76" y="43"/>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67" name="Freeform 42"/>
            <p:cNvSpPr>
              <a:spLocks/>
            </p:cNvSpPr>
            <p:nvPr/>
          </p:nvSpPr>
          <p:spPr bwMode="auto">
            <a:xfrm>
              <a:off x="3075" y="1837"/>
              <a:ext cx="281" cy="144"/>
            </a:xfrm>
            <a:custGeom>
              <a:avLst/>
              <a:gdLst>
                <a:gd name="T0" fmla="*/ 147 w 281"/>
                <a:gd name="T1" fmla="*/ 4 h 144"/>
                <a:gd name="T2" fmla="*/ 149 w 281"/>
                <a:gd name="T3" fmla="*/ 10 h 144"/>
                <a:gd name="T4" fmla="*/ 141 w 281"/>
                <a:gd name="T5" fmla="*/ 20 h 144"/>
                <a:gd name="T6" fmla="*/ 141 w 281"/>
                <a:gd name="T7" fmla="*/ 26 h 144"/>
                <a:gd name="T8" fmla="*/ 147 w 281"/>
                <a:gd name="T9" fmla="*/ 34 h 144"/>
                <a:gd name="T10" fmla="*/ 159 w 281"/>
                <a:gd name="T11" fmla="*/ 37 h 144"/>
                <a:gd name="T12" fmla="*/ 171 w 281"/>
                <a:gd name="T13" fmla="*/ 40 h 144"/>
                <a:gd name="T14" fmla="*/ 184 w 281"/>
                <a:gd name="T15" fmla="*/ 37 h 144"/>
                <a:gd name="T16" fmla="*/ 197 w 281"/>
                <a:gd name="T17" fmla="*/ 34 h 144"/>
                <a:gd name="T18" fmla="*/ 203 w 281"/>
                <a:gd name="T19" fmla="*/ 26 h 144"/>
                <a:gd name="T20" fmla="*/ 203 w 281"/>
                <a:gd name="T21" fmla="*/ 20 h 144"/>
                <a:gd name="T22" fmla="*/ 195 w 281"/>
                <a:gd name="T23" fmla="*/ 10 h 144"/>
                <a:gd name="T24" fmla="*/ 197 w 281"/>
                <a:gd name="T25" fmla="*/ 4 h 144"/>
                <a:gd name="T26" fmla="*/ 203 w 281"/>
                <a:gd name="T27" fmla="*/ 1 h 144"/>
                <a:gd name="T28" fmla="*/ 280 w 281"/>
                <a:gd name="T29" fmla="*/ 52 h 144"/>
                <a:gd name="T30" fmla="*/ 268 w 281"/>
                <a:gd name="T31" fmla="*/ 56 h 144"/>
                <a:gd name="T32" fmla="*/ 259 w 281"/>
                <a:gd name="T33" fmla="*/ 54 h 144"/>
                <a:gd name="T34" fmla="*/ 248 w 281"/>
                <a:gd name="T35" fmla="*/ 52 h 144"/>
                <a:gd name="T36" fmla="*/ 237 w 281"/>
                <a:gd name="T37" fmla="*/ 54 h 144"/>
                <a:gd name="T38" fmla="*/ 225 w 281"/>
                <a:gd name="T39" fmla="*/ 60 h 144"/>
                <a:gd name="T40" fmla="*/ 219 w 281"/>
                <a:gd name="T41" fmla="*/ 67 h 144"/>
                <a:gd name="T42" fmla="*/ 219 w 281"/>
                <a:gd name="T43" fmla="*/ 76 h 144"/>
                <a:gd name="T44" fmla="*/ 225 w 281"/>
                <a:gd name="T45" fmla="*/ 85 h 144"/>
                <a:gd name="T46" fmla="*/ 237 w 281"/>
                <a:gd name="T47" fmla="*/ 91 h 144"/>
                <a:gd name="T48" fmla="*/ 248 w 281"/>
                <a:gd name="T49" fmla="*/ 92 h 144"/>
                <a:gd name="T50" fmla="*/ 259 w 281"/>
                <a:gd name="T51" fmla="*/ 91 h 144"/>
                <a:gd name="T52" fmla="*/ 268 w 281"/>
                <a:gd name="T53" fmla="*/ 88 h 144"/>
                <a:gd name="T54" fmla="*/ 280 w 281"/>
                <a:gd name="T55" fmla="*/ 91 h 144"/>
                <a:gd name="T56" fmla="*/ 203 w 281"/>
                <a:gd name="T57" fmla="*/ 141 h 144"/>
                <a:gd name="T58" fmla="*/ 197 w 281"/>
                <a:gd name="T59" fmla="*/ 138 h 144"/>
                <a:gd name="T60" fmla="*/ 195 w 281"/>
                <a:gd name="T61" fmla="*/ 132 h 144"/>
                <a:gd name="T62" fmla="*/ 203 w 281"/>
                <a:gd name="T63" fmla="*/ 124 h 144"/>
                <a:gd name="T64" fmla="*/ 203 w 281"/>
                <a:gd name="T65" fmla="*/ 117 h 144"/>
                <a:gd name="T66" fmla="*/ 197 w 281"/>
                <a:gd name="T67" fmla="*/ 108 h 144"/>
                <a:gd name="T68" fmla="*/ 184 w 281"/>
                <a:gd name="T69" fmla="*/ 105 h 144"/>
                <a:gd name="T70" fmla="*/ 171 w 281"/>
                <a:gd name="T71" fmla="*/ 102 h 144"/>
                <a:gd name="T72" fmla="*/ 159 w 281"/>
                <a:gd name="T73" fmla="*/ 105 h 144"/>
                <a:gd name="T74" fmla="*/ 147 w 281"/>
                <a:gd name="T75" fmla="*/ 108 h 144"/>
                <a:gd name="T76" fmla="*/ 141 w 281"/>
                <a:gd name="T77" fmla="*/ 117 h 144"/>
                <a:gd name="T78" fmla="*/ 141 w 281"/>
                <a:gd name="T79" fmla="*/ 124 h 144"/>
                <a:gd name="T80" fmla="*/ 149 w 281"/>
                <a:gd name="T81" fmla="*/ 132 h 144"/>
                <a:gd name="T82" fmla="*/ 147 w 281"/>
                <a:gd name="T83" fmla="*/ 138 h 144"/>
                <a:gd name="T84" fmla="*/ 62 w 281"/>
                <a:gd name="T85" fmla="*/ 141 h 144"/>
                <a:gd name="T86" fmla="*/ 62 w 281"/>
                <a:gd name="T87" fmla="*/ 92 h 144"/>
                <a:gd name="T88" fmla="*/ 52 w 281"/>
                <a:gd name="T89" fmla="*/ 88 h 144"/>
                <a:gd name="T90" fmla="*/ 41 w 281"/>
                <a:gd name="T91" fmla="*/ 91 h 144"/>
                <a:gd name="T92" fmla="*/ 28 w 281"/>
                <a:gd name="T93" fmla="*/ 92 h 144"/>
                <a:gd name="T94" fmla="*/ 19 w 281"/>
                <a:gd name="T95" fmla="*/ 91 h 144"/>
                <a:gd name="T96" fmla="*/ 6 w 281"/>
                <a:gd name="T97" fmla="*/ 85 h 144"/>
                <a:gd name="T98" fmla="*/ 0 w 281"/>
                <a:gd name="T99" fmla="*/ 76 h 144"/>
                <a:gd name="T100" fmla="*/ 0 w 281"/>
                <a:gd name="T101" fmla="*/ 67 h 144"/>
                <a:gd name="T102" fmla="*/ 6 w 281"/>
                <a:gd name="T103" fmla="*/ 60 h 144"/>
                <a:gd name="T104" fmla="*/ 19 w 281"/>
                <a:gd name="T105" fmla="*/ 54 h 144"/>
                <a:gd name="T106" fmla="*/ 28 w 281"/>
                <a:gd name="T107" fmla="*/ 52 h 144"/>
                <a:gd name="T108" fmla="*/ 41 w 281"/>
                <a:gd name="T109" fmla="*/ 54 h 144"/>
                <a:gd name="T110" fmla="*/ 52 w 281"/>
                <a:gd name="T111" fmla="*/ 56 h 144"/>
                <a:gd name="T112" fmla="*/ 62 w 281"/>
                <a:gd name="T113" fmla="*/ 52 h 144"/>
                <a:gd name="T114" fmla="*/ 138 w 281"/>
                <a:gd name="T115" fmla="*/ 1 h 1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1"/>
                <a:gd name="T175" fmla="*/ 0 h 144"/>
                <a:gd name="T176" fmla="*/ 281 w 281"/>
                <a:gd name="T177" fmla="*/ 144 h 1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1" h="144">
                  <a:moveTo>
                    <a:pt x="141" y="1"/>
                  </a:moveTo>
                  <a:lnTo>
                    <a:pt x="147" y="4"/>
                  </a:lnTo>
                  <a:lnTo>
                    <a:pt x="149" y="8"/>
                  </a:lnTo>
                  <a:lnTo>
                    <a:pt x="149" y="10"/>
                  </a:lnTo>
                  <a:lnTo>
                    <a:pt x="144" y="15"/>
                  </a:lnTo>
                  <a:lnTo>
                    <a:pt x="141" y="20"/>
                  </a:lnTo>
                  <a:lnTo>
                    <a:pt x="141" y="21"/>
                  </a:lnTo>
                  <a:lnTo>
                    <a:pt x="141" y="26"/>
                  </a:lnTo>
                  <a:lnTo>
                    <a:pt x="144" y="30"/>
                  </a:lnTo>
                  <a:lnTo>
                    <a:pt x="147" y="34"/>
                  </a:lnTo>
                  <a:lnTo>
                    <a:pt x="152" y="37"/>
                  </a:lnTo>
                  <a:lnTo>
                    <a:pt x="159" y="37"/>
                  </a:lnTo>
                  <a:lnTo>
                    <a:pt x="163" y="40"/>
                  </a:lnTo>
                  <a:lnTo>
                    <a:pt x="171" y="40"/>
                  </a:lnTo>
                  <a:lnTo>
                    <a:pt x="178" y="40"/>
                  </a:lnTo>
                  <a:lnTo>
                    <a:pt x="184" y="37"/>
                  </a:lnTo>
                  <a:lnTo>
                    <a:pt x="190" y="37"/>
                  </a:lnTo>
                  <a:lnTo>
                    <a:pt x="197" y="34"/>
                  </a:lnTo>
                  <a:lnTo>
                    <a:pt x="200" y="30"/>
                  </a:lnTo>
                  <a:lnTo>
                    <a:pt x="203" y="26"/>
                  </a:lnTo>
                  <a:lnTo>
                    <a:pt x="203" y="21"/>
                  </a:lnTo>
                  <a:lnTo>
                    <a:pt x="203" y="20"/>
                  </a:lnTo>
                  <a:lnTo>
                    <a:pt x="200" y="15"/>
                  </a:lnTo>
                  <a:lnTo>
                    <a:pt x="195" y="10"/>
                  </a:lnTo>
                  <a:lnTo>
                    <a:pt x="195" y="8"/>
                  </a:lnTo>
                  <a:lnTo>
                    <a:pt x="197" y="4"/>
                  </a:lnTo>
                  <a:lnTo>
                    <a:pt x="203" y="0"/>
                  </a:lnTo>
                  <a:lnTo>
                    <a:pt x="203" y="1"/>
                  </a:lnTo>
                  <a:lnTo>
                    <a:pt x="280" y="1"/>
                  </a:lnTo>
                  <a:lnTo>
                    <a:pt x="280" y="52"/>
                  </a:lnTo>
                  <a:lnTo>
                    <a:pt x="275" y="56"/>
                  </a:lnTo>
                  <a:lnTo>
                    <a:pt x="268" y="56"/>
                  </a:lnTo>
                  <a:lnTo>
                    <a:pt x="267" y="56"/>
                  </a:lnTo>
                  <a:lnTo>
                    <a:pt x="259" y="54"/>
                  </a:lnTo>
                  <a:lnTo>
                    <a:pt x="252" y="52"/>
                  </a:lnTo>
                  <a:lnTo>
                    <a:pt x="248" y="52"/>
                  </a:lnTo>
                  <a:lnTo>
                    <a:pt x="243" y="52"/>
                  </a:lnTo>
                  <a:lnTo>
                    <a:pt x="237" y="54"/>
                  </a:lnTo>
                  <a:lnTo>
                    <a:pt x="230" y="56"/>
                  </a:lnTo>
                  <a:lnTo>
                    <a:pt x="225" y="60"/>
                  </a:lnTo>
                  <a:lnTo>
                    <a:pt x="219" y="62"/>
                  </a:lnTo>
                  <a:lnTo>
                    <a:pt x="219" y="67"/>
                  </a:lnTo>
                  <a:lnTo>
                    <a:pt x="219" y="72"/>
                  </a:lnTo>
                  <a:lnTo>
                    <a:pt x="219" y="76"/>
                  </a:lnTo>
                  <a:lnTo>
                    <a:pt x="219" y="80"/>
                  </a:lnTo>
                  <a:lnTo>
                    <a:pt x="225" y="85"/>
                  </a:lnTo>
                  <a:lnTo>
                    <a:pt x="230" y="88"/>
                  </a:lnTo>
                  <a:lnTo>
                    <a:pt x="237" y="91"/>
                  </a:lnTo>
                  <a:lnTo>
                    <a:pt x="243" y="91"/>
                  </a:lnTo>
                  <a:lnTo>
                    <a:pt x="248" y="92"/>
                  </a:lnTo>
                  <a:lnTo>
                    <a:pt x="252" y="92"/>
                  </a:lnTo>
                  <a:lnTo>
                    <a:pt x="259" y="91"/>
                  </a:lnTo>
                  <a:lnTo>
                    <a:pt x="267" y="88"/>
                  </a:lnTo>
                  <a:lnTo>
                    <a:pt x="268" y="88"/>
                  </a:lnTo>
                  <a:lnTo>
                    <a:pt x="275" y="91"/>
                  </a:lnTo>
                  <a:lnTo>
                    <a:pt x="280" y="91"/>
                  </a:lnTo>
                  <a:lnTo>
                    <a:pt x="280" y="141"/>
                  </a:lnTo>
                  <a:lnTo>
                    <a:pt x="203" y="141"/>
                  </a:lnTo>
                  <a:lnTo>
                    <a:pt x="203" y="143"/>
                  </a:lnTo>
                  <a:lnTo>
                    <a:pt x="197" y="138"/>
                  </a:lnTo>
                  <a:lnTo>
                    <a:pt x="195" y="134"/>
                  </a:lnTo>
                  <a:lnTo>
                    <a:pt x="195" y="132"/>
                  </a:lnTo>
                  <a:lnTo>
                    <a:pt x="200" y="127"/>
                  </a:lnTo>
                  <a:lnTo>
                    <a:pt x="203" y="124"/>
                  </a:lnTo>
                  <a:lnTo>
                    <a:pt x="203" y="118"/>
                  </a:lnTo>
                  <a:lnTo>
                    <a:pt x="203" y="117"/>
                  </a:lnTo>
                  <a:lnTo>
                    <a:pt x="200" y="112"/>
                  </a:lnTo>
                  <a:lnTo>
                    <a:pt x="197" y="108"/>
                  </a:lnTo>
                  <a:lnTo>
                    <a:pt x="190" y="105"/>
                  </a:lnTo>
                  <a:lnTo>
                    <a:pt x="184" y="105"/>
                  </a:lnTo>
                  <a:lnTo>
                    <a:pt x="178" y="102"/>
                  </a:lnTo>
                  <a:lnTo>
                    <a:pt x="171" y="102"/>
                  </a:lnTo>
                  <a:lnTo>
                    <a:pt x="163" y="102"/>
                  </a:lnTo>
                  <a:lnTo>
                    <a:pt x="159" y="105"/>
                  </a:lnTo>
                  <a:lnTo>
                    <a:pt x="152" y="105"/>
                  </a:lnTo>
                  <a:lnTo>
                    <a:pt x="147" y="108"/>
                  </a:lnTo>
                  <a:lnTo>
                    <a:pt x="144" y="112"/>
                  </a:lnTo>
                  <a:lnTo>
                    <a:pt x="141" y="117"/>
                  </a:lnTo>
                  <a:lnTo>
                    <a:pt x="141" y="118"/>
                  </a:lnTo>
                  <a:lnTo>
                    <a:pt x="141" y="124"/>
                  </a:lnTo>
                  <a:lnTo>
                    <a:pt x="144" y="127"/>
                  </a:lnTo>
                  <a:lnTo>
                    <a:pt x="149" y="132"/>
                  </a:lnTo>
                  <a:lnTo>
                    <a:pt x="149" y="134"/>
                  </a:lnTo>
                  <a:lnTo>
                    <a:pt x="147" y="138"/>
                  </a:lnTo>
                  <a:lnTo>
                    <a:pt x="141" y="141"/>
                  </a:lnTo>
                  <a:lnTo>
                    <a:pt x="62" y="141"/>
                  </a:lnTo>
                  <a:lnTo>
                    <a:pt x="62" y="95"/>
                  </a:lnTo>
                  <a:lnTo>
                    <a:pt x="62" y="92"/>
                  </a:lnTo>
                  <a:lnTo>
                    <a:pt x="58" y="88"/>
                  </a:lnTo>
                  <a:lnTo>
                    <a:pt x="52" y="88"/>
                  </a:lnTo>
                  <a:lnTo>
                    <a:pt x="49" y="88"/>
                  </a:lnTo>
                  <a:lnTo>
                    <a:pt x="41" y="91"/>
                  </a:lnTo>
                  <a:lnTo>
                    <a:pt x="35" y="92"/>
                  </a:lnTo>
                  <a:lnTo>
                    <a:pt x="28" y="92"/>
                  </a:lnTo>
                  <a:lnTo>
                    <a:pt x="22" y="92"/>
                  </a:lnTo>
                  <a:lnTo>
                    <a:pt x="19" y="91"/>
                  </a:lnTo>
                  <a:lnTo>
                    <a:pt x="11" y="88"/>
                  </a:lnTo>
                  <a:lnTo>
                    <a:pt x="6" y="85"/>
                  </a:lnTo>
                  <a:lnTo>
                    <a:pt x="1" y="80"/>
                  </a:lnTo>
                  <a:lnTo>
                    <a:pt x="0" y="76"/>
                  </a:lnTo>
                  <a:lnTo>
                    <a:pt x="0" y="72"/>
                  </a:lnTo>
                  <a:lnTo>
                    <a:pt x="0" y="67"/>
                  </a:lnTo>
                  <a:lnTo>
                    <a:pt x="1" y="62"/>
                  </a:lnTo>
                  <a:lnTo>
                    <a:pt x="6" y="60"/>
                  </a:lnTo>
                  <a:lnTo>
                    <a:pt x="11" y="56"/>
                  </a:lnTo>
                  <a:lnTo>
                    <a:pt x="19" y="54"/>
                  </a:lnTo>
                  <a:lnTo>
                    <a:pt x="22" y="52"/>
                  </a:lnTo>
                  <a:lnTo>
                    <a:pt x="28" y="52"/>
                  </a:lnTo>
                  <a:lnTo>
                    <a:pt x="35" y="52"/>
                  </a:lnTo>
                  <a:lnTo>
                    <a:pt x="41" y="54"/>
                  </a:lnTo>
                  <a:lnTo>
                    <a:pt x="49" y="56"/>
                  </a:lnTo>
                  <a:lnTo>
                    <a:pt x="52" y="56"/>
                  </a:lnTo>
                  <a:lnTo>
                    <a:pt x="58" y="56"/>
                  </a:lnTo>
                  <a:lnTo>
                    <a:pt x="62" y="52"/>
                  </a:lnTo>
                  <a:lnTo>
                    <a:pt x="62" y="1"/>
                  </a:lnTo>
                  <a:lnTo>
                    <a:pt x="138" y="1"/>
                  </a:lnTo>
                  <a:lnTo>
                    <a:pt x="141" y="1"/>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68" name="Freeform 43"/>
            <p:cNvSpPr>
              <a:spLocks/>
            </p:cNvSpPr>
            <p:nvPr/>
          </p:nvSpPr>
          <p:spPr bwMode="auto">
            <a:xfrm>
              <a:off x="3295" y="1795"/>
              <a:ext cx="278" cy="183"/>
            </a:xfrm>
            <a:custGeom>
              <a:avLst/>
              <a:gdLst>
                <a:gd name="T0" fmla="*/ 195 w 278"/>
                <a:gd name="T1" fmla="*/ 180 h 183"/>
                <a:gd name="T2" fmla="*/ 193 w 278"/>
                <a:gd name="T3" fmla="*/ 173 h 183"/>
                <a:gd name="T4" fmla="*/ 198 w 278"/>
                <a:gd name="T5" fmla="*/ 166 h 183"/>
                <a:gd name="T6" fmla="*/ 198 w 278"/>
                <a:gd name="T7" fmla="*/ 157 h 183"/>
                <a:gd name="T8" fmla="*/ 193 w 278"/>
                <a:gd name="T9" fmla="*/ 147 h 183"/>
                <a:gd name="T10" fmla="*/ 182 w 278"/>
                <a:gd name="T11" fmla="*/ 145 h 183"/>
                <a:gd name="T12" fmla="*/ 168 w 278"/>
                <a:gd name="T13" fmla="*/ 143 h 183"/>
                <a:gd name="T14" fmla="*/ 155 w 278"/>
                <a:gd name="T15" fmla="*/ 145 h 183"/>
                <a:gd name="T16" fmla="*/ 143 w 278"/>
                <a:gd name="T17" fmla="*/ 147 h 183"/>
                <a:gd name="T18" fmla="*/ 140 w 278"/>
                <a:gd name="T19" fmla="*/ 157 h 183"/>
                <a:gd name="T20" fmla="*/ 140 w 278"/>
                <a:gd name="T21" fmla="*/ 166 h 183"/>
                <a:gd name="T22" fmla="*/ 146 w 278"/>
                <a:gd name="T23" fmla="*/ 173 h 183"/>
                <a:gd name="T24" fmla="*/ 143 w 278"/>
                <a:gd name="T25" fmla="*/ 180 h 183"/>
                <a:gd name="T26" fmla="*/ 59 w 278"/>
                <a:gd name="T27" fmla="*/ 182 h 183"/>
                <a:gd name="T28" fmla="*/ 59 w 278"/>
                <a:gd name="T29" fmla="*/ 132 h 183"/>
                <a:gd name="T30" fmla="*/ 48 w 278"/>
                <a:gd name="T31" fmla="*/ 130 h 183"/>
                <a:gd name="T32" fmla="*/ 39 w 278"/>
                <a:gd name="T33" fmla="*/ 131 h 183"/>
                <a:gd name="T34" fmla="*/ 28 w 278"/>
                <a:gd name="T35" fmla="*/ 132 h 183"/>
                <a:gd name="T36" fmla="*/ 15 w 278"/>
                <a:gd name="T37" fmla="*/ 131 h 183"/>
                <a:gd name="T38" fmla="*/ 6 w 278"/>
                <a:gd name="T39" fmla="*/ 125 h 183"/>
                <a:gd name="T40" fmla="*/ 0 w 278"/>
                <a:gd name="T41" fmla="*/ 117 h 183"/>
                <a:gd name="T42" fmla="*/ 0 w 278"/>
                <a:gd name="T43" fmla="*/ 109 h 183"/>
                <a:gd name="T44" fmla="*/ 6 w 278"/>
                <a:gd name="T45" fmla="*/ 101 h 183"/>
                <a:gd name="T46" fmla="*/ 15 w 278"/>
                <a:gd name="T47" fmla="*/ 95 h 183"/>
                <a:gd name="T48" fmla="*/ 28 w 278"/>
                <a:gd name="T49" fmla="*/ 92 h 183"/>
                <a:gd name="T50" fmla="*/ 39 w 278"/>
                <a:gd name="T51" fmla="*/ 95 h 183"/>
                <a:gd name="T52" fmla="*/ 48 w 278"/>
                <a:gd name="T53" fmla="*/ 96 h 183"/>
                <a:gd name="T54" fmla="*/ 61 w 278"/>
                <a:gd name="T55" fmla="*/ 92 h 183"/>
                <a:gd name="T56" fmla="*/ 59 w 278"/>
                <a:gd name="T57" fmla="*/ 41 h 183"/>
                <a:gd name="T58" fmla="*/ 143 w 278"/>
                <a:gd name="T59" fmla="*/ 36 h 183"/>
                <a:gd name="T60" fmla="*/ 146 w 278"/>
                <a:gd name="T61" fmla="*/ 31 h 183"/>
                <a:gd name="T62" fmla="*/ 136 w 278"/>
                <a:gd name="T63" fmla="*/ 21 h 183"/>
                <a:gd name="T64" fmla="*/ 140 w 278"/>
                <a:gd name="T65" fmla="*/ 15 h 183"/>
                <a:gd name="T66" fmla="*/ 143 w 278"/>
                <a:gd name="T67" fmla="*/ 5 h 183"/>
                <a:gd name="T68" fmla="*/ 155 w 278"/>
                <a:gd name="T69" fmla="*/ 1 h 183"/>
                <a:gd name="T70" fmla="*/ 168 w 278"/>
                <a:gd name="T71" fmla="*/ 0 h 183"/>
                <a:gd name="T72" fmla="*/ 182 w 278"/>
                <a:gd name="T73" fmla="*/ 1 h 183"/>
                <a:gd name="T74" fmla="*/ 193 w 278"/>
                <a:gd name="T75" fmla="*/ 5 h 183"/>
                <a:gd name="T76" fmla="*/ 198 w 278"/>
                <a:gd name="T77" fmla="*/ 15 h 183"/>
                <a:gd name="T78" fmla="*/ 198 w 278"/>
                <a:gd name="T79" fmla="*/ 21 h 183"/>
                <a:gd name="T80" fmla="*/ 193 w 278"/>
                <a:gd name="T81" fmla="*/ 31 h 183"/>
                <a:gd name="T82" fmla="*/ 193 w 278"/>
                <a:gd name="T83" fmla="*/ 36 h 183"/>
                <a:gd name="T84" fmla="*/ 277 w 278"/>
                <a:gd name="T85" fmla="*/ 41 h 183"/>
                <a:gd name="T86" fmla="*/ 201 w 278"/>
                <a:gd name="T87" fmla="*/ 182 h 1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183"/>
                <a:gd name="T134" fmla="*/ 278 w 278"/>
                <a:gd name="T135" fmla="*/ 183 h 1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183">
                  <a:moveTo>
                    <a:pt x="201" y="182"/>
                  </a:moveTo>
                  <a:lnTo>
                    <a:pt x="195" y="180"/>
                  </a:lnTo>
                  <a:lnTo>
                    <a:pt x="193" y="176"/>
                  </a:lnTo>
                  <a:lnTo>
                    <a:pt x="193" y="173"/>
                  </a:lnTo>
                  <a:lnTo>
                    <a:pt x="196" y="167"/>
                  </a:lnTo>
                  <a:lnTo>
                    <a:pt x="198" y="166"/>
                  </a:lnTo>
                  <a:lnTo>
                    <a:pt x="198" y="160"/>
                  </a:lnTo>
                  <a:lnTo>
                    <a:pt x="198" y="157"/>
                  </a:lnTo>
                  <a:lnTo>
                    <a:pt x="196" y="153"/>
                  </a:lnTo>
                  <a:lnTo>
                    <a:pt x="193" y="147"/>
                  </a:lnTo>
                  <a:lnTo>
                    <a:pt x="187" y="145"/>
                  </a:lnTo>
                  <a:lnTo>
                    <a:pt x="182" y="145"/>
                  </a:lnTo>
                  <a:lnTo>
                    <a:pt x="176" y="143"/>
                  </a:lnTo>
                  <a:lnTo>
                    <a:pt x="168" y="143"/>
                  </a:lnTo>
                  <a:lnTo>
                    <a:pt x="162" y="143"/>
                  </a:lnTo>
                  <a:lnTo>
                    <a:pt x="155" y="145"/>
                  </a:lnTo>
                  <a:lnTo>
                    <a:pt x="149" y="145"/>
                  </a:lnTo>
                  <a:lnTo>
                    <a:pt x="143" y="147"/>
                  </a:lnTo>
                  <a:lnTo>
                    <a:pt x="141" y="153"/>
                  </a:lnTo>
                  <a:lnTo>
                    <a:pt x="140" y="157"/>
                  </a:lnTo>
                  <a:lnTo>
                    <a:pt x="136" y="160"/>
                  </a:lnTo>
                  <a:lnTo>
                    <a:pt x="140" y="166"/>
                  </a:lnTo>
                  <a:lnTo>
                    <a:pt x="141" y="167"/>
                  </a:lnTo>
                  <a:lnTo>
                    <a:pt x="146" y="173"/>
                  </a:lnTo>
                  <a:lnTo>
                    <a:pt x="146" y="176"/>
                  </a:lnTo>
                  <a:lnTo>
                    <a:pt x="143" y="180"/>
                  </a:lnTo>
                  <a:lnTo>
                    <a:pt x="140" y="182"/>
                  </a:lnTo>
                  <a:lnTo>
                    <a:pt x="59" y="182"/>
                  </a:lnTo>
                  <a:lnTo>
                    <a:pt x="59" y="131"/>
                  </a:lnTo>
                  <a:lnTo>
                    <a:pt x="59" y="132"/>
                  </a:lnTo>
                  <a:lnTo>
                    <a:pt x="55" y="130"/>
                  </a:lnTo>
                  <a:lnTo>
                    <a:pt x="48" y="130"/>
                  </a:lnTo>
                  <a:lnTo>
                    <a:pt x="47" y="130"/>
                  </a:lnTo>
                  <a:lnTo>
                    <a:pt x="39" y="131"/>
                  </a:lnTo>
                  <a:lnTo>
                    <a:pt x="33" y="132"/>
                  </a:lnTo>
                  <a:lnTo>
                    <a:pt x="28" y="132"/>
                  </a:lnTo>
                  <a:lnTo>
                    <a:pt x="22" y="131"/>
                  </a:lnTo>
                  <a:lnTo>
                    <a:pt x="15" y="131"/>
                  </a:lnTo>
                  <a:lnTo>
                    <a:pt x="11" y="130"/>
                  </a:lnTo>
                  <a:lnTo>
                    <a:pt x="6" y="125"/>
                  </a:lnTo>
                  <a:lnTo>
                    <a:pt x="0" y="121"/>
                  </a:lnTo>
                  <a:lnTo>
                    <a:pt x="0" y="117"/>
                  </a:lnTo>
                  <a:lnTo>
                    <a:pt x="0" y="112"/>
                  </a:lnTo>
                  <a:lnTo>
                    <a:pt x="0" y="109"/>
                  </a:lnTo>
                  <a:lnTo>
                    <a:pt x="0" y="102"/>
                  </a:lnTo>
                  <a:lnTo>
                    <a:pt x="6" y="101"/>
                  </a:lnTo>
                  <a:lnTo>
                    <a:pt x="11" y="96"/>
                  </a:lnTo>
                  <a:lnTo>
                    <a:pt x="15" y="95"/>
                  </a:lnTo>
                  <a:lnTo>
                    <a:pt x="22" y="92"/>
                  </a:lnTo>
                  <a:lnTo>
                    <a:pt x="28" y="92"/>
                  </a:lnTo>
                  <a:lnTo>
                    <a:pt x="33" y="92"/>
                  </a:lnTo>
                  <a:lnTo>
                    <a:pt x="39" y="95"/>
                  </a:lnTo>
                  <a:lnTo>
                    <a:pt x="45" y="96"/>
                  </a:lnTo>
                  <a:lnTo>
                    <a:pt x="48" y="96"/>
                  </a:lnTo>
                  <a:lnTo>
                    <a:pt x="55" y="96"/>
                  </a:lnTo>
                  <a:lnTo>
                    <a:pt x="61" y="92"/>
                  </a:lnTo>
                  <a:lnTo>
                    <a:pt x="59" y="92"/>
                  </a:lnTo>
                  <a:lnTo>
                    <a:pt x="59" y="41"/>
                  </a:lnTo>
                  <a:lnTo>
                    <a:pt x="140" y="41"/>
                  </a:lnTo>
                  <a:lnTo>
                    <a:pt x="143" y="36"/>
                  </a:lnTo>
                  <a:lnTo>
                    <a:pt x="146" y="34"/>
                  </a:lnTo>
                  <a:lnTo>
                    <a:pt x="146" y="31"/>
                  </a:lnTo>
                  <a:lnTo>
                    <a:pt x="141" y="26"/>
                  </a:lnTo>
                  <a:lnTo>
                    <a:pt x="136" y="21"/>
                  </a:lnTo>
                  <a:lnTo>
                    <a:pt x="136" y="18"/>
                  </a:lnTo>
                  <a:lnTo>
                    <a:pt x="140" y="15"/>
                  </a:lnTo>
                  <a:lnTo>
                    <a:pt x="141" y="10"/>
                  </a:lnTo>
                  <a:lnTo>
                    <a:pt x="143" y="5"/>
                  </a:lnTo>
                  <a:lnTo>
                    <a:pt x="149" y="4"/>
                  </a:lnTo>
                  <a:lnTo>
                    <a:pt x="155" y="1"/>
                  </a:lnTo>
                  <a:lnTo>
                    <a:pt x="162" y="0"/>
                  </a:lnTo>
                  <a:lnTo>
                    <a:pt x="168" y="0"/>
                  </a:lnTo>
                  <a:lnTo>
                    <a:pt x="176" y="0"/>
                  </a:lnTo>
                  <a:lnTo>
                    <a:pt x="182" y="1"/>
                  </a:lnTo>
                  <a:lnTo>
                    <a:pt x="187" y="4"/>
                  </a:lnTo>
                  <a:lnTo>
                    <a:pt x="193" y="5"/>
                  </a:lnTo>
                  <a:lnTo>
                    <a:pt x="196" y="10"/>
                  </a:lnTo>
                  <a:lnTo>
                    <a:pt x="198" y="15"/>
                  </a:lnTo>
                  <a:lnTo>
                    <a:pt x="198" y="18"/>
                  </a:lnTo>
                  <a:lnTo>
                    <a:pt x="198" y="21"/>
                  </a:lnTo>
                  <a:lnTo>
                    <a:pt x="196" y="26"/>
                  </a:lnTo>
                  <a:lnTo>
                    <a:pt x="193" y="31"/>
                  </a:lnTo>
                  <a:lnTo>
                    <a:pt x="190" y="34"/>
                  </a:lnTo>
                  <a:lnTo>
                    <a:pt x="193" y="36"/>
                  </a:lnTo>
                  <a:lnTo>
                    <a:pt x="198" y="41"/>
                  </a:lnTo>
                  <a:lnTo>
                    <a:pt x="277" y="41"/>
                  </a:lnTo>
                  <a:lnTo>
                    <a:pt x="277" y="182"/>
                  </a:lnTo>
                  <a:lnTo>
                    <a:pt x="201" y="182"/>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69" name="Freeform 44"/>
            <p:cNvSpPr>
              <a:spLocks/>
            </p:cNvSpPr>
            <p:nvPr/>
          </p:nvSpPr>
          <p:spPr bwMode="auto">
            <a:xfrm>
              <a:off x="2485" y="1938"/>
              <a:ext cx="281" cy="228"/>
            </a:xfrm>
            <a:custGeom>
              <a:avLst/>
              <a:gdLst>
                <a:gd name="T0" fmla="*/ 218 w 281"/>
                <a:gd name="T1" fmla="*/ 39 h 228"/>
                <a:gd name="T2" fmla="*/ 224 w 281"/>
                <a:gd name="T3" fmla="*/ 95 h 228"/>
                <a:gd name="T4" fmla="*/ 232 w 281"/>
                <a:gd name="T5" fmla="*/ 95 h 228"/>
                <a:gd name="T6" fmla="*/ 246 w 281"/>
                <a:gd name="T7" fmla="*/ 89 h 228"/>
                <a:gd name="T8" fmla="*/ 257 w 281"/>
                <a:gd name="T9" fmla="*/ 89 h 228"/>
                <a:gd name="T10" fmla="*/ 268 w 281"/>
                <a:gd name="T11" fmla="*/ 95 h 228"/>
                <a:gd name="T12" fmla="*/ 278 w 281"/>
                <a:gd name="T13" fmla="*/ 102 h 228"/>
                <a:gd name="T14" fmla="*/ 280 w 281"/>
                <a:gd name="T15" fmla="*/ 112 h 228"/>
                <a:gd name="T16" fmla="*/ 278 w 281"/>
                <a:gd name="T17" fmla="*/ 120 h 228"/>
                <a:gd name="T18" fmla="*/ 268 w 281"/>
                <a:gd name="T19" fmla="*/ 127 h 228"/>
                <a:gd name="T20" fmla="*/ 257 w 281"/>
                <a:gd name="T21" fmla="*/ 131 h 228"/>
                <a:gd name="T22" fmla="*/ 246 w 281"/>
                <a:gd name="T23" fmla="*/ 133 h 228"/>
                <a:gd name="T24" fmla="*/ 232 w 281"/>
                <a:gd name="T25" fmla="*/ 127 h 228"/>
                <a:gd name="T26" fmla="*/ 224 w 281"/>
                <a:gd name="T27" fmla="*/ 128 h 228"/>
                <a:gd name="T28" fmla="*/ 218 w 281"/>
                <a:gd name="T29" fmla="*/ 183 h 228"/>
                <a:gd name="T30" fmla="*/ 134 w 281"/>
                <a:gd name="T31" fmla="*/ 187 h 228"/>
                <a:gd name="T32" fmla="*/ 131 w 281"/>
                <a:gd name="T33" fmla="*/ 193 h 228"/>
                <a:gd name="T34" fmla="*/ 139 w 281"/>
                <a:gd name="T35" fmla="*/ 202 h 228"/>
                <a:gd name="T36" fmla="*/ 139 w 281"/>
                <a:gd name="T37" fmla="*/ 211 h 228"/>
                <a:gd name="T38" fmla="*/ 132 w 281"/>
                <a:gd name="T39" fmla="*/ 218 h 228"/>
                <a:gd name="T40" fmla="*/ 121 w 281"/>
                <a:gd name="T41" fmla="*/ 225 h 228"/>
                <a:gd name="T42" fmla="*/ 109 w 281"/>
                <a:gd name="T43" fmla="*/ 227 h 228"/>
                <a:gd name="T44" fmla="*/ 101 w 281"/>
                <a:gd name="T45" fmla="*/ 227 h 228"/>
                <a:gd name="T46" fmla="*/ 91 w 281"/>
                <a:gd name="T47" fmla="*/ 222 h 228"/>
                <a:gd name="T48" fmla="*/ 79 w 281"/>
                <a:gd name="T49" fmla="*/ 215 h 228"/>
                <a:gd name="T50" fmla="*/ 77 w 281"/>
                <a:gd name="T51" fmla="*/ 208 h 228"/>
                <a:gd name="T52" fmla="*/ 79 w 281"/>
                <a:gd name="T53" fmla="*/ 200 h 228"/>
                <a:gd name="T54" fmla="*/ 85 w 281"/>
                <a:gd name="T55" fmla="*/ 192 h 228"/>
                <a:gd name="T56" fmla="*/ 79 w 281"/>
                <a:gd name="T57" fmla="*/ 183 h 228"/>
                <a:gd name="T58" fmla="*/ 0 w 281"/>
                <a:gd name="T59" fmla="*/ 39 h 228"/>
                <a:gd name="T60" fmla="*/ 77 w 281"/>
                <a:gd name="T61" fmla="*/ 40 h 228"/>
                <a:gd name="T62" fmla="*/ 85 w 281"/>
                <a:gd name="T63" fmla="*/ 33 h 228"/>
                <a:gd name="T64" fmla="*/ 79 w 281"/>
                <a:gd name="T65" fmla="*/ 26 h 228"/>
                <a:gd name="T66" fmla="*/ 77 w 281"/>
                <a:gd name="T67" fmla="*/ 18 h 228"/>
                <a:gd name="T68" fmla="*/ 79 w 281"/>
                <a:gd name="T69" fmla="*/ 10 h 228"/>
                <a:gd name="T70" fmla="*/ 91 w 281"/>
                <a:gd name="T71" fmla="*/ 1 h 228"/>
                <a:gd name="T72" fmla="*/ 101 w 281"/>
                <a:gd name="T73" fmla="*/ 0 h 228"/>
                <a:gd name="T74" fmla="*/ 115 w 281"/>
                <a:gd name="T75" fmla="*/ 0 h 228"/>
                <a:gd name="T76" fmla="*/ 126 w 281"/>
                <a:gd name="T77" fmla="*/ 1 h 228"/>
                <a:gd name="T78" fmla="*/ 137 w 281"/>
                <a:gd name="T79" fmla="*/ 10 h 228"/>
                <a:gd name="T80" fmla="*/ 140 w 281"/>
                <a:gd name="T81" fmla="*/ 18 h 228"/>
                <a:gd name="T82" fmla="*/ 137 w 281"/>
                <a:gd name="T83" fmla="*/ 26 h 228"/>
                <a:gd name="T84" fmla="*/ 131 w 281"/>
                <a:gd name="T85" fmla="*/ 33 h 228"/>
                <a:gd name="T86" fmla="*/ 140 w 281"/>
                <a:gd name="T87" fmla="*/ 40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1"/>
                <a:gd name="T133" fmla="*/ 0 h 228"/>
                <a:gd name="T134" fmla="*/ 281 w 281"/>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1" h="228">
                  <a:moveTo>
                    <a:pt x="140" y="39"/>
                  </a:moveTo>
                  <a:lnTo>
                    <a:pt x="218" y="39"/>
                  </a:lnTo>
                  <a:lnTo>
                    <a:pt x="218" y="92"/>
                  </a:lnTo>
                  <a:lnTo>
                    <a:pt x="224" y="95"/>
                  </a:lnTo>
                  <a:lnTo>
                    <a:pt x="230" y="95"/>
                  </a:lnTo>
                  <a:lnTo>
                    <a:pt x="232" y="95"/>
                  </a:lnTo>
                  <a:lnTo>
                    <a:pt x="240" y="92"/>
                  </a:lnTo>
                  <a:lnTo>
                    <a:pt x="246" y="89"/>
                  </a:lnTo>
                  <a:lnTo>
                    <a:pt x="253" y="89"/>
                  </a:lnTo>
                  <a:lnTo>
                    <a:pt x="257" y="89"/>
                  </a:lnTo>
                  <a:lnTo>
                    <a:pt x="264" y="92"/>
                  </a:lnTo>
                  <a:lnTo>
                    <a:pt x="268" y="95"/>
                  </a:lnTo>
                  <a:lnTo>
                    <a:pt x="275" y="99"/>
                  </a:lnTo>
                  <a:lnTo>
                    <a:pt x="278" y="102"/>
                  </a:lnTo>
                  <a:lnTo>
                    <a:pt x="280" y="106"/>
                  </a:lnTo>
                  <a:lnTo>
                    <a:pt x="280" y="112"/>
                  </a:lnTo>
                  <a:lnTo>
                    <a:pt x="280" y="117"/>
                  </a:lnTo>
                  <a:lnTo>
                    <a:pt x="278" y="120"/>
                  </a:lnTo>
                  <a:lnTo>
                    <a:pt x="275" y="124"/>
                  </a:lnTo>
                  <a:lnTo>
                    <a:pt x="268" y="127"/>
                  </a:lnTo>
                  <a:lnTo>
                    <a:pt x="264" y="131"/>
                  </a:lnTo>
                  <a:lnTo>
                    <a:pt x="257" y="131"/>
                  </a:lnTo>
                  <a:lnTo>
                    <a:pt x="253" y="133"/>
                  </a:lnTo>
                  <a:lnTo>
                    <a:pt x="246" y="133"/>
                  </a:lnTo>
                  <a:lnTo>
                    <a:pt x="240" y="131"/>
                  </a:lnTo>
                  <a:lnTo>
                    <a:pt x="232" y="127"/>
                  </a:lnTo>
                  <a:lnTo>
                    <a:pt x="230" y="127"/>
                  </a:lnTo>
                  <a:lnTo>
                    <a:pt x="224" y="128"/>
                  </a:lnTo>
                  <a:lnTo>
                    <a:pt x="218" y="131"/>
                  </a:lnTo>
                  <a:lnTo>
                    <a:pt x="218" y="183"/>
                  </a:lnTo>
                  <a:lnTo>
                    <a:pt x="139" y="183"/>
                  </a:lnTo>
                  <a:lnTo>
                    <a:pt x="134" y="187"/>
                  </a:lnTo>
                  <a:lnTo>
                    <a:pt x="131" y="192"/>
                  </a:lnTo>
                  <a:lnTo>
                    <a:pt x="131" y="193"/>
                  </a:lnTo>
                  <a:lnTo>
                    <a:pt x="137" y="200"/>
                  </a:lnTo>
                  <a:lnTo>
                    <a:pt x="139" y="202"/>
                  </a:lnTo>
                  <a:lnTo>
                    <a:pt x="140" y="208"/>
                  </a:lnTo>
                  <a:lnTo>
                    <a:pt x="139" y="211"/>
                  </a:lnTo>
                  <a:lnTo>
                    <a:pt x="137" y="215"/>
                  </a:lnTo>
                  <a:lnTo>
                    <a:pt x="132" y="218"/>
                  </a:lnTo>
                  <a:lnTo>
                    <a:pt x="126" y="222"/>
                  </a:lnTo>
                  <a:lnTo>
                    <a:pt x="121" y="225"/>
                  </a:lnTo>
                  <a:lnTo>
                    <a:pt x="115" y="227"/>
                  </a:lnTo>
                  <a:lnTo>
                    <a:pt x="109" y="227"/>
                  </a:lnTo>
                  <a:lnTo>
                    <a:pt x="107" y="227"/>
                  </a:lnTo>
                  <a:lnTo>
                    <a:pt x="101" y="227"/>
                  </a:lnTo>
                  <a:lnTo>
                    <a:pt x="94" y="225"/>
                  </a:lnTo>
                  <a:lnTo>
                    <a:pt x="91" y="222"/>
                  </a:lnTo>
                  <a:lnTo>
                    <a:pt x="82" y="218"/>
                  </a:lnTo>
                  <a:lnTo>
                    <a:pt x="79" y="215"/>
                  </a:lnTo>
                  <a:lnTo>
                    <a:pt x="79" y="211"/>
                  </a:lnTo>
                  <a:lnTo>
                    <a:pt x="77" y="208"/>
                  </a:lnTo>
                  <a:lnTo>
                    <a:pt x="77" y="202"/>
                  </a:lnTo>
                  <a:lnTo>
                    <a:pt x="79" y="200"/>
                  </a:lnTo>
                  <a:lnTo>
                    <a:pt x="85" y="193"/>
                  </a:lnTo>
                  <a:lnTo>
                    <a:pt x="85" y="192"/>
                  </a:lnTo>
                  <a:lnTo>
                    <a:pt x="82" y="187"/>
                  </a:lnTo>
                  <a:lnTo>
                    <a:pt x="79" y="183"/>
                  </a:lnTo>
                  <a:lnTo>
                    <a:pt x="0" y="183"/>
                  </a:lnTo>
                  <a:lnTo>
                    <a:pt x="0" y="39"/>
                  </a:lnTo>
                  <a:lnTo>
                    <a:pt x="77" y="39"/>
                  </a:lnTo>
                  <a:lnTo>
                    <a:pt x="77" y="40"/>
                  </a:lnTo>
                  <a:lnTo>
                    <a:pt x="82" y="36"/>
                  </a:lnTo>
                  <a:lnTo>
                    <a:pt x="85" y="33"/>
                  </a:lnTo>
                  <a:lnTo>
                    <a:pt x="85" y="30"/>
                  </a:lnTo>
                  <a:lnTo>
                    <a:pt x="79" y="26"/>
                  </a:lnTo>
                  <a:lnTo>
                    <a:pt x="77" y="23"/>
                  </a:lnTo>
                  <a:lnTo>
                    <a:pt x="77" y="18"/>
                  </a:lnTo>
                  <a:lnTo>
                    <a:pt x="79" y="14"/>
                  </a:lnTo>
                  <a:lnTo>
                    <a:pt x="79" y="10"/>
                  </a:lnTo>
                  <a:lnTo>
                    <a:pt x="82" y="5"/>
                  </a:lnTo>
                  <a:lnTo>
                    <a:pt x="91" y="1"/>
                  </a:lnTo>
                  <a:lnTo>
                    <a:pt x="94" y="1"/>
                  </a:lnTo>
                  <a:lnTo>
                    <a:pt x="101" y="0"/>
                  </a:lnTo>
                  <a:lnTo>
                    <a:pt x="109" y="0"/>
                  </a:lnTo>
                  <a:lnTo>
                    <a:pt x="115" y="0"/>
                  </a:lnTo>
                  <a:lnTo>
                    <a:pt x="121" y="1"/>
                  </a:lnTo>
                  <a:lnTo>
                    <a:pt x="126" y="1"/>
                  </a:lnTo>
                  <a:lnTo>
                    <a:pt x="132" y="5"/>
                  </a:lnTo>
                  <a:lnTo>
                    <a:pt x="137" y="10"/>
                  </a:lnTo>
                  <a:lnTo>
                    <a:pt x="139" y="14"/>
                  </a:lnTo>
                  <a:lnTo>
                    <a:pt x="140" y="18"/>
                  </a:lnTo>
                  <a:lnTo>
                    <a:pt x="140" y="23"/>
                  </a:lnTo>
                  <a:lnTo>
                    <a:pt x="137" y="26"/>
                  </a:lnTo>
                  <a:lnTo>
                    <a:pt x="131" y="30"/>
                  </a:lnTo>
                  <a:lnTo>
                    <a:pt x="131" y="33"/>
                  </a:lnTo>
                  <a:lnTo>
                    <a:pt x="134" y="36"/>
                  </a:lnTo>
                  <a:lnTo>
                    <a:pt x="140" y="40"/>
                  </a:lnTo>
                  <a:lnTo>
                    <a:pt x="140" y="39"/>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70" name="Freeform 45"/>
            <p:cNvSpPr>
              <a:spLocks/>
            </p:cNvSpPr>
            <p:nvPr/>
          </p:nvSpPr>
          <p:spPr bwMode="auto">
            <a:xfrm>
              <a:off x="2705" y="1977"/>
              <a:ext cx="215" cy="145"/>
            </a:xfrm>
            <a:custGeom>
              <a:avLst/>
              <a:gdLst>
                <a:gd name="T0" fmla="*/ 214 w 215"/>
                <a:gd name="T1" fmla="*/ 144 h 145"/>
                <a:gd name="T2" fmla="*/ 207 w 215"/>
                <a:gd name="T3" fmla="*/ 89 h 145"/>
                <a:gd name="T4" fmla="*/ 199 w 215"/>
                <a:gd name="T5" fmla="*/ 87 h 145"/>
                <a:gd name="T6" fmla="*/ 185 w 215"/>
                <a:gd name="T7" fmla="*/ 93 h 145"/>
                <a:gd name="T8" fmla="*/ 174 w 215"/>
                <a:gd name="T9" fmla="*/ 90 h 145"/>
                <a:gd name="T10" fmla="*/ 160 w 215"/>
                <a:gd name="T11" fmla="*/ 87 h 145"/>
                <a:gd name="T12" fmla="*/ 154 w 215"/>
                <a:gd name="T13" fmla="*/ 80 h 145"/>
                <a:gd name="T14" fmla="*/ 152 w 215"/>
                <a:gd name="T15" fmla="*/ 73 h 145"/>
                <a:gd name="T16" fmla="*/ 154 w 215"/>
                <a:gd name="T17" fmla="*/ 63 h 145"/>
                <a:gd name="T18" fmla="*/ 160 w 215"/>
                <a:gd name="T19" fmla="*/ 56 h 145"/>
                <a:gd name="T20" fmla="*/ 174 w 215"/>
                <a:gd name="T21" fmla="*/ 50 h 145"/>
                <a:gd name="T22" fmla="*/ 185 w 215"/>
                <a:gd name="T23" fmla="*/ 50 h 145"/>
                <a:gd name="T24" fmla="*/ 199 w 215"/>
                <a:gd name="T25" fmla="*/ 56 h 145"/>
                <a:gd name="T26" fmla="*/ 207 w 215"/>
                <a:gd name="T27" fmla="*/ 56 h 145"/>
                <a:gd name="T28" fmla="*/ 214 w 215"/>
                <a:gd name="T29" fmla="*/ 0 h 145"/>
                <a:gd name="T30" fmla="*/ 136 w 215"/>
                <a:gd name="T31" fmla="*/ 1 h 145"/>
                <a:gd name="T32" fmla="*/ 130 w 215"/>
                <a:gd name="T33" fmla="*/ 8 h 145"/>
                <a:gd name="T34" fmla="*/ 133 w 215"/>
                <a:gd name="T35" fmla="*/ 15 h 145"/>
                <a:gd name="T36" fmla="*/ 136 w 215"/>
                <a:gd name="T37" fmla="*/ 24 h 145"/>
                <a:gd name="T38" fmla="*/ 133 w 215"/>
                <a:gd name="T39" fmla="*/ 30 h 145"/>
                <a:gd name="T40" fmla="*/ 124 w 215"/>
                <a:gd name="T41" fmla="*/ 38 h 145"/>
                <a:gd name="T42" fmla="*/ 116 w 215"/>
                <a:gd name="T43" fmla="*/ 43 h 145"/>
                <a:gd name="T44" fmla="*/ 99 w 215"/>
                <a:gd name="T45" fmla="*/ 43 h 145"/>
                <a:gd name="T46" fmla="*/ 89 w 215"/>
                <a:gd name="T47" fmla="*/ 38 h 145"/>
                <a:gd name="T48" fmla="*/ 80 w 215"/>
                <a:gd name="T49" fmla="*/ 30 h 145"/>
                <a:gd name="T50" fmla="*/ 77 w 215"/>
                <a:gd name="T51" fmla="*/ 24 h 145"/>
                <a:gd name="T52" fmla="*/ 80 w 215"/>
                <a:gd name="T53" fmla="*/ 15 h 145"/>
                <a:gd name="T54" fmla="*/ 84 w 215"/>
                <a:gd name="T55" fmla="*/ 8 h 145"/>
                <a:gd name="T56" fmla="*/ 77 w 215"/>
                <a:gd name="T57" fmla="*/ 1 h 145"/>
                <a:gd name="T58" fmla="*/ 0 w 215"/>
                <a:gd name="T59" fmla="*/ 0 h 145"/>
                <a:gd name="T60" fmla="*/ 6 w 215"/>
                <a:gd name="T61" fmla="*/ 56 h 145"/>
                <a:gd name="T62" fmla="*/ 14 w 215"/>
                <a:gd name="T63" fmla="*/ 56 h 145"/>
                <a:gd name="T64" fmla="*/ 28 w 215"/>
                <a:gd name="T65" fmla="*/ 50 h 145"/>
                <a:gd name="T66" fmla="*/ 39 w 215"/>
                <a:gd name="T67" fmla="*/ 50 h 145"/>
                <a:gd name="T68" fmla="*/ 50 w 215"/>
                <a:gd name="T69" fmla="*/ 56 h 145"/>
                <a:gd name="T70" fmla="*/ 59 w 215"/>
                <a:gd name="T71" fmla="*/ 63 h 145"/>
                <a:gd name="T72" fmla="*/ 61 w 215"/>
                <a:gd name="T73" fmla="*/ 73 h 145"/>
                <a:gd name="T74" fmla="*/ 59 w 215"/>
                <a:gd name="T75" fmla="*/ 80 h 145"/>
                <a:gd name="T76" fmla="*/ 50 w 215"/>
                <a:gd name="T77" fmla="*/ 87 h 145"/>
                <a:gd name="T78" fmla="*/ 39 w 215"/>
                <a:gd name="T79" fmla="*/ 90 h 145"/>
                <a:gd name="T80" fmla="*/ 28 w 215"/>
                <a:gd name="T81" fmla="*/ 93 h 145"/>
                <a:gd name="T82" fmla="*/ 14 w 215"/>
                <a:gd name="T83" fmla="*/ 87 h 145"/>
                <a:gd name="T84" fmla="*/ 6 w 215"/>
                <a:gd name="T85" fmla="*/ 89 h 145"/>
                <a:gd name="T86" fmla="*/ 0 w 215"/>
                <a:gd name="T87" fmla="*/ 90 h 145"/>
                <a:gd name="T88" fmla="*/ 77 w 215"/>
                <a:gd name="T89" fmla="*/ 144 h 145"/>
                <a:gd name="T90" fmla="*/ 84 w 215"/>
                <a:gd name="T91" fmla="*/ 138 h 145"/>
                <a:gd name="T92" fmla="*/ 80 w 215"/>
                <a:gd name="T93" fmla="*/ 129 h 145"/>
                <a:gd name="T94" fmla="*/ 77 w 215"/>
                <a:gd name="T95" fmla="*/ 122 h 145"/>
                <a:gd name="T96" fmla="*/ 80 w 215"/>
                <a:gd name="T97" fmla="*/ 115 h 145"/>
                <a:gd name="T98" fmla="*/ 89 w 215"/>
                <a:gd name="T99" fmla="*/ 108 h 145"/>
                <a:gd name="T100" fmla="*/ 99 w 215"/>
                <a:gd name="T101" fmla="*/ 103 h 145"/>
                <a:gd name="T102" fmla="*/ 116 w 215"/>
                <a:gd name="T103" fmla="*/ 103 h 145"/>
                <a:gd name="T104" fmla="*/ 124 w 215"/>
                <a:gd name="T105" fmla="*/ 108 h 145"/>
                <a:gd name="T106" fmla="*/ 136 w 215"/>
                <a:gd name="T107" fmla="*/ 115 h 145"/>
                <a:gd name="T108" fmla="*/ 138 w 215"/>
                <a:gd name="T109" fmla="*/ 122 h 145"/>
                <a:gd name="T110" fmla="*/ 136 w 215"/>
                <a:gd name="T111" fmla="*/ 129 h 145"/>
                <a:gd name="T112" fmla="*/ 130 w 215"/>
                <a:gd name="T113" fmla="*/ 138 h 145"/>
                <a:gd name="T114" fmla="*/ 136 w 215"/>
                <a:gd name="T115" fmla="*/ 144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5"/>
                <a:gd name="T175" fmla="*/ 0 h 145"/>
                <a:gd name="T176" fmla="*/ 215 w 215"/>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5" h="145">
                  <a:moveTo>
                    <a:pt x="138" y="144"/>
                  </a:moveTo>
                  <a:lnTo>
                    <a:pt x="214" y="144"/>
                  </a:lnTo>
                  <a:lnTo>
                    <a:pt x="214" y="90"/>
                  </a:lnTo>
                  <a:lnTo>
                    <a:pt x="207" y="89"/>
                  </a:lnTo>
                  <a:lnTo>
                    <a:pt x="204" y="87"/>
                  </a:lnTo>
                  <a:lnTo>
                    <a:pt x="199" y="87"/>
                  </a:lnTo>
                  <a:lnTo>
                    <a:pt x="191" y="90"/>
                  </a:lnTo>
                  <a:lnTo>
                    <a:pt x="185" y="93"/>
                  </a:lnTo>
                  <a:lnTo>
                    <a:pt x="180" y="93"/>
                  </a:lnTo>
                  <a:lnTo>
                    <a:pt x="174" y="90"/>
                  </a:lnTo>
                  <a:lnTo>
                    <a:pt x="169" y="90"/>
                  </a:lnTo>
                  <a:lnTo>
                    <a:pt x="160" y="87"/>
                  </a:lnTo>
                  <a:lnTo>
                    <a:pt x="158" y="84"/>
                  </a:lnTo>
                  <a:lnTo>
                    <a:pt x="154" y="80"/>
                  </a:lnTo>
                  <a:lnTo>
                    <a:pt x="152" y="77"/>
                  </a:lnTo>
                  <a:lnTo>
                    <a:pt x="152" y="73"/>
                  </a:lnTo>
                  <a:lnTo>
                    <a:pt x="152" y="66"/>
                  </a:lnTo>
                  <a:lnTo>
                    <a:pt x="154" y="63"/>
                  </a:lnTo>
                  <a:lnTo>
                    <a:pt x="158" y="60"/>
                  </a:lnTo>
                  <a:lnTo>
                    <a:pt x="160" y="56"/>
                  </a:lnTo>
                  <a:lnTo>
                    <a:pt x="169" y="53"/>
                  </a:lnTo>
                  <a:lnTo>
                    <a:pt x="174" y="50"/>
                  </a:lnTo>
                  <a:lnTo>
                    <a:pt x="180" y="50"/>
                  </a:lnTo>
                  <a:lnTo>
                    <a:pt x="185" y="50"/>
                  </a:lnTo>
                  <a:lnTo>
                    <a:pt x="191" y="53"/>
                  </a:lnTo>
                  <a:lnTo>
                    <a:pt x="199" y="56"/>
                  </a:lnTo>
                  <a:lnTo>
                    <a:pt x="204" y="56"/>
                  </a:lnTo>
                  <a:lnTo>
                    <a:pt x="207" y="56"/>
                  </a:lnTo>
                  <a:lnTo>
                    <a:pt x="214" y="53"/>
                  </a:lnTo>
                  <a:lnTo>
                    <a:pt x="214" y="0"/>
                  </a:lnTo>
                  <a:lnTo>
                    <a:pt x="138" y="0"/>
                  </a:lnTo>
                  <a:lnTo>
                    <a:pt x="136" y="1"/>
                  </a:lnTo>
                  <a:lnTo>
                    <a:pt x="132" y="5"/>
                  </a:lnTo>
                  <a:lnTo>
                    <a:pt x="130" y="8"/>
                  </a:lnTo>
                  <a:lnTo>
                    <a:pt x="130" y="11"/>
                  </a:lnTo>
                  <a:lnTo>
                    <a:pt x="133" y="15"/>
                  </a:lnTo>
                  <a:lnTo>
                    <a:pt x="136" y="20"/>
                  </a:lnTo>
                  <a:lnTo>
                    <a:pt x="136" y="24"/>
                  </a:lnTo>
                  <a:lnTo>
                    <a:pt x="136" y="28"/>
                  </a:lnTo>
                  <a:lnTo>
                    <a:pt x="133" y="30"/>
                  </a:lnTo>
                  <a:lnTo>
                    <a:pt x="132" y="34"/>
                  </a:lnTo>
                  <a:lnTo>
                    <a:pt x="124" y="38"/>
                  </a:lnTo>
                  <a:lnTo>
                    <a:pt x="119" y="40"/>
                  </a:lnTo>
                  <a:lnTo>
                    <a:pt x="116" y="43"/>
                  </a:lnTo>
                  <a:lnTo>
                    <a:pt x="108" y="43"/>
                  </a:lnTo>
                  <a:lnTo>
                    <a:pt x="99" y="43"/>
                  </a:lnTo>
                  <a:lnTo>
                    <a:pt x="94" y="40"/>
                  </a:lnTo>
                  <a:lnTo>
                    <a:pt x="89" y="38"/>
                  </a:lnTo>
                  <a:lnTo>
                    <a:pt x="83" y="34"/>
                  </a:lnTo>
                  <a:lnTo>
                    <a:pt x="80" y="30"/>
                  </a:lnTo>
                  <a:lnTo>
                    <a:pt x="77" y="28"/>
                  </a:lnTo>
                  <a:lnTo>
                    <a:pt x="77" y="24"/>
                  </a:lnTo>
                  <a:lnTo>
                    <a:pt x="77" y="20"/>
                  </a:lnTo>
                  <a:lnTo>
                    <a:pt x="80" y="15"/>
                  </a:lnTo>
                  <a:lnTo>
                    <a:pt x="84" y="11"/>
                  </a:lnTo>
                  <a:lnTo>
                    <a:pt x="84" y="8"/>
                  </a:lnTo>
                  <a:lnTo>
                    <a:pt x="81" y="5"/>
                  </a:lnTo>
                  <a:lnTo>
                    <a:pt x="77" y="1"/>
                  </a:lnTo>
                  <a:lnTo>
                    <a:pt x="75" y="0"/>
                  </a:lnTo>
                  <a:lnTo>
                    <a:pt x="0" y="0"/>
                  </a:lnTo>
                  <a:lnTo>
                    <a:pt x="0" y="53"/>
                  </a:lnTo>
                  <a:lnTo>
                    <a:pt x="6" y="56"/>
                  </a:lnTo>
                  <a:lnTo>
                    <a:pt x="12" y="56"/>
                  </a:lnTo>
                  <a:lnTo>
                    <a:pt x="14" y="56"/>
                  </a:lnTo>
                  <a:lnTo>
                    <a:pt x="22" y="53"/>
                  </a:lnTo>
                  <a:lnTo>
                    <a:pt x="28" y="50"/>
                  </a:lnTo>
                  <a:lnTo>
                    <a:pt x="34" y="50"/>
                  </a:lnTo>
                  <a:lnTo>
                    <a:pt x="39" y="50"/>
                  </a:lnTo>
                  <a:lnTo>
                    <a:pt x="44" y="53"/>
                  </a:lnTo>
                  <a:lnTo>
                    <a:pt x="50" y="56"/>
                  </a:lnTo>
                  <a:lnTo>
                    <a:pt x="56" y="60"/>
                  </a:lnTo>
                  <a:lnTo>
                    <a:pt x="59" y="63"/>
                  </a:lnTo>
                  <a:lnTo>
                    <a:pt x="61" y="66"/>
                  </a:lnTo>
                  <a:lnTo>
                    <a:pt x="61" y="73"/>
                  </a:lnTo>
                  <a:lnTo>
                    <a:pt x="61" y="77"/>
                  </a:lnTo>
                  <a:lnTo>
                    <a:pt x="59" y="80"/>
                  </a:lnTo>
                  <a:lnTo>
                    <a:pt x="56" y="84"/>
                  </a:lnTo>
                  <a:lnTo>
                    <a:pt x="50" y="87"/>
                  </a:lnTo>
                  <a:lnTo>
                    <a:pt x="44" y="90"/>
                  </a:lnTo>
                  <a:lnTo>
                    <a:pt x="39" y="90"/>
                  </a:lnTo>
                  <a:lnTo>
                    <a:pt x="34" y="93"/>
                  </a:lnTo>
                  <a:lnTo>
                    <a:pt x="28" y="93"/>
                  </a:lnTo>
                  <a:lnTo>
                    <a:pt x="22" y="90"/>
                  </a:lnTo>
                  <a:lnTo>
                    <a:pt x="14" y="87"/>
                  </a:lnTo>
                  <a:lnTo>
                    <a:pt x="12" y="87"/>
                  </a:lnTo>
                  <a:lnTo>
                    <a:pt x="6" y="89"/>
                  </a:lnTo>
                  <a:lnTo>
                    <a:pt x="0" y="93"/>
                  </a:lnTo>
                  <a:lnTo>
                    <a:pt x="0" y="90"/>
                  </a:lnTo>
                  <a:lnTo>
                    <a:pt x="0" y="144"/>
                  </a:lnTo>
                  <a:lnTo>
                    <a:pt x="77" y="144"/>
                  </a:lnTo>
                  <a:lnTo>
                    <a:pt x="81" y="139"/>
                  </a:lnTo>
                  <a:lnTo>
                    <a:pt x="84" y="138"/>
                  </a:lnTo>
                  <a:lnTo>
                    <a:pt x="84" y="133"/>
                  </a:lnTo>
                  <a:lnTo>
                    <a:pt x="80" y="129"/>
                  </a:lnTo>
                  <a:lnTo>
                    <a:pt x="77" y="125"/>
                  </a:lnTo>
                  <a:lnTo>
                    <a:pt x="77" y="122"/>
                  </a:lnTo>
                  <a:lnTo>
                    <a:pt x="77" y="118"/>
                  </a:lnTo>
                  <a:lnTo>
                    <a:pt x="80" y="115"/>
                  </a:lnTo>
                  <a:lnTo>
                    <a:pt x="83" y="109"/>
                  </a:lnTo>
                  <a:lnTo>
                    <a:pt x="89" y="108"/>
                  </a:lnTo>
                  <a:lnTo>
                    <a:pt x="94" y="103"/>
                  </a:lnTo>
                  <a:lnTo>
                    <a:pt x="99" y="103"/>
                  </a:lnTo>
                  <a:lnTo>
                    <a:pt x="108" y="103"/>
                  </a:lnTo>
                  <a:lnTo>
                    <a:pt x="116" y="103"/>
                  </a:lnTo>
                  <a:lnTo>
                    <a:pt x="119" y="103"/>
                  </a:lnTo>
                  <a:lnTo>
                    <a:pt x="124" y="108"/>
                  </a:lnTo>
                  <a:lnTo>
                    <a:pt x="132" y="109"/>
                  </a:lnTo>
                  <a:lnTo>
                    <a:pt x="136" y="115"/>
                  </a:lnTo>
                  <a:lnTo>
                    <a:pt x="136" y="118"/>
                  </a:lnTo>
                  <a:lnTo>
                    <a:pt x="138" y="122"/>
                  </a:lnTo>
                  <a:lnTo>
                    <a:pt x="136" y="125"/>
                  </a:lnTo>
                  <a:lnTo>
                    <a:pt x="136" y="129"/>
                  </a:lnTo>
                  <a:lnTo>
                    <a:pt x="130" y="133"/>
                  </a:lnTo>
                  <a:lnTo>
                    <a:pt x="130" y="138"/>
                  </a:lnTo>
                  <a:lnTo>
                    <a:pt x="132" y="139"/>
                  </a:lnTo>
                  <a:lnTo>
                    <a:pt x="136" y="144"/>
                  </a:lnTo>
                  <a:lnTo>
                    <a:pt x="138" y="144"/>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71" name="Freeform 46"/>
            <p:cNvSpPr>
              <a:spLocks/>
            </p:cNvSpPr>
            <p:nvPr/>
          </p:nvSpPr>
          <p:spPr bwMode="auto">
            <a:xfrm>
              <a:off x="2859" y="1977"/>
              <a:ext cx="279" cy="189"/>
            </a:xfrm>
            <a:custGeom>
              <a:avLst/>
              <a:gdLst>
                <a:gd name="T0" fmla="*/ 278 w 279"/>
                <a:gd name="T1" fmla="*/ 0 h 189"/>
                <a:gd name="T2" fmla="*/ 273 w 279"/>
                <a:gd name="T3" fmla="*/ 57 h 189"/>
                <a:gd name="T4" fmla="*/ 265 w 279"/>
                <a:gd name="T5" fmla="*/ 57 h 189"/>
                <a:gd name="T6" fmla="*/ 251 w 279"/>
                <a:gd name="T7" fmla="*/ 50 h 189"/>
                <a:gd name="T8" fmla="*/ 238 w 279"/>
                <a:gd name="T9" fmla="*/ 50 h 189"/>
                <a:gd name="T10" fmla="*/ 225 w 279"/>
                <a:gd name="T11" fmla="*/ 57 h 189"/>
                <a:gd name="T12" fmla="*/ 217 w 279"/>
                <a:gd name="T13" fmla="*/ 63 h 189"/>
                <a:gd name="T14" fmla="*/ 216 w 279"/>
                <a:gd name="T15" fmla="*/ 73 h 189"/>
                <a:gd name="T16" fmla="*/ 217 w 279"/>
                <a:gd name="T17" fmla="*/ 82 h 189"/>
                <a:gd name="T18" fmla="*/ 225 w 279"/>
                <a:gd name="T19" fmla="*/ 88 h 189"/>
                <a:gd name="T20" fmla="*/ 238 w 279"/>
                <a:gd name="T21" fmla="*/ 92 h 189"/>
                <a:gd name="T22" fmla="*/ 251 w 279"/>
                <a:gd name="T23" fmla="*/ 94 h 189"/>
                <a:gd name="T24" fmla="*/ 265 w 279"/>
                <a:gd name="T25" fmla="*/ 88 h 189"/>
                <a:gd name="T26" fmla="*/ 273 w 279"/>
                <a:gd name="T27" fmla="*/ 89 h 189"/>
                <a:gd name="T28" fmla="*/ 278 w 279"/>
                <a:gd name="T29" fmla="*/ 144 h 189"/>
                <a:gd name="T30" fmla="*/ 202 w 279"/>
                <a:gd name="T31" fmla="*/ 144 h 189"/>
                <a:gd name="T32" fmla="*/ 194 w 279"/>
                <a:gd name="T33" fmla="*/ 153 h 189"/>
                <a:gd name="T34" fmla="*/ 199 w 279"/>
                <a:gd name="T35" fmla="*/ 161 h 189"/>
                <a:gd name="T36" fmla="*/ 202 w 279"/>
                <a:gd name="T37" fmla="*/ 169 h 189"/>
                <a:gd name="T38" fmla="*/ 199 w 279"/>
                <a:gd name="T39" fmla="*/ 176 h 189"/>
                <a:gd name="T40" fmla="*/ 189 w 279"/>
                <a:gd name="T41" fmla="*/ 183 h 189"/>
                <a:gd name="T42" fmla="*/ 178 w 279"/>
                <a:gd name="T43" fmla="*/ 188 h 189"/>
                <a:gd name="T44" fmla="*/ 164 w 279"/>
                <a:gd name="T45" fmla="*/ 188 h 189"/>
                <a:gd name="T46" fmla="*/ 151 w 279"/>
                <a:gd name="T47" fmla="*/ 183 h 189"/>
                <a:gd name="T48" fmla="*/ 142 w 279"/>
                <a:gd name="T49" fmla="*/ 176 h 189"/>
                <a:gd name="T50" fmla="*/ 140 w 279"/>
                <a:gd name="T51" fmla="*/ 169 h 189"/>
                <a:gd name="T52" fmla="*/ 142 w 279"/>
                <a:gd name="T53" fmla="*/ 161 h 189"/>
                <a:gd name="T54" fmla="*/ 148 w 279"/>
                <a:gd name="T55" fmla="*/ 153 h 189"/>
                <a:gd name="T56" fmla="*/ 140 w 279"/>
                <a:gd name="T57" fmla="*/ 144 h 189"/>
                <a:gd name="T58" fmla="*/ 61 w 279"/>
                <a:gd name="T59" fmla="*/ 92 h 189"/>
                <a:gd name="T60" fmla="*/ 55 w 279"/>
                <a:gd name="T61" fmla="*/ 89 h 189"/>
                <a:gd name="T62" fmla="*/ 47 w 279"/>
                <a:gd name="T63" fmla="*/ 88 h 189"/>
                <a:gd name="T64" fmla="*/ 34 w 279"/>
                <a:gd name="T65" fmla="*/ 94 h 189"/>
                <a:gd name="T66" fmla="*/ 22 w 279"/>
                <a:gd name="T67" fmla="*/ 92 h 189"/>
                <a:gd name="T68" fmla="*/ 11 w 279"/>
                <a:gd name="T69" fmla="*/ 88 h 189"/>
                <a:gd name="T70" fmla="*/ 1 w 279"/>
                <a:gd name="T71" fmla="*/ 82 h 189"/>
                <a:gd name="T72" fmla="*/ 0 w 279"/>
                <a:gd name="T73" fmla="*/ 73 h 189"/>
                <a:gd name="T74" fmla="*/ 1 w 279"/>
                <a:gd name="T75" fmla="*/ 63 h 189"/>
                <a:gd name="T76" fmla="*/ 11 w 279"/>
                <a:gd name="T77" fmla="*/ 57 h 189"/>
                <a:gd name="T78" fmla="*/ 22 w 279"/>
                <a:gd name="T79" fmla="*/ 50 h 189"/>
                <a:gd name="T80" fmla="*/ 34 w 279"/>
                <a:gd name="T81" fmla="*/ 50 h 189"/>
                <a:gd name="T82" fmla="*/ 47 w 279"/>
                <a:gd name="T83" fmla="*/ 57 h 189"/>
                <a:gd name="T84" fmla="*/ 55 w 279"/>
                <a:gd name="T85" fmla="*/ 57 h 189"/>
                <a:gd name="T86" fmla="*/ 61 w 279"/>
                <a:gd name="T87" fmla="*/ 0 h 189"/>
                <a:gd name="T88" fmla="*/ 140 w 279"/>
                <a:gd name="T89" fmla="*/ 1 h 189"/>
                <a:gd name="T90" fmla="*/ 148 w 279"/>
                <a:gd name="T91" fmla="*/ 8 h 189"/>
                <a:gd name="T92" fmla="*/ 142 w 279"/>
                <a:gd name="T93" fmla="*/ 15 h 189"/>
                <a:gd name="T94" fmla="*/ 140 w 279"/>
                <a:gd name="T95" fmla="*/ 24 h 189"/>
                <a:gd name="T96" fmla="*/ 142 w 279"/>
                <a:gd name="T97" fmla="*/ 30 h 189"/>
                <a:gd name="T98" fmla="*/ 151 w 279"/>
                <a:gd name="T99" fmla="*/ 39 h 189"/>
                <a:gd name="T100" fmla="*/ 164 w 279"/>
                <a:gd name="T101" fmla="*/ 43 h 189"/>
                <a:gd name="T102" fmla="*/ 178 w 279"/>
                <a:gd name="T103" fmla="*/ 43 h 189"/>
                <a:gd name="T104" fmla="*/ 189 w 279"/>
                <a:gd name="T105" fmla="*/ 39 h 189"/>
                <a:gd name="T106" fmla="*/ 199 w 279"/>
                <a:gd name="T107" fmla="*/ 30 h 189"/>
                <a:gd name="T108" fmla="*/ 202 w 279"/>
                <a:gd name="T109" fmla="*/ 24 h 189"/>
                <a:gd name="T110" fmla="*/ 199 w 279"/>
                <a:gd name="T111" fmla="*/ 15 h 189"/>
                <a:gd name="T112" fmla="*/ 194 w 279"/>
                <a:gd name="T113" fmla="*/ 8 h 189"/>
                <a:gd name="T114" fmla="*/ 202 w 279"/>
                <a:gd name="T115" fmla="*/ 1 h 1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
                <a:gd name="T175" fmla="*/ 0 h 189"/>
                <a:gd name="T176" fmla="*/ 279 w 279"/>
                <a:gd name="T177" fmla="*/ 189 h 1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 h="189">
                  <a:moveTo>
                    <a:pt x="203" y="0"/>
                  </a:moveTo>
                  <a:lnTo>
                    <a:pt x="278" y="0"/>
                  </a:lnTo>
                  <a:lnTo>
                    <a:pt x="278" y="53"/>
                  </a:lnTo>
                  <a:lnTo>
                    <a:pt x="273" y="57"/>
                  </a:lnTo>
                  <a:lnTo>
                    <a:pt x="266" y="57"/>
                  </a:lnTo>
                  <a:lnTo>
                    <a:pt x="265" y="57"/>
                  </a:lnTo>
                  <a:lnTo>
                    <a:pt x="257" y="53"/>
                  </a:lnTo>
                  <a:lnTo>
                    <a:pt x="251" y="50"/>
                  </a:lnTo>
                  <a:lnTo>
                    <a:pt x="244" y="50"/>
                  </a:lnTo>
                  <a:lnTo>
                    <a:pt x="238" y="50"/>
                  </a:lnTo>
                  <a:lnTo>
                    <a:pt x="235" y="53"/>
                  </a:lnTo>
                  <a:lnTo>
                    <a:pt x="225" y="57"/>
                  </a:lnTo>
                  <a:lnTo>
                    <a:pt x="222" y="60"/>
                  </a:lnTo>
                  <a:lnTo>
                    <a:pt x="217" y="63"/>
                  </a:lnTo>
                  <a:lnTo>
                    <a:pt x="216" y="67"/>
                  </a:lnTo>
                  <a:lnTo>
                    <a:pt x="216" y="73"/>
                  </a:lnTo>
                  <a:lnTo>
                    <a:pt x="216" y="78"/>
                  </a:lnTo>
                  <a:lnTo>
                    <a:pt x="217" y="82"/>
                  </a:lnTo>
                  <a:lnTo>
                    <a:pt x="222" y="85"/>
                  </a:lnTo>
                  <a:lnTo>
                    <a:pt x="225" y="88"/>
                  </a:lnTo>
                  <a:lnTo>
                    <a:pt x="235" y="92"/>
                  </a:lnTo>
                  <a:lnTo>
                    <a:pt x="238" y="92"/>
                  </a:lnTo>
                  <a:lnTo>
                    <a:pt x="244" y="94"/>
                  </a:lnTo>
                  <a:lnTo>
                    <a:pt x="251" y="94"/>
                  </a:lnTo>
                  <a:lnTo>
                    <a:pt x="257" y="92"/>
                  </a:lnTo>
                  <a:lnTo>
                    <a:pt x="265" y="88"/>
                  </a:lnTo>
                  <a:lnTo>
                    <a:pt x="266" y="88"/>
                  </a:lnTo>
                  <a:lnTo>
                    <a:pt x="273" y="89"/>
                  </a:lnTo>
                  <a:lnTo>
                    <a:pt x="278" y="92"/>
                  </a:lnTo>
                  <a:lnTo>
                    <a:pt x="278" y="144"/>
                  </a:lnTo>
                  <a:lnTo>
                    <a:pt x="203" y="144"/>
                  </a:lnTo>
                  <a:lnTo>
                    <a:pt x="202" y="144"/>
                  </a:lnTo>
                  <a:lnTo>
                    <a:pt x="195" y="148"/>
                  </a:lnTo>
                  <a:lnTo>
                    <a:pt x="194" y="153"/>
                  </a:lnTo>
                  <a:lnTo>
                    <a:pt x="194" y="154"/>
                  </a:lnTo>
                  <a:lnTo>
                    <a:pt x="199" y="161"/>
                  </a:lnTo>
                  <a:lnTo>
                    <a:pt x="202" y="163"/>
                  </a:lnTo>
                  <a:lnTo>
                    <a:pt x="202" y="169"/>
                  </a:lnTo>
                  <a:lnTo>
                    <a:pt x="202" y="172"/>
                  </a:lnTo>
                  <a:lnTo>
                    <a:pt x="199" y="176"/>
                  </a:lnTo>
                  <a:lnTo>
                    <a:pt x="195" y="179"/>
                  </a:lnTo>
                  <a:lnTo>
                    <a:pt x="189" y="183"/>
                  </a:lnTo>
                  <a:lnTo>
                    <a:pt x="183" y="183"/>
                  </a:lnTo>
                  <a:lnTo>
                    <a:pt x="178" y="188"/>
                  </a:lnTo>
                  <a:lnTo>
                    <a:pt x="170" y="188"/>
                  </a:lnTo>
                  <a:lnTo>
                    <a:pt x="164" y="188"/>
                  </a:lnTo>
                  <a:lnTo>
                    <a:pt x="157" y="183"/>
                  </a:lnTo>
                  <a:lnTo>
                    <a:pt x="151" y="183"/>
                  </a:lnTo>
                  <a:lnTo>
                    <a:pt x="148" y="179"/>
                  </a:lnTo>
                  <a:lnTo>
                    <a:pt x="142" y="176"/>
                  </a:lnTo>
                  <a:lnTo>
                    <a:pt x="140" y="172"/>
                  </a:lnTo>
                  <a:lnTo>
                    <a:pt x="140" y="169"/>
                  </a:lnTo>
                  <a:lnTo>
                    <a:pt x="140" y="163"/>
                  </a:lnTo>
                  <a:lnTo>
                    <a:pt x="142" y="161"/>
                  </a:lnTo>
                  <a:lnTo>
                    <a:pt x="148" y="154"/>
                  </a:lnTo>
                  <a:lnTo>
                    <a:pt x="148" y="153"/>
                  </a:lnTo>
                  <a:lnTo>
                    <a:pt x="146" y="148"/>
                  </a:lnTo>
                  <a:lnTo>
                    <a:pt x="140" y="144"/>
                  </a:lnTo>
                  <a:lnTo>
                    <a:pt x="61" y="144"/>
                  </a:lnTo>
                  <a:lnTo>
                    <a:pt x="61" y="92"/>
                  </a:lnTo>
                  <a:lnTo>
                    <a:pt x="61" y="94"/>
                  </a:lnTo>
                  <a:lnTo>
                    <a:pt x="55" y="89"/>
                  </a:lnTo>
                  <a:lnTo>
                    <a:pt x="52" y="88"/>
                  </a:lnTo>
                  <a:lnTo>
                    <a:pt x="47" y="88"/>
                  </a:lnTo>
                  <a:lnTo>
                    <a:pt x="39" y="92"/>
                  </a:lnTo>
                  <a:lnTo>
                    <a:pt x="34" y="94"/>
                  </a:lnTo>
                  <a:lnTo>
                    <a:pt x="28" y="94"/>
                  </a:lnTo>
                  <a:lnTo>
                    <a:pt x="22" y="92"/>
                  </a:lnTo>
                  <a:lnTo>
                    <a:pt x="15" y="92"/>
                  </a:lnTo>
                  <a:lnTo>
                    <a:pt x="11" y="88"/>
                  </a:lnTo>
                  <a:lnTo>
                    <a:pt x="6" y="85"/>
                  </a:lnTo>
                  <a:lnTo>
                    <a:pt x="1" y="82"/>
                  </a:lnTo>
                  <a:lnTo>
                    <a:pt x="0" y="78"/>
                  </a:lnTo>
                  <a:lnTo>
                    <a:pt x="0" y="73"/>
                  </a:lnTo>
                  <a:lnTo>
                    <a:pt x="0" y="67"/>
                  </a:lnTo>
                  <a:lnTo>
                    <a:pt x="1" y="63"/>
                  </a:lnTo>
                  <a:lnTo>
                    <a:pt x="6" y="60"/>
                  </a:lnTo>
                  <a:lnTo>
                    <a:pt x="11" y="57"/>
                  </a:lnTo>
                  <a:lnTo>
                    <a:pt x="15" y="53"/>
                  </a:lnTo>
                  <a:lnTo>
                    <a:pt x="22" y="50"/>
                  </a:lnTo>
                  <a:lnTo>
                    <a:pt x="28" y="50"/>
                  </a:lnTo>
                  <a:lnTo>
                    <a:pt x="34" y="50"/>
                  </a:lnTo>
                  <a:lnTo>
                    <a:pt x="39" y="53"/>
                  </a:lnTo>
                  <a:lnTo>
                    <a:pt x="47" y="57"/>
                  </a:lnTo>
                  <a:lnTo>
                    <a:pt x="52" y="57"/>
                  </a:lnTo>
                  <a:lnTo>
                    <a:pt x="55" y="57"/>
                  </a:lnTo>
                  <a:lnTo>
                    <a:pt x="61" y="53"/>
                  </a:lnTo>
                  <a:lnTo>
                    <a:pt x="61" y="0"/>
                  </a:lnTo>
                  <a:lnTo>
                    <a:pt x="137" y="0"/>
                  </a:lnTo>
                  <a:lnTo>
                    <a:pt x="140" y="1"/>
                  </a:lnTo>
                  <a:lnTo>
                    <a:pt x="146" y="5"/>
                  </a:lnTo>
                  <a:lnTo>
                    <a:pt x="148" y="8"/>
                  </a:lnTo>
                  <a:lnTo>
                    <a:pt x="148" y="11"/>
                  </a:lnTo>
                  <a:lnTo>
                    <a:pt x="142" y="15"/>
                  </a:lnTo>
                  <a:lnTo>
                    <a:pt x="140" y="20"/>
                  </a:lnTo>
                  <a:lnTo>
                    <a:pt x="140" y="24"/>
                  </a:lnTo>
                  <a:lnTo>
                    <a:pt x="140" y="28"/>
                  </a:lnTo>
                  <a:lnTo>
                    <a:pt x="142" y="30"/>
                  </a:lnTo>
                  <a:lnTo>
                    <a:pt x="146" y="34"/>
                  </a:lnTo>
                  <a:lnTo>
                    <a:pt x="151" y="39"/>
                  </a:lnTo>
                  <a:lnTo>
                    <a:pt x="157" y="40"/>
                  </a:lnTo>
                  <a:lnTo>
                    <a:pt x="164" y="43"/>
                  </a:lnTo>
                  <a:lnTo>
                    <a:pt x="170" y="43"/>
                  </a:lnTo>
                  <a:lnTo>
                    <a:pt x="178" y="43"/>
                  </a:lnTo>
                  <a:lnTo>
                    <a:pt x="183" y="40"/>
                  </a:lnTo>
                  <a:lnTo>
                    <a:pt x="189" y="39"/>
                  </a:lnTo>
                  <a:lnTo>
                    <a:pt x="195" y="34"/>
                  </a:lnTo>
                  <a:lnTo>
                    <a:pt x="199" y="30"/>
                  </a:lnTo>
                  <a:lnTo>
                    <a:pt x="202" y="28"/>
                  </a:lnTo>
                  <a:lnTo>
                    <a:pt x="202" y="24"/>
                  </a:lnTo>
                  <a:lnTo>
                    <a:pt x="202" y="20"/>
                  </a:lnTo>
                  <a:lnTo>
                    <a:pt x="199" y="15"/>
                  </a:lnTo>
                  <a:lnTo>
                    <a:pt x="194" y="11"/>
                  </a:lnTo>
                  <a:lnTo>
                    <a:pt x="194" y="8"/>
                  </a:lnTo>
                  <a:lnTo>
                    <a:pt x="195" y="5"/>
                  </a:lnTo>
                  <a:lnTo>
                    <a:pt x="202" y="1"/>
                  </a:lnTo>
                  <a:lnTo>
                    <a:pt x="203" y="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72" name="Freeform 47"/>
            <p:cNvSpPr>
              <a:spLocks/>
            </p:cNvSpPr>
            <p:nvPr/>
          </p:nvSpPr>
          <p:spPr bwMode="auto">
            <a:xfrm>
              <a:off x="3075" y="1938"/>
              <a:ext cx="345" cy="228"/>
            </a:xfrm>
            <a:custGeom>
              <a:avLst/>
              <a:gdLst>
                <a:gd name="T0" fmla="*/ 277 w 345"/>
                <a:gd name="T1" fmla="*/ 39 h 228"/>
                <a:gd name="T2" fmla="*/ 283 w 345"/>
                <a:gd name="T3" fmla="*/ 95 h 228"/>
                <a:gd name="T4" fmla="*/ 294 w 345"/>
                <a:gd name="T5" fmla="*/ 95 h 228"/>
                <a:gd name="T6" fmla="*/ 307 w 345"/>
                <a:gd name="T7" fmla="*/ 89 h 228"/>
                <a:gd name="T8" fmla="*/ 318 w 345"/>
                <a:gd name="T9" fmla="*/ 89 h 228"/>
                <a:gd name="T10" fmla="*/ 331 w 345"/>
                <a:gd name="T11" fmla="*/ 95 h 228"/>
                <a:gd name="T12" fmla="*/ 339 w 345"/>
                <a:gd name="T13" fmla="*/ 102 h 228"/>
                <a:gd name="T14" fmla="*/ 344 w 345"/>
                <a:gd name="T15" fmla="*/ 112 h 228"/>
                <a:gd name="T16" fmla="*/ 339 w 345"/>
                <a:gd name="T17" fmla="*/ 120 h 228"/>
                <a:gd name="T18" fmla="*/ 331 w 345"/>
                <a:gd name="T19" fmla="*/ 127 h 228"/>
                <a:gd name="T20" fmla="*/ 318 w 345"/>
                <a:gd name="T21" fmla="*/ 131 h 228"/>
                <a:gd name="T22" fmla="*/ 307 w 345"/>
                <a:gd name="T23" fmla="*/ 133 h 228"/>
                <a:gd name="T24" fmla="*/ 294 w 345"/>
                <a:gd name="T25" fmla="*/ 127 h 228"/>
                <a:gd name="T26" fmla="*/ 283 w 345"/>
                <a:gd name="T27" fmla="*/ 128 h 228"/>
                <a:gd name="T28" fmla="*/ 277 w 345"/>
                <a:gd name="T29" fmla="*/ 183 h 228"/>
                <a:gd name="T30" fmla="*/ 201 w 345"/>
                <a:gd name="T31" fmla="*/ 183 h 228"/>
                <a:gd name="T32" fmla="*/ 193 w 345"/>
                <a:gd name="T33" fmla="*/ 192 h 228"/>
                <a:gd name="T34" fmla="*/ 199 w 345"/>
                <a:gd name="T35" fmla="*/ 200 h 228"/>
                <a:gd name="T36" fmla="*/ 201 w 345"/>
                <a:gd name="T37" fmla="*/ 208 h 228"/>
                <a:gd name="T38" fmla="*/ 199 w 345"/>
                <a:gd name="T39" fmla="*/ 215 h 228"/>
                <a:gd name="T40" fmla="*/ 190 w 345"/>
                <a:gd name="T41" fmla="*/ 222 h 228"/>
                <a:gd name="T42" fmla="*/ 177 w 345"/>
                <a:gd name="T43" fmla="*/ 227 h 228"/>
                <a:gd name="T44" fmla="*/ 163 w 345"/>
                <a:gd name="T45" fmla="*/ 227 h 228"/>
                <a:gd name="T46" fmla="*/ 152 w 345"/>
                <a:gd name="T47" fmla="*/ 222 h 228"/>
                <a:gd name="T48" fmla="*/ 144 w 345"/>
                <a:gd name="T49" fmla="*/ 215 h 228"/>
                <a:gd name="T50" fmla="*/ 139 w 345"/>
                <a:gd name="T51" fmla="*/ 208 h 228"/>
                <a:gd name="T52" fmla="*/ 144 w 345"/>
                <a:gd name="T53" fmla="*/ 200 h 228"/>
                <a:gd name="T54" fmla="*/ 149 w 345"/>
                <a:gd name="T55" fmla="*/ 192 h 228"/>
                <a:gd name="T56" fmla="*/ 139 w 345"/>
                <a:gd name="T57" fmla="*/ 183 h 228"/>
                <a:gd name="T58" fmla="*/ 61 w 345"/>
                <a:gd name="T59" fmla="*/ 131 h 228"/>
                <a:gd name="T60" fmla="*/ 57 w 345"/>
                <a:gd name="T61" fmla="*/ 128 h 228"/>
                <a:gd name="T62" fmla="*/ 49 w 345"/>
                <a:gd name="T63" fmla="*/ 127 h 228"/>
                <a:gd name="T64" fmla="*/ 34 w 345"/>
                <a:gd name="T65" fmla="*/ 133 h 228"/>
                <a:gd name="T66" fmla="*/ 22 w 345"/>
                <a:gd name="T67" fmla="*/ 131 h 228"/>
                <a:gd name="T68" fmla="*/ 9 w 345"/>
                <a:gd name="T69" fmla="*/ 127 h 228"/>
                <a:gd name="T70" fmla="*/ 4 w 345"/>
                <a:gd name="T71" fmla="*/ 120 h 228"/>
                <a:gd name="T72" fmla="*/ 0 w 345"/>
                <a:gd name="T73" fmla="*/ 112 h 228"/>
                <a:gd name="T74" fmla="*/ 4 w 345"/>
                <a:gd name="T75" fmla="*/ 102 h 228"/>
                <a:gd name="T76" fmla="*/ 9 w 345"/>
                <a:gd name="T77" fmla="*/ 95 h 228"/>
                <a:gd name="T78" fmla="*/ 22 w 345"/>
                <a:gd name="T79" fmla="*/ 89 h 228"/>
                <a:gd name="T80" fmla="*/ 34 w 345"/>
                <a:gd name="T81" fmla="*/ 89 h 228"/>
                <a:gd name="T82" fmla="*/ 49 w 345"/>
                <a:gd name="T83" fmla="*/ 95 h 228"/>
                <a:gd name="T84" fmla="*/ 57 w 345"/>
                <a:gd name="T85" fmla="*/ 95 h 228"/>
                <a:gd name="T86" fmla="*/ 61 w 345"/>
                <a:gd name="T87" fmla="*/ 39 h 228"/>
                <a:gd name="T88" fmla="*/ 139 w 345"/>
                <a:gd name="T89" fmla="*/ 40 h 228"/>
                <a:gd name="T90" fmla="*/ 149 w 345"/>
                <a:gd name="T91" fmla="*/ 33 h 228"/>
                <a:gd name="T92" fmla="*/ 144 w 345"/>
                <a:gd name="T93" fmla="*/ 24 h 228"/>
                <a:gd name="T94" fmla="*/ 139 w 345"/>
                <a:gd name="T95" fmla="*/ 15 h 228"/>
                <a:gd name="T96" fmla="*/ 144 w 345"/>
                <a:gd name="T97" fmla="*/ 10 h 228"/>
                <a:gd name="T98" fmla="*/ 152 w 345"/>
                <a:gd name="T99" fmla="*/ 1 h 228"/>
                <a:gd name="T100" fmla="*/ 163 w 345"/>
                <a:gd name="T101" fmla="*/ 0 h 228"/>
                <a:gd name="T102" fmla="*/ 177 w 345"/>
                <a:gd name="T103" fmla="*/ 0 h 228"/>
                <a:gd name="T104" fmla="*/ 190 w 345"/>
                <a:gd name="T105" fmla="*/ 1 h 228"/>
                <a:gd name="T106" fmla="*/ 199 w 345"/>
                <a:gd name="T107" fmla="*/ 10 h 228"/>
                <a:gd name="T108" fmla="*/ 201 w 345"/>
                <a:gd name="T109" fmla="*/ 15 h 228"/>
                <a:gd name="T110" fmla="*/ 199 w 345"/>
                <a:gd name="T111" fmla="*/ 24 h 228"/>
                <a:gd name="T112" fmla="*/ 193 w 345"/>
                <a:gd name="T113" fmla="*/ 33 h 228"/>
                <a:gd name="T114" fmla="*/ 201 w 345"/>
                <a:gd name="T115" fmla="*/ 4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5"/>
                <a:gd name="T175" fmla="*/ 0 h 228"/>
                <a:gd name="T176" fmla="*/ 345 w 345"/>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5" h="228">
                  <a:moveTo>
                    <a:pt x="201" y="39"/>
                  </a:moveTo>
                  <a:lnTo>
                    <a:pt x="277" y="39"/>
                  </a:lnTo>
                  <a:lnTo>
                    <a:pt x="277" y="89"/>
                  </a:lnTo>
                  <a:lnTo>
                    <a:pt x="283" y="95"/>
                  </a:lnTo>
                  <a:lnTo>
                    <a:pt x="290" y="95"/>
                  </a:lnTo>
                  <a:lnTo>
                    <a:pt x="294" y="95"/>
                  </a:lnTo>
                  <a:lnTo>
                    <a:pt x="302" y="92"/>
                  </a:lnTo>
                  <a:lnTo>
                    <a:pt x="307" y="89"/>
                  </a:lnTo>
                  <a:lnTo>
                    <a:pt x="313" y="89"/>
                  </a:lnTo>
                  <a:lnTo>
                    <a:pt x="318" y="89"/>
                  </a:lnTo>
                  <a:lnTo>
                    <a:pt x="324" y="92"/>
                  </a:lnTo>
                  <a:lnTo>
                    <a:pt x="331" y="95"/>
                  </a:lnTo>
                  <a:lnTo>
                    <a:pt x="337" y="99"/>
                  </a:lnTo>
                  <a:lnTo>
                    <a:pt x="339" y="102"/>
                  </a:lnTo>
                  <a:lnTo>
                    <a:pt x="344" y="106"/>
                  </a:lnTo>
                  <a:lnTo>
                    <a:pt x="344" y="112"/>
                  </a:lnTo>
                  <a:lnTo>
                    <a:pt x="344" y="117"/>
                  </a:lnTo>
                  <a:lnTo>
                    <a:pt x="339" y="120"/>
                  </a:lnTo>
                  <a:lnTo>
                    <a:pt x="337" y="124"/>
                  </a:lnTo>
                  <a:lnTo>
                    <a:pt x="331" y="127"/>
                  </a:lnTo>
                  <a:lnTo>
                    <a:pt x="324" y="131"/>
                  </a:lnTo>
                  <a:lnTo>
                    <a:pt x="318" y="131"/>
                  </a:lnTo>
                  <a:lnTo>
                    <a:pt x="313" y="133"/>
                  </a:lnTo>
                  <a:lnTo>
                    <a:pt x="307" y="133"/>
                  </a:lnTo>
                  <a:lnTo>
                    <a:pt x="302" y="131"/>
                  </a:lnTo>
                  <a:lnTo>
                    <a:pt x="294" y="127"/>
                  </a:lnTo>
                  <a:lnTo>
                    <a:pt x="290" y="127"/>
                  </a:lnTo>
                  <a:lnTo>
                    <a:pt x="283" y="128"/>
                  </a:lnTo>
                  <a:lnTo>
                    <a:pt x="277" y="131"/>
                  </a:lnTo>
                  <a:lnTo>
                    <a:pt x="277" y="183"/>
                  </a:lnTo>
                  <a:lnTo>
                    <a:pt x="204" y="183"/>
                  </a:lnTo>
                  <a:lnTo>
                    <a:pt x="201" y="183"/>
                  </a:lnTo>
                  <a:lnTo>
                    <a:pt x="194" y="190"/>
                  </a:lnTo>
                  <a:lnTo>
                    <a:pt x="193" y="192"/>
                  </a:lnTo>
                  <a:lnTo>
                    <a:pt x="193" y="193"/>
                  </a:lnTo>
                  <a:lnTo>
                    <a:pt x="199" y="200"/>
                  </a:lnTo>
                  <a:lnTo>
                    <a:pt x="201" y="202"/>
                  </a:lnTo>
                  <a:lnTo>
                    <a:pt x="201" y="208"/>
                  </a:lnTo>
                  <a:lnTo>
                    <a:pt x="201" y="212"/>
                  </a:lnTo>
                  <a:lnTo>
                    <a:pt x="199" y="215"/>
                  </a:lnTo>
                  <a:lnTo>
                    <a:pt x="194" y="218"/>
                  </a:lnTo>
                  <a:lnTo>
                    <a:pt x="190" y="222"/>
                  </a:lnTo>
                  <a:lnTo>
                    <a:pt x="183" y="225"/>
                  </a:lnTo>
                  <a:lnTo>
                    <a:pt x="177" y="227"/>
                  </a:lnTo>
                  <a:lnTo>
                    <a:pt x="171" y="227"/>
                  </a:lnTo>
                  <a:lnTo>
                    <a:pt x="163" y="227"/>
                  </a:lnTo>
                  <a:lnTo>
                    <a:pt x="158" y="225"/>
                  </a:lnTo>
                  <a:lnTo>
                    <a:pt x="152" y="222"/>
                  </a:lnTo>
                  <a:lnTo>
                    <a:pt x="145" y="218"/>
                  </a:lnTo>
                  <a:lnTo>
                    <a:pt x="144" y="215"/>
                  </a:lnTo>
                  <a:lnTo>
                    <a:pt x="139" y="212"/>
                  </a:lnTo>
                  <a:lnTo>
                    <a:pt x="139" y="208"/>
                  </a:lnTo>
                  <a:lnTo>
                    <a:pt x="139" y="202"/>
                  </a:lnTo>
                  <a:lnTo>
                    <a:pt x="144" y="200"/>
                  </a:lnTo>
                  <a:lnTo>
                    <a:pt x="149" y="193"/>
                  </a:lnTo>
                  <a:lnTo>
                    <a:pt x="149" y="192"/>
                  </a:lnTo>
                  <a:lnTo>
                    <a:pt x="145" y="190"/>
                  </a:lnTo>
                  <a:lnTo>
                    <a:pt x="139" y="183"/>
                  </a:lnTo>
                  <a:lnTo>
                    <a:pt x="61" y="183"/>
                  </a:lnTo>
                  <a:lnTo>
                    <a:pt x="61" y="131"/>
                  </a:lnTo>
                  <a:lnTo>
                    <a:pt x="61" y="133"/>
                  </a:lnTo>
                  <a:lnTo>
                    <a:pt x="57" y="128"/>
                  </a:lnTo>
                  <a:lnTo>
                    <a:pt x="50" y="127"/>
                  </a:lnTo>
                  <a:lnTo>
                    <a:pt x="49" y="127"/>
                  </a:lnTo>
                  <a:lnTo>
                    <a:pt x="41" y="131"/>
                  </a:lnTo>
                  <a:lnTo>
                    <a:pt x="34" y="133"/>
                  </a:lnTo>
                  <a:lnTo>
                    <a:pt x="28" y="133"/>
                  </a:lnTo>
                  <a:lnTo>
                    <a:pt x="22" y="131"/>
                  </a:lnTo>
                  <a:lnTo>
                    <a:pt x="19" y="131"/>
                  </a:lnTo>
                  <a:lnTo>
                    <a:pt x="9" y="127"/>
                  </a:lnTo>
                  <a:lnTo>
                    <a:pt x="6" y="124"/>
                  </a:lnTo>
                  <a:lnTo>
                    <a:pt x="4" y="120"/>
                  </a:lnTo>
                  <a:lnTo>
                    <a:pt x="0" y="117"/>
                  </a:lnTo>
                  <a:lnTo>
                    <a:pt x="0" y="112"/>
                  </a:lnTo>
                  <a:lnTo>
                    <a:pt x="0" y="106"/>
                  </a:lnTo>
                  <a:lnTo>
                    <a:pt x="4" y="102"/>
                  </a:lnTo>
                  <a:lnTo>
                    <a:pt x="6" y="99"/>
                  </a:lnTo>
                  <a:lnTo>
                    <a:pt x="9" y="95"/>
                  </a:lnTo>
                  <a:lnTo>
                    <a:pt x="19" y="92"/>
                  </a:lnTo>
                  <a:lnTo>
                    <a:pt x="22" y="89"/>
                  </a:lnTo>
                  <a:lnTo>
                    <a:pt x="28" y="89"/>
                  </a:lnTo>
                  <a:lnTo>
                    <a:pt x="34" y="89"/>
                  </a:lnTo>
                  <a:lnTo>
                    <a:pt x="41" y="92"/>
                  </a:lnTo>
                  <a:lnTo>
                    <a:pt x="49" y="95"/>
                  </a:lnTo>
                  <a:lnTo>
                    <a:pt x="50" y="95"/>
                  </a:lnTo>
                  <a:lnTo>
                    <a:pt x="57" y="95"/>
                  </a:lnTo>
                  <a:lnTo>
                    <a:pt x="61" y="92"/>
                  </a:lnTo>
                  <a:lnTo>
                    <a:pt x="61" y="39"/>
                  </a:lnTo>
                  <a:lnTo>
                    <a:pt x="139" y="39"/>
                  </a:lnTo>
                  <a:lnTo>
                    <a:pt x="139" y="40"/>
                  </a:lnTo>
                  <a:lnTo>
                    <a:pt x="145" y="36"/>
                  </a:lnTo>
                  <a:lnTo>
                    <a:pt x="149" y="33"/>
                  </a:lnTo>
                  <a:lnTo>
                    <a:pt x="149" y="30"/>
                  </a:lnTo>
                  <a:lnTo>
                    <a:pt x="144" y="24"/>
                  </a:lnTo>
                  <a:lnTo>
                    <a:pt x="139" y="23"/>
                  </a:lnTo>
                  <a:lnTo>
                    <a:pt x="139" y="15"/>
                  </a:lnTo>
                  <a:lnTo>
                    <a:pt x="139" y="14"/>
                  </a:lnTo>
                  <a:lnTo>
                    <a:pt x="144" y="10"/>
                  </a:lnTo>
                  <a:lnTo>
                    <a:pt x="145" y="5"/>
                  </a:lnTo>
                  <a:lnTo>
                    <a:pt x="152" y="1"/>
                  </a:lnTo>
                  <a:lnTo>
                    <a:pt x="158" y="1"/>
                  </a:lnTo>
                  <a:lnTo>
                    <a:pt x="163" y="0"/>
                  </a:lnTo>
                  <a:lnTo>
                    <a:pt x="171" y="0"/>
                  </a:lnTo>
                  <a:lnTo>
                    <a:pt x="177" y="0"/>
                  </a:lnTo>
                  <a:lnTo>
                    <a:pt x="183" y="1"/>
                  </a:lnTo>
                  <a:lnTo>
                    <a:pt x="190" y="1"/>
                  </a:lnTo>
                  <a:lnTo>
                    <a:pt x="194" y="5"/>
                  </a:lnTo>
                  <a:lnTo>
                    <a:pt x="199" y="10"/>
                  </a:lnTo>
                  <a:lnTo>
                    <a:pt x="201" y="14"/>
                  </a:lnTo>
                  <a:lnTo>
                    <a:pt x="201" y="15"/>
                  </a:lnTo>
                  <a:lnTo>
                    <a:pt x="201" y="23"/>
                  </a:lnTo>
                  <a:lnTo>
                    <a:pt x="199" y="24"/>
                  </a:lnTo>
                  <a:lnTo>
                    <a:pt x="193" y="30"/>
                  </a:lnTo>
                  <a:lnTo>
                    <a:pt x="193" y="33"/>
                  </a:lnTo>
                  <a:lnTo>
                    <a:pt x="194" y="36"/>
                  </a:lnTo>
                  <a:lnTo>
                    <a:pt x="201" y="40"/>
                  </a:lnTo>
                  <a:lnTo>
                    <a:pt x="201" y="39"/>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73" name="Freeform 48"/>
            <p:cNvSpPr>
              <a:spLocks/>
            </p:cNvSpPr>
            <p:nvPr/>
          </p:nvSpPr>
          <p:spPr bwMode="auto">
            <a:xfrm>
              <a:off x="3355" y="1938"/>
              <a:ext cx="218" cy="184"/>
            </a:xfrm>
            <a:custGeom>
              <a:avLst/>
              <a:gdLst>
                <a:gd name="T0" fmla="*/ 0 w 218"/>
                <a:gd name="T1" fmla="*/ 183 h 184"/>
                <a:gd name="T2" fmla="*/ 83 w 218"/>
                <a:gd name="T3" fmla="*/ 178 h 184"/>
                <a:gd name="T4" fmla="*/ 86 w 218"/>
                <a:gd name="T5" fmla="*/ 172 h 184"/>
                <a:gd name="T6" fmla="*/ 80 w 218"/>
                <a:gd name="T7" fmla="*/ 164 h 184"/>
                <a:gd name="T8" fmla="*/ 80 w 218"/>
                <a:gd name="T9" fmla="*/ 157 h 184"/>
                <a:gd name="T10" fmla="*/ 83 w 218"/>
                <a:gd name="T11" fmla="*/ 148 h 184"/>
                <a:gd name="T12" fmla="*/ 95 w 218"/>
                <a:gd name="T13" fmla="*/ 142 h 184"/>
                <a:gd name="T14" fmla="*/ 108 w 218"/>
                <a:gd name="T15" fmla="*/ 142 h 184"/>
                <a:gd name="T16" fmla="*/ 116 w 218"/>
                <a:gd name="T17" fmla="*/ 142 h 184"/>
                <a:gd name="T18" fmla="*/ 127 w 218"/>
                <a:gd name="T19" fmla="*/ 144 h 184"/>
                <a:gd name="T20" fmla="*/ 136 w 218"/>
                <a:gd name="T21" fmla="*/ 154 h 184"/>
                <a:gd name="T22" fmla="*/ 139 w 218"/>
                <a:gd name="T23" fmla="*/ 159 h 184"/>
                <a:gd name="T24" fmla="*/ 136 w 218"/>
                <a:gd name="T25" fmla="*/ 168 h 184"/>
                <a:gd name="T26" fmla="*/ 133 w 218"/>
                <a:gd name="T27" fmla="*/ 177 h 184"/>
                <a:gd name="T28" fmla="*/ 141 w 218"/>
                <a:gd name="T29" fmla="*/ 183 h 184"/>
                <a:gd name="T30" fmla="*/ 217 w 218"/>
                <a:gd name="T31" fmla="*/ 38 h 184"/>
                <a:gd name="T32" fmla="*/ 139 w 218"/>
                <a:gd name="T33" fmla="*/ 40 h 184"/>
                <a:gd name="T34" fmla="*/ 133 w 218"/>
                <a:gd name="T35" fmla="*/ 33 h 184"/>
                <a:gd name="T36" fmla="*/ 136 w 218"/>
                <a:gd name="T37" fmla="*/ 24 h 184"/>
                <a:gd name="T38" fmla="*/ 139 w 218"/>
                <a:gd name="T39" fmla="*/ 15 h 184"/>
                <a:gd name="T40" fmla="*/ 136 w 218"/>
                <a:gd name="T41" fmla="*/ 10 h 184"/>
                <a:gd name="T42" fmla="*/ 127 w 218"/>
                <a:gd name="T43" fmla="*/ 1 h 184"/>
                <a:gd name="T44" fmla="*/ 116 w 218"/>
                <a:gd name="T45" fmla="*/ 0 h 184"/>
                <a:gd name="T46" fmla="*/ 102 w 218"/>
                <a:gd name="T47" fmla="*/ 0 h 184"/>
                <a:gd name="T48" fmla="*/ 89 w 218"/>
                <a:gd name="T49" fmla="*/ 1 h 184"/>
                <a:gd name="T50" fmla="*/ 81 w 218"/>
                <a:gd name="T51" fmla="*/ 10 h 184"/>
                <a:gd name="T52" fmla="*/ 77 w 218"/>
                <a:gd name="T53" fmla="*/ 15 h 184"/>
                <a:gd name="T54" fmla="*/ 81 w 218"/>
                <a:gd name="T55" fmla="*/ 24 h 184"/>
                <a:gd name="T56" fmla="*/ 86 w 218"/>
                <a:gd name="T57" fmla="*/ 33 h 184"/>
                <a:gd name="T58" fmla="*/ 80 w 218"/>
                <a:gd name="T59" fmla="*/ 40 h 184"/>
                <a:gd name="T60" fmla="*/ 0 w 218"/>
                <a:gd name="T61" fmla="*/ 38 h 184"/>
                <a:gd name="T62" fmla="*/ 6 w 218"/>
                <a:gd name="T63" fmla="*/ 95 h 184"/>
                <a:gd name="T64" fmla="*/ 15 w 218"/>
                <a:gd name="T65" fmla="*/ 95 h 184"/>
                <a:gd name="T66" fmla="*/ 28 w 218"/>
                <a:gd name="T67" fmla="*/ 89 h 184"/>
                <a:gd name="T68" fmla="*/ 40 w 218"/>
                <a:gd name="T69" fmla="*/ 89 h 184"/>
                <a:gd name="T70" fmla="*/ 53 w 218"/>
                <a:gd name="T71" fmla="*/ 95 h 184"/>
                <a:gd name="T72" fmla="*/ 61 w 218"/>
                <a:gd name="T73" fmla="*/ 102 h 184"/>
                <a:gd name="T74" fmla="*/ 62 w 218"/>
                <a:gd name="T75" fmla="*/ 112 h 184"/>
                <a:gd name="T76" fmla="*/ 61 w 218"/>
                <a:gd name="T77" fmla="*/ 119 h 184"/>
                <a:gd name="T78" fmla="*/ 53 w 218"/>
                <a:gd name="T79" fmla="*/ 125 h 184"/>
                <a:gd name="T80" fmla="*/ 40 w 218"/>
                <a:gd name="T81" fmla="*/ 129 h 184"/>
                <a:gd name="T82" fmla="*/ 28 w 218"/>
                <a:gd name="T83" fmla="*/ 132 h 184"/>
                <a:gd name="T84" fmla="*/ 15 w 218"/>
                <a:gd name="T85" fmla="*/ 125 h 184"/>
                <a:gd name="T86" fmla="*/ 6 w 218"/>
                <a:gd name="T87" fmla="*/ 128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184"/>
                <a:gd name="T134" fmla="*/ 218 w 218"/>
                <a:gd name="T135" fmla="*/ 184 h 1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184">
                  <a:moveTo>
                    <a:pt x="0" y="132"/>
                  </a:moveTo>
                  <a:lnTo>
                    <a:pt x="0" y="183"/>
                  </a:lnTo>
                  <a:lnTo>
                    <a:pt x="80" y="183"/>
                  </a:lnTo>
                  <a:lnTo>
                    <a:pt x="83" y="178"/>
                  </a:lnTo>
                  <a:lnTo>
                    <a:pt x="86" y="177"/>
                  </a:lnTo>
                  <a:lnTo>
                    <a:pt x="86" y="172"/>
                  </a:lnTo>
                  <a:lnTo>
                    <a:pt x="81" y="168"/>
                  </a:lnTo>
                  <a:lnTo>
                    <a:pt x="80" y="164"/>
                  </a:lnTo>
                  <a:lnTo>
                    <a:pt x="80" y="159"/>
                  </a:lnTo>
                  <a:lnTo>
                    <a:pt x="80" y="157"/>
                  </a:lnTo>
                  <a:lnTo>
                    <a:pt x="81" y="154"/>
                  </a:lnTo>
                  <a:lnTo>
                    <a:pt x="83" y="148"/>
                  </a:lnTo>
                  <a:lnTo>
                    <a:pt x="89" y="144"/>
                  </a:lnTo>
                  <a:lnTo>
                    <a:pt x="95" y="142"/>
                  </a:lnTo>
                  <a:lnTo>
                    <a:pt x="102" y="142"/>
                  </a:lnTo>
                  <a:lnTo>
                    <a:pt x="108" y="142"/>
                  </a:lnTo>
                  <a:lnTo>
                    <a:pt x="110" y="142"/>
                  </a:lnTo>
                  <a:lnTo>
                    <a:pt x="116" y="142"/>
                  </a:lnTo>
                  <a:lnTo>
                    <a:pt x="122" y="142"/>
                  </a:lnTo>
                  <a:lnTo>
                    <a:pt x="127" y="144"/>
                  </a:lnTo>
                  <a:lnTo>
                    <a:pt x="133" y="148"/>
                  </a:lnTo>
                  <a:lnTo>
                    <a:pt x="136" y="154"/>
                  </a:lnTo>
                  <a:lnTo>
                    <a:pt x="139" y="157"/>
                  </a:lnTo>
                  <a:lnTo>
                    <a:pt x="139" y="159"/>
                  </a:lnTo>
                  <a:lnTo>
                    <a:pt x="139" y="164"/>
                  </a:lnTo>
                  <a:lnTo>
                    <a:pt x="136" y="168"/>
                  </a:lnTo>
                  <a:lnTo>
                    <a:pt x="133" y="172"/>
                  </a:lnTo>
                  <a:lnTo>
                    <a:pt x="133" y="177"/>
                  </a:lnTo>
                  <a:lnTo>
                    <a:pt x="135" y="178"/>
                  </a:lnTo>
                  <a:lnTo>
                    <a:pt x="141" y="183"/>
                  </a:lnTo>
                  <a:lnTo>
                    <a:pt x="217" y="183"/>
                  </a:lnTo>
                  <a:lnTo>
                    <a:pt x="217" y="38"/>
                  </a:lnTo>
                  <a:lnTo>
                    <a:pt x="141" y="38"/>
                  </a:lnTo>
                  <a:lnTo>
                    <a:pt x="139" y="40"/>
                  </a:lnTo>
                  <a:lnTo>
                    <a:pt x="135" y="36"/>
                  </a:lnTo>
                  <a:lnTo>
                    <a:pt x="133" y="33"/>
                  </a:lnTo>
                  <a:lnTo>
                    <a:pt x="133" y="30"/>
                  </a:lnTo>
                  <a:lnTo>
                    <a:pt x="136" y="24"/>
                  </a:lnTo>
                  <a:lnTo>
                    <a:pt x="139" y="23"/>
                  </a:lnTo>
                  <a:lnTo>
                    <a:pt x="139" y="15"/>
                  </a:lnTo>
                  <a:lnTo>
                    <a:pt x="139" y="14"/>
                  </a:lnTo>
                  <a:lnTo>
                    <a:pt x="136" y="10"/>
                  </a:lnTo>
                  <a:lnTo>
                    <a:pt x="133" y="5"/>
                  </a:lnTo>
                  <a:lnTo>
                    <a:pt x="127" y="1"/>
                  </a:lnTo>
                  <a:lnTo>
                    <a:pt x="122" y="1"/>
                  </a:lnTo>
                  <a:lnTo>
                    <a:pt x="116" y="0"/>
                  </a:lnTo>
                  <a:lnTo>
                    <a:pt x="108" y="0"/>
                  </a:lnTo>
                  <a:lnTo>
                    <a:pt x="102" y="0"/>
                  </a:lnTo>
                  <a:lnTo>
                    <a:pt x="95" y="1"/>
                  </a:lnTo>
                  <a:lnTo>
                    <a:pt x="89" y="1"/>
                  </a:lnTo>
                  <a:lnTo>
                    <a:pt x="83" y="5"/>
                  </a:lnTo>
                  <a:lnTo>
                    <a:pt x="81" y="10"/>
                  </a:lnTo>
                  <a:lnTo>
                    <a:pt x="80" y="14"/>
                  </a:lnTo>
                  <a:lnTo>
                    <a:pt x="77" y="15"/>
                  </a:lnTo>
                  <a:lnTo>
                    <a:pt x="80" y="23"/>
                  </a:lnTo>
                  <a:lnTo>
                    <a:pt x="81" y="24"/>
                  </a:lnTo>
                  <a:lnTo>
                    <a:pt x="86" y="30"/>
                  </a:lnTo>
                  <a:lnTo>
                    <a:pt x="86" y="33"/>
                  </a:lnTo>
                  <a:lnTo>
                    <a:pt x="83" y="36"/>
                  </a:lnTo>
                  <a:lnTo>
                    <a:pt x="80" y="40"/>
                  </a:lnTo>
                  <a:lnTo>
                    <a:pt x="80" y="38"/>
                  </a:lnTo>
                  <a:lnTo>
                    <a:pt x="0" y="38"/>
                  </a:lnTo>
                  <a:lnTo>
                    <a:pt x="0" y="92"/>
                  </a:lnTo>
                  <a:lnTo>
                    <a:pt x="6" y="95"/>
                  </a:lnTo>
                  <a:lnTo>
                    <a:pt x="12" y="95"/>
                  </a:lnTo>
                  <a:lnTo>
                    <a:pt x="15" y="95"/>
                  </a:lnTo>
                  <a:lnTo>
                    <a:pt x="25" y="92"/>
                  </a:lnTo>
                  <a:lnTo>
                    <a:pt x="28" y="89"/>
                  </a:lnTo>
                  <a:lnTo>
                    <a:pt x="34" y="89"/>
                  </a:lnTo>
                  <a:lnTo>
                    <a:pt x="40" y="89"/>
                  </a:lnTo>
                  <a:lnTo>
                    <a:pt x="47" y="92"/>
                  </a:lnTo>
                  <a:lnTo>
                    <a:pt x="53" y="95"/>
                  </a:lnTo>
                  <a:lnTo>
                    <a:pt x="56" y="99"/>
                  </a:lnTo>
                  <a:lnTo>
                    <a:pt x="61" y="102"/>
                  </a:lnTo>
                  <a:lnTo>
                    <a:pt x="62" y="105"/>
                  </a:lnTo>
                  <a:lnTo>
                    <a:pt x="62" y="112"/>
                  </a:lnTo>
                  <a:lnTo>
                    <a:pt x="62" y="115"/>
                  </a:lnTo>
                  <a:lnTo>
                    <a:pt x="61" y="119"/>
                  </a:lnTo>
                  <a:lnTo>
                    <a:pt x="56" y="123"/>
                  </a:lnTo>
                  <a:lnTo>
                    <a:pt x="53" y="125"/>
                  </a:lnTo>
                  <a:lnTo>
                    <a:pt x="47" y="129"/>
                  </a:lnTo>
                  <a:lnTo>
                    <a:pt x="40" y="129"/>
                  </a:lnTo>
                  <a:lnTo>
                    <a:pt x="34" y="132"/>
                  </a:lnTo>
                  <a:lnTo>
                    <a:pt x="28" y="132"/>
                  </a:lnTo>
                  <a:lnTo>
                    <a:pt x="25" y="129"/>
                  </a:lnTo>
                  <a:lnTo>
                    <a:pt x="15" y="125"/>
                  </a:lnTo>
                  <a:lnTo>
                    <a:pt x="12" y="125"/>
                  </a:lnTo>
                  <a:lnTo>
                    <a:pt x="6" y="128"/>
                  </a:lnTo>
                  <a:lnTo>
                    <a:pt x="0" y="132"/>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74" name="Freeform 49"/>
            <p:cNvSpPr>
              <a:spLocks/>
            </p:cNvSpPr>
            <p:nvPr/>
          </p:nvSpPr>
          <p:spPr bwMode="auto">
            <a:xfrm>
              <a:off x="2485" y="2121"/>
              <a:ext cx="281" cy="144"/>
            </a:xfrm>
            <a:custGeom>
              <a:avLst/>
              <a:gdLst>
                <a:gd name="T0" fmla="*/ 215 w 281"/>
                <a:gd name="T1" fmla="*/ 0 h 144"/>
                <a:gd name="T2" fmla="*/ 215 w 281"/>
                <a:gd name="T3" fmla="*/ 52 h 144"/>
                <a:gd name="T4" fmla="*/ 221 w 281"/>
                <a:gd name="T5" fmla="*/ 56 h 144"/>
                <a:gd name="T6" fmla="*/ 228 w 281"/>
                <a:gd name="T7" fmla="*/ 56 h 144"/>
                <a:gd name="T8" fmla="*/ 231 w 281"/>
                <a:gd name="T9" fmla="*/ 56 h 144"/>
                <a:gd name="T10" fmla="*/ 239 w 281"/>
                <a:gd name="T11" fmla="*/ 52 h 144"/>
                <a:gd name="T12" fmla="*/ 245 w 281"/>
                <a:gd name="T13" fmla="*/ 52 h 144"/>
                <a:gd name="T14" fmla="*/ 251 w 281"/>
                <a:gd name="T15" fmla="*/ 51 h 144"/>
                <a:gd name="T16" fmla="*/ 254 w 281"/>
                <a:gd name="T17" fmla="*/ 52 h 144"/>
                <a:gd name="T18" fmla="*/ 261 w 281"/>
                <a:gd name="T19" fmla="*/ 52 h 144"/>
                <a:gd name="T20" fmla="*/ 267 w 281"/>
                <a:gd name="T21" fmla="*/ 56 h 144"/>
                <a:gd name="T22" fmla="*/ 273 w 281"/>
                <a:gd name="T23" fmla="*/ 61 h 144"/>
                <a:gd name="T24" fmla="*/ 278 w 281"/>
                <a:gd name="T25" fmla="*/ 62 h 144"/>
                <a:gd name="T26" fmla="*/ 280 w 281"/>
                <a:gd name="T27" fmla="*/ 67 h 144"/>
                <a:gd name="T28" fmla="*/ 280 w 281"/>
                <a:gd name="T29" fmla="*/ 72 h 144"/>
                <a:gd name="T30" fmla="*/ 280 w 281"/>
                <a:gd name="T31" fmla="*/ 77 h 144"/>
                <a:gd name="T32" fmla="*/ 278 w 281"/>
                <a:gd name="T33" fmla="*/ 81 h 144"/>
                <a:gd name="T34" fmla="*/ 273 w 281"/>
                <a:gd name="T35" fmla="*/ 86 h 144"/>
                <a:gd name="T36" fmla="*/ 267 w 281"/>
                <a:gd name="T37" fmla="*/ 87 h 144"/>
                <a:gd name="T38" fmla="*/ 261 w 281"/>
                <a:gd name="T39" fmla="*/ 90 h 144"/>
                <a:gd name="T40" fmla="*/ 254 w 281"/>
                <a:gd name="T41" fmla="*/ 93 h 144"/>
                <a:gd name="T42" fmla="*/ 251 w 281"/>
                <a:gd name="T43" fmla="*/ 93 h 144"/>
                <a:gd name="T44" fmla="*/ 245 w 281"/>
                <a:gd name="T45" fmla="*/ 93 h 144"/>
                <a:gd name="T46" fmla="*/ 239 w 281"/>
                <a:gd name="T47" fmla="*/ 90 h 144"/>
                <a:gd name="T48" fmla="*/ 231 w 281"/>
                <a:gd name="T49" fmla="*/ 87 h 144"/>
                <a:gd name="T50" fmla="*/ 228 w 281"/>
                <a:gd name="T51" fmla="*/ 87 h 144"/>
                <a:gd name="T52" fmla="*/ 221 w 281"/>
                <a:gd name="T53" fmla="*/ 87 h 144"/>
                <a:gd name="T54" fmla="*/ 215 w 281"/>
                <a:gd name="T55" fmla="*/ 93 h 144"/>
                <a:gd name="T56" fmla="*/ 215 w 281"/>
                <a:gd name="T57" fmla="*/ 143 h 144"/>
                <a:gd name="T58" fmla="*/ 0 w 281"/>
                <a:gd name="T59" fmla="*/ 143 h 144"/>
                <a:gd name="T60" fmla="*/ 0 w 281"/>
                <a:gd name="T61" fmla="*/ 0 h 144"/>
                <a:gd name="T62" fmla="*/ 75 w 281"/>
                <a:gd name="T63" fmla="*/ 0 h 144"/>
                <a:gd name="T64" fmla="*/ 78 w 281"/>
                <a:gd name="T65" fmla="*/ 0 h 144"/>
                <a:gd name="T66" fmla="*/ 81 w 281"/>
                <a:gd name="T67" fmla="*/ 4 h 144"/>
                <a:gd name="T68" fmla="*/ 84 w 281"/>
                <a:gd name="T69" fmla="*/ 8 h 144"/>
                <a:gd name="T70" fmla="*/ 84 w 281"/>
                <a:gd name="T71" fmla="*/ 10 h 144"/>
                <a:gd name="T72" fmla="*/ 80 w 281"/>
                <a:gd name="T73" fmla="*/ 16 h 144"/>
                <a:gd name="T74" fmla="*/ 78 w 281"/>
                <a:gd name="T75" fmla="*/ 18 h 144"/>
                <a:gd name="T76" fmla="*/ 78 w 281"/>
                <a:gd name="T77" fmla="*/ 24 h 144"/>
                <a:gd name="T78" fmla="*/ 78 w 281"/>
                <a:gd name="T79" fmla="*/ 26 h 144"/>
                <a:gd name="T80" fmla="*/ 80 w 281"/>
                <a:gd name="T81" fmla="*/ 30 h 144"/>
                <a:gd name="T82" fmla="*/ 81 w 281"/>
                <a:gd name="T83" fmla="*/ 35 h 144"/>
                <a:gd name="T84" fmla="*/ 91 w 281"/>
                <a:gd name="T85" fmla="*/ 39 h 144"/>
                <a:gd name="T86" fmla="*/ 94 w 281"/>
                <a:gd name="T87" fmla="*/ 40 h 144"/>
                <a:gd name="T88" fmla="*/ 100 w 281"/>
                <a:gd name="T89" fmla="*/ 42 h 144"/>
                <a:gd name="T90" fmla="*/ 108 w 281"/>
                <a:gd name="T91" fmla="*/ 42 h 144"/>
                <a:gd name="T92" fmla="*/ 114 w 281"/>
                <a:gd name="T93" fmla="*/ 42 h 144"/>
                <a:gd name="T94" fmla="*/ 121 w 281"/>
                <a:gd name="T95" fmla="*/ 40 h 144"/>
                <a:gd name="T96" fmla="*/ 127 w 281"/>
                <a:gd name="T97" fmla="*/ 39 h 144"/>
                <a:gd name="T98" fmla="*/ 133 w 281"/>
                <a:gd name="T99" fmla="*/ 35 h 144"/>
                <a:gd name="T100" fmla="*/ 135 w 281"/>
                <a:gd name="T101" fmla="*/ 30 h 144"/>
                <a:gd name="T102" fmla="*/ 140 w 281"/>
                <a:gd name="T103" fmla="*/ 26 h 144"/>
                <a:gd name="T104" fmla="*/ 140 w 281"/>
                <a:gd name="T105" fmla="*/ 24 h 144"/>
                <a:gd name="T106" fmla="*/ 140 w 281"/>
                <a:gd name="T107" fmla="*/ 18 h 144"/>
                <a:gd name="T108" fmla="*/ 135 w 281"/>
                <a:gd name="T109" fmla="*/ 16 h 144"/>
                <a:gd name="T110" fmla="*/ 132 w 281"/>
                <a:gd name="T111" fmla="*/ 10 h 144"/>
                <a:gd name="T112" fmla="*/ 132 w 281"/>
                <a:gd name="T113" fmla="*/ 8 h 144"/>
                <a:gd name="T114" fmla="*/ 133 w 281"/>
                <a:gd name="T115" fmla="*/ 4 h 144"/>
                <a:gd name="T116" fmla="*/ 138 w 281"/>
                <a:gd name="T117" fmla="*/ 0 h 144"/>
                <a:gd name="T118" fmla="*/ 215 w 281"/>
                <a:gd name="T119" fmla="*/ 0 h 1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1"/>
                <a:gd name="T181" fmla="*/ 0 h 144"/>
                <a:gd name="T182" fmla="*/ 281 w 281"/>
                <a:gd name="T183" fmla="*/ 144 h 1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1" h="144">
                  <a:moveTo>
                    <a:pt x="215" y="0"/>
                  </a:moveTo>
                  <a:lnTo>
                    <a:pt x="215" y="52"/>
                  </a:lnTo>
                  <a:lnTo>
                    <a:pt x="221" y="56"/>
                  </a:lnTo>
                  <a:lnTo>
                    <a:pt x="228" y="56"/>
                  </a:lnTo>
                  <a:lnTo>
                    <a:pt x="231" y="56"/>
                  </a:lnTo>
                  <a:lnTo>
                    <a:pt x="239" y="52"/>
                  </a:lnTo>
                  <a:lnTo>
                    <a:pt x="245" y="52"/>
                  </a:lnTo>
                  <a:lnTo>
                    <a:pt x="251" y="51"/>
                  </a:lnTo>
                  <a:lnTo>
                    <a:pt x="254" y="52"/>
                  </a:lnTo>
                  <a:lnTo>
                    <a:pt x="261" y="52"/>
                  </a:lnTo>
                  <a:lnTo>
                    <a:pt x="267" y="56"/>
                  </a:lnTo>
                  <a:lnTo>
                    <a:pt x="273" y="61"/>
                  </a:lnTo>
                  <a:lnTo>
                    <a:pt x="278" y="62"/>
                  </a:lnTo>
                  <a:lnTo>
                    <a:pt x="280" y="67"/>
                  </a:lnTo>
                  <a:lnTo>
                    <a:pt x="280" y="72"/>
                  </a:lnTo>
                  <a:lnTo>
                    <a:pt x="280" y="77"/>
                  </a:lnTo>
                  <a:lnTo>
                    <a:pt x="278" y="81"/>
                  </a:lnTo>
                  <a:lnTo>
                    <a:pt x="273" y="86"/>
                  </a:lnTo>
                  <a:lnTo>
                    <a:pt x="267" y="87"/>
                  </a:lnTo>
                  <a:lnTo>
                    <a:pt x="261" y="90"/>
                  </a:lnTo>
                  <a:lnTo>
                    <a:pt x="254" y="93"/>
                  </a:lnTo>
                  <a:lnTo>
                    <a:pt x="251" y="93"/>
                  </a:lnTo>
                  <a:lnTo>
                    <a:pt x="245" y="93"/>
                  </a:lnTo>
                  <a:lnTo>
                    <a:pt x="239" y="90"/>
                  </a:lnTo>
                  <a:lnTo>
                    <a:pt x="231" y="87"/>
                  </a:lnTo>
                  <a:lnTo>
                    <a:pt x="228" y="87"/>
                  </a:lnTo>
                  <a:lnTo>
                    <a:pt x="221" y="87"/>
                  </a:lnTo>
                  <a:lnTo>
                    <a:pt x="215" y="93"/>
                  </a:lnTo>
                  <a:lnTo>
                    <a:pt x="215" y="143"/>
                  </a:lnTo>
                  <a:lnTo>
                    <a:pt x="0" y="143"/>
                  </a:lnTo>
                  <a:lnTo>
                    <a:pt x="0" y="0"/>
                  </a:lnTo>
                  <a:lnTo>
                    <a:pt x="75" y="0"/>
                  </a:lnTo>
                  <a:lnTo>
                    <a:pt x="78" y="0"/>
                  </a:lnTo>
                  <a:lnTo>
                    <a:pt x="81" y="4"/>
                  </a:lnTo>
                  <a:lnTo>
                    <a:pt x="84" y="8"/>
                  </a:lnTo>
                  <a:lnTo>
                    <a:pt x="84" y="10"/>
                  </a:lnTo>
                  <a:lnTo>
                    <a:pt x="80" y="16"/>
                  </a:lnTo>
                  <a:lnTo>
                    <a:pt x="78" y="18"/>
                  </a:lnTo>
                  <a:lnTo>
                    <a:pt x="78" y="24"/>
                  </a:lnTo>
                  <a:lnTo>
                    <a:pt x="78" y="26"/>
                  </a:lnTo>
                  <a:lnTo>
                    <a:pt x="80" y="30"/>
                  </a:lnTo>
                  <a:lnTo>
                    <a:pt x="81" y="35"/>
                  </a:lnTo>
                  <a:lnTo>
                    <a:pt x="91" y="39"/>
                  </a:lnTo>
                  <a:lnTo>
                    <a:pt x="94" y="40"/>
                  </a:lnTo>
                  <a:lnTo>
                    <a:pt x="100" y="42"/>
                  </a:lnTo>
                  <a:lnTo>
                    <a:pt x="108" y="42"/>
                  </a:lnTo>
                  <a:lnTo>
                    <a:pt x="114" y="42"/>
                  </a:lnTo>
                  <a:lnTo>
                    <a:pt x="121" y="40"/>
                  </a:lnTo>
                  <a:lnTo>
                    <a:pt x="127" y="39"/>
                  </a:lnTo>
                  <a:lnTo>
                    <a:pt x="133" y="35"/>
                  </a:lnTo>
                  <a:lnTo>
                    <a:pt x="135" y="30"/>
                  </a:lnTo>
                  <a:lnTo>
                    <a:pt x="140" y="26"/>
                  </a:lnTo>
                  <a:lnTo>
                    <a:pt x="140" y="24"/>
                  </a:lnTo>
                  <a:lnTo>
                    <a:pt x="140" y="18"/>
                  </a:lnTo>
                  <a:lnTo>
                    <a:pt x="135" y="16"/>
                  </a:lnTo>
                  <a:lnTo>
                    <a:pt x="132" y="10"/>
                  </a:lnTo>
                  <a:lnTo>
                    <a:pt x="132" y="8"/>
                  </a:lnTo>
                  <a:lnTo>
                    <a:pt x="133" y="4"/>
                  </a:lnTo>
                  <a:lnTo>
                    <a:pt x="138" y="0"/>
                  </a:lnTo>
                  <a:lnTo>
                    <a:pt x="215" y="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75" name="Freeform 50"/>
            <p:cNvSpPr>
              <a:spLocks/>
            </p:cNvSpPr>
            <p:nvPr/>
          </p:nvSpPr>
          <p:spPr bwMode="auto">
            <a:xfrm>
              <a:off x="2705" y="2081"/>
              <a:ext cx="215" cy="184"/>
            </a:xfrm>
            <a:custGeom>
              <a:avLst/>
              <a:gdLst>
                <a:gd name="T0" fmla="*/ 214 w 215"/>
                <a:gd name="T1" fmla="*/ 40 h 184"/>
                <a:gd name="T2" fmla="*/ 209 w 215"/>
                <a:gd name="T3" fmla="*/ 97 h 184"/>
                <a:gd name="T4" fmla="*/ 199 w 215"/>
                <a:gd name="T5" fmla="*/ 97 h 184"/>
                <a:gd name="T6" fmla="*/ 187 w 215"/>
                <a:gd name="T7" fmla="*/ 91 h 184"/>
                <a:gd name="T8" fmla="*/ 174 w 215"/>
                <a:gd name="T9" fmla="*/ 92 h 184"/>
                <a:gd name="T10" fmla="*/ 163 w 215"/>
                <a:gd name="T11" fmla="*/ 97 h 184"/>
                <a:gd name="T12" fmla="*/ 154 w 215"/>
                <a:gd name="T13" fmla="*/ 103 h 184"/>
                <a:gd name="T14" fmla="*/ 152 w 215"/>
                <a:gd name="T15" fmla="*/ 113 h 184"/>
                <a:gd name="T16" fmla="*/ 154 w 215"/>
                <a:gd name="T17" fmla="*/ 122 h 184"/>
                <a:gd name="T18" fmla="*/ 163 w 215"/>
                <a:gd name="T19" fmla="*/ 127 h 184"/>
                <a:gd name="T20" fmla="*/ 174 w 215"/>
                <a:gd name="T21" fmla="*/ 133 h 184"/>
                <a:gd name="T22" fmla="*/ 187 w 215"/>
                <a:gd name="T23" fmla="*/ 133 h 184"/>
                <a:gd name="T24" fmla="*/ 199 w 215"/>
                <a:gd name="T25" fmla="*/ 127 h 184"/>
                <a:gd name="T26" fmla="*/ 209 w 215"/>
                <a:gd name="T27" fmla="*/ 127 h 184"/>
                <a:gd name="T28" fmla="*/ 214 w 215"/>
                <a:gd name="T29" fmla="*/ 183 h 184"/>
                <a:gd name="T30" fmla="*/ 0 w 215"/>
                <a:gd name="T31" fmla="*/ 133 h 184"/>
                <a:gd name="T32" fmla="*/ 12 w 215"/>
                <a:gd name="T33" fmla="*/ 127 h 184"/>
                <a:gd name="T34" fmla="*/ 22 w 215"/>
                <a:gd name="T35" fmla="*/ 130 h 184"/>
                <a:gd name="T36" fmla="*/ 34 w 215"/>
                <a:gd name="T37" fmla="*/ 133 h 184"/>
                <a:gd name="T38" fmla="*/ 44 w 215"/>
                <a:gd name="T39" fmla="*/ 130 h 184"/>
                <a:gd name="T40" fmla="*/ 56 w 215"/>
                <a:gd name="T41" fmla="*/ 123 h 184"/>
                <a:gd name="T42" fmla="*/ 62 w 215"/>
                <a:gd name="T43" fmla="*/ 116 h 184"/>
                <a:gd name="T44" fmla="*/ 62 w 215"/>
                <a:gd name="T45" fmla="*/ 107 h 184"/>
                <a:gd name="T46" fmla="*/ 56 w 215"/>
                <a:gd name="T47" fmla="*/ 101 h 184"/>
                <a:gd name="T48" fmla="*/ 44 w 215"/>
                <a:gd name="T49" fmla="*/ 92 h 184"/>
                <a:gd name="T50" fmla="*/ 34 w 215"/>
                <a:gd name="T51" fmla="*/ 91 h 184"/>
                <a:gd name="T52" fmla="*/ 22 w 215"/>
                <a:gd name="T53" fmla="*/ 92 h 184"/>
                <a:gd name="T54" fmla="*/ 12 w 215"/>
                <a:gd name="T55" fmla="*/ 97 h 184"/>
                <a:gd name="T56" fmla="*/ 0 w 215"/>
                <a:gd name="T57" fmla="*/ 92 h 184"/>
                <a:gd name="T58" fmla="*/ 77 w 215"/>
                <a:gd name="T59" fmla="*/ 40 h 184"/>
                <a:gd name="T60" fmla="*/ 84 w 215"/>
                <a:gd name="T61" fmla="*/ 34 h 184"/>
                <a:gd name="T62" fmla="*/ 80 w 215"/>
                <a:gd name="T63" fmla="*/ 26 h 184"/>
                <a:gd name="T64" fmla="*/ 77 w 215"/>
                <a:gd name="T65" fmla="*/ 18 h 184"/>
                <a:gd name="T66" fmla="*/ 80 w 215"/>
                <a:gd name="T67" fmla="*/ 11 h 184"/>
                <a:gd name="T68" fmla="*/ 89 w 215"/>
                <a:gd name="T69" fmla="*/ 4 h 184"/>
                <a:gd name="T70" fmla="*/ 99 w 215"/>
                <a:gd name="T71" fmla="*/ 0 h 184"/>
                <a:gd name="T72" fmla="*/ 116 w 215"/>
                <a:gd name="T73" fmla="*/ 0 h 184"/>
                <a:gd name="T74" fmla="*/ 124 w 215"/>
                <a:gd name="T75" fmla="*/ 4 h 184"/>
                <a:gd name="T76" fmla="*/ 136 w 215"/>
                <a:gd name="T77" fmla="*/ 11 h 184"/>
                <a:gd name="T78" fmla="*/ 138 w 215"/>
                <a:gd name="T79" fmla="*/ 18 h 184"/>
                <a:gd name="T80" fmla="*/ 136 w 215"/>
                <a:gd name="T81" fmla="*/ 26 h 184"/>
                <a:gd name="T82" fmla="*/ 130 w 215"/>
                <a:gd name="T83" fmla="*/ 34 h 184"/>
                <a:gd name="T84" fmla="*/ 136 w 215"/>
                <a:gd name="T85" fmla="*/ 40 h 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184"/>
                <a:gd name="T131" fmla="*/ 215 w 215"/>
                <a:gd name="T132" fmla="*/ 184 h 1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184">
                  <a:moveTo>
                    <a:pt x="138" y="40"/>
                  </a:moveTo>
                  <a:lnTo>
                    <a:pt x="214" y="40"/>
                  </a:lnTo>
                  <a:lnTo>
                    <a:pt x="214" y="92"/>
                  </a:lnTo>
                  <a:lnTo>
                    <a:pt x="209" y="97"/>
                  </a:lnTo>
                  <a:lnTo>
                    <a:pt x="204" y="97"/>
                  </a:lnTo>
                  <a:lnTo>
                    <a:pt x="199" y="97"/>
                  </a:lnTo>
                  <a:lnTo>
                    <a:pt x="191" y="92"/>
                  </a:lnTo>
                  <a:lnTo>
                    <a:pt x="187" y="91"/>
                  </a:lnTo>
                  <a:lnTo>
                    <a:pt x="180" y="91"/>
                  </a:lnTo>
                  <a:lnTo>
                    <a:pt x="174" y="92"/>
                  </a:lnTo>
                  <a:lnTo>
                    <a:pt x="169" y="92"/>
                  </a:lnTo>
                  <a:lnTo>
                    <a:pt x="163" y="97"/>
                  </a:lnTo>
                  <a:lnTo>
                    <a:pt x="158" y="101"/>
                  </a:lnTo>
                  <a:lnTo>
                    <a:pt x="154" y="103"/>
                  </a:lnTo>
                  <a:lnTo>
                    <a:pt x="152" y="107"/>
                  </a:lnTo>
                  <a:lnTo>
                    <a:pt x="152" y="113"/>
                  </a:lnTo>
                  <a:lnTo>
                    <a:pt x="152" y="116"/>
                  </a:lnTo>
                  <a:lnTo>
                    <a:pt x="154" y="122"/>
                  </a:lnTo>
                  <a:lnTo>
                    <a:pt x="158" y="123"/>
                  </a:lnTo>
                  <a:lnTo>
                    <a:pt x="163" y="127"/>
                  </a:lnTo>
                  <a:lnTo>
                    <a:pt x="169" y="130"/>
                  </a:lnTo>
                  <a:lnTo>
                    <a:pt x="174" y="133"/>
                  </a:lnTo>
                  <a:lnTo>
                    <a:pt x="180" y="133"/>
                  </a:lnTo>
                  <a:lnTo>
                    <a:pt x="187" y="133"/>
                  </a:lnTo>
                  <a:lnTo>
                    <a:pt x="191" y="130"/>
                  </a:lnTo>
                  <a:lnTo>
                    <a:pt x="199" y="127"/>
                  </a:lnTo>
                  <a:lnTo>
                    <a:pt x="204" y="127"/>
                  </a:lnTo>
                  <a:lnTo>
                    <a:pt x="209" y="127"/>
                  </a:lnTo>
                  <a:lnTo>
                    <a:pt x="214" y="133"/>
                  </a:lnTo>
                  <a:lnTo>
                    <a:pt x="214" y="183"/>
                  </a:lnTo>
                  <a:lnTo>
                    <a:pt x="0" y="183"/>
                  </a:lnTo>
                  <a:lnTo>
                    <a:pt x="0" y="133"/>
                  </a:lnTo>
                  <a:lnTo>
                    <a:pt x="6" y="127"/>
                  </a:lnTo>
                  <a:lnTo>
                    <a:pt x="12" y="127"/>
                  </a:lnTo>
                  <a:lnTo>
                    <a:pt x="14" y="127"/>
                  </a:lnTo>
                  <a:lnTo>
                    <a:pt x="22" y="130"/>
                  </a:lnTo>
                  <a:lnTo>
                    <a:pt x="28" y="133"/>
                  </a:lnTo>
                  <a:lnTo>
                    <a:pt x="34" y="133"/>
                  </a:lnTo>
                  <a:lnTo>
                    <a:pt x="39" y="133"/>
                  </a:lnTo>
                  <a:lnTo>
                    <a:pt x="44" y="130"/>
                  </a:lnTo>
                  <a:lnTo>
                    <a:pt x="50" y="127"/>
                  </a:lnTo>
                  <a:lnTo>
                    <a:pt x="56" y="123"/>
                  </a:lnTo>
                  <a:lnTo>
                    <a:pt x="59" y="122"/>
                  </a:lnTo>
                  <a:lnTo>
                    <a:pt x="62" y="116"/>
                  </a:lnTo>
                  <a:lnTo>
                    <a:pt x="62" y="113"/>
                  </a:lnTo>
                  <a:lnTo>
                    <a:pt x="62" y="107"/>
                  </a:lnTo>
                  <a:lnTo>
                    <a:pt x="59" y="103"/>
                  </a:lnTo>
                  <a:lnTo>
                    <a:pt x="56" y="101"/>
                  </a:lnTo>
                  <a:lnTo>
                    <a:pt x="50" y="97"/>
                  </a:lnTo>
                  <a:lnTo>
                    <a:pt x="44" y="92"/>
                  </a:lnTo>
                  <a:lnTo>
                    <a:pt x="39" y="92"/>
                  </a:lnTo>
                  <a:lnTo>
                    <a:pt x="34" y="91"/>
                  </a:lnTo>
                  <a:lnTo>
                    <a:pt x="28" y="91"/>
                  </a:lnTo>
                  <a:lnTo>
                    <a:pt x="22" y="92"/>
                  </a:lnTo>
                  <a:lnTo>
                    <a:pt x="14" y="97"/>
                  </a:lnTo>
                  <a:lnTo>
                    <a:pt x="12" y="97"/>
                  </a:lnTo>
                  <a:lnTo>
                    <a:pt x="6" y="97"/>
                  </a:lnTo>
                  <a:lnTo>
                    <a:pt x="0" y="92"/>
                  </a:lnTo>
                  <a:lnTo>
                    <a:pt x="0" y="40"/>
                  </a:lnTo>
                  <a:lnTo>
                    <a:pt x="77" y="40"/>
                  </a:lnTo>
                  <a:lnTo>
                    <a:pt x="81" y="36"/>
                  </a:lnTo>
                  <a:lnTo>
                    <a:pt x="84" y="34"/>
                  </a:lnTo>
                  <a:lnTo>
                    <a:pt x="84" y="31"/>
                  </a:lnTo>
                  <a:lnTo>
                    <a:pt x="80" y="26"/>
                  </a:lnTo>
                  <a:lnTo>
                    <a:pt x="77" y="21"/>
                  </a:lnTo>
                  <a:lnTo>
                    <a:pt x="77" y="18"/>
                  </a:lnTo>
                  <a:lnTo>
                    <a:pt x="77" y="14"/>
                  </a:lnTo>
                  <a:lnTo>
                    <a:pt x="80" y="11"/>
                  </a:lnTo>
                  <a:lnTo>
                    <a:pt x="83" y="5"/>
                  </a:lnTo>
                  <a:lnTo>
                    <a:pt x="89" y="4"/>
                  </a:lnTo>
                  <a:lnTo>
                    <a:pt x="94" y="0"/>
                  </a:lnTo>
                  <a:lnTo>
                    <a:pt x="99" y="0"/>
                  </a:lnTo>
                  <a:lnTo>
                    <a:pt x="108" y="0"/>
                  </a:lnTo>
                  <a:lnTo>
                    <a:pt x="116" y="0"/>
                  </a:lnTo>
                  <a:lnTo>
                    <a:pt x="119" y="0"/>
                  </a:lnTo>
                  <a:lnTo>
                    <a:pt x="124" y="4"/>
                  </a:lnTo>
                  <a:lnTo>
                    <a:pt x="132" y="5"/>
                  </a:lnTo>
                  <a:lnTo>
                    <a:pt x="136" y="11"/>
                  </a:lnTo>
                  <a:lnTo>
                    <a:pt x="136" y="14"/>
                  </a:lnTo>
                  <a:lnTo>
                    <a:pt x="138" y="18"/>
                  </a:lnTo>
                  <a:lnTo>
                    <a:pt x="136" y="21"/>
                  </a:lnTo>
                  <a:lnTo>
                    <a:pt x="136" y="26"/>
                  </a:lnTo>
                  <a:lnTo>
                    <a:pt x="130" y="30"/>
                  </a:lnTo>
                  <a:lnTo>
                    <a:pt x="130" y="34"/>
                  </a:lnTo>
                  <a:lnTo>
                    <a:pt x="132" y="36"/>
                  </a:lnTo>
                  <a:lnTo>
                    <a:pt x="136" y="40"/>
                  </a:lnTo>
                  <a:lnTo>
                    <a:pt x="138" y="4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76" name="Freeform 51"/>
            <p:cNvSpPr>
              <a:spLocks/>
            </p:cNvSpPr>
            <p:nvPr/>
          </p:nvSpPr>
          <p:spPr bwMode="auto">
            <a:xfrm>
              <a:off x="2859" y="2121"/>
              <a:ext cx="279" cy="144"/>
            </a:xfrm>
            <a:custGeom>
              <a:avLst/>
              <a:gdLst>
                <a:gd name="T0" fmla="*/ 278 w 279"/>
                <a:gd name="T1" fmla="*/ 0 h 144"/>
                <a:gd name="T2" fmla="*/ 271 w 279"/>
                <a:gd name="T3" fmla="*/ 56 h 144"/>
                <a:gd name="T4" fmla="*/ 265 w 279"/>
                <a:gd name="T5" fmla="*/ 56 h 144"/>
                <a:gd name="T6" fmla="*/ 251 w 279"/>
                <a:gd name="T7" fmla="*/ 51 h 144"/>
                <a:gd name="T8" fmla="*/ 238 w 279"/>
                <a:gd name="T9" fmla="*/ 52 h 144"/>
                <a:gd name="T10" fmla="*/ 225 w 279"/>
                <a:gd name="T11" fmla="*/ 56 h 144"/>
                <a:gd name="T12" fmla="*/ 217 w 279"/>
                <a:gd name="T13" fmla="*/ 62 h 144"/>
                <a:gd name="T14" fmla="*/ 216 w 279"/>
                <a:gd name="T15" fmla="*/ 72 h 144"/>
                <a:gd name="T16" fmla="*/ 217 w 279"/>
                <a:gd name="T17" fmla="*/ 81 h 144"/>
                <a:gd name="T18" fmla="*/ 225 w 279"/>
                <a:gd name="T19" fmla="*/ 87 h 144"/>
                <a:gd name="T20" fmla="*/ 238 w 279"/>
                <a:gd name="T21" fmla="*/ 93 h 144"/>
                <a:gd name="T22" fmla="*/ 251 w 279"/>
                <a:gd name="T23" fmla="*/ 93 h 144"/>
                <a:gd name="T24" fmla="*/ 265 w 279"/>
                <a:gd name="T25" fmla="*/ 87 h 144"/>
                <a:gd name="T26" fmla="*/ 271 w 279"/>
                <a:gd name="T27" fmla="*/ 87 h 144"/>
                <a:gd name="T28" fmla="*/ 278 w 279"/>
                <a:gd name="T29" fmla="*/ 143 h 144"/>
                <a:gd name="T30" fmla="*/ 61 w 279"/>
                <a:gd name="T31" fmla="*/ 93 h 144"/>
                <a:gd name="T32" fmla="*/ 52 w 279"/>
                <a:gd name="T33" fmla="*/ 87 h 144"/>
                <a:gd name="T34" fmla="*/ 39 w 279"/>
                <a:gd name="T35" fmla="*/ 90 h 144"/>
                <a:gd name="T36" fmla="*/ 28 w 279"/>
                <a:gd name="T37" fmla="*/ 93 h 144"/>
                <a:gd name="T38" fmla="*/ 15 w 279"/>
                <a:gd name="T39" fmla="*/ 90 h 144"/>
                <a:gd name="T40" fmla="*/ 6 w 279"/>
                <a:gd name="T41" fmla="*/ 83 h 144"/>
                <a:gd name="T42" fmla="*/ 0 w 279"/>
                <a:gd name="T43" fmla="*/ 75 h 144"/>
                <a:gd name="T44" fmla="*/ 0 w 279"/>
                <a:gd name="T45" fmla="*/ 67 h 144"/>
                <a:gd name="T46" fmla="*/ 6 w 279"/>
                <a:gd name="T47" fmla="*/ 61 h 144"/>
                <a:gd name="T48" fmla="*/ 15 w 279"/>
                <a:gd name="T49" fmla="*/ 52 h 144"/>
                <a:gd name="T50" fmla="*/ 28 w 279"/>
                <a:gd name="T51" fmla="*/ 51 h 144"/>
                <a:gd name="T52" fmla="*/ 39 w 279"/>
                <a:gd name="T53" fmla="*/ 52 h 144"/>
                <a:gd name="T54" fmla="*/ 52 w 279"/>
                <a:gd name="T55" fmla="*/ 56 h 144"/>
                <a:gd name="T56" fmla="*/ 61 w 279"/>
                <a:gd name="T57" fmla="*/ 52 h 144"/>
                <a:gd name="T58" fmla="*/ 140 w 279"/>
                <a:gd name="T59" fmla="*/ 0 h 144"/>
                <a:gd name="T60" fmla="*/ 148 w 279"/>
                <a:gd name="T61" fmla="*/ 8 h 144"/>
                <a:gd name="T62" fmla="*/ 142 w 279"/>
                <a:gd name="T63" fmla="*/ 16 h 144"/>
                <a:gd name="T64" fmla="*/ 140 w 279"/>
                <a:gd name="T65" fmla="*/ 24 h 144"/>
                <a:gd name="T66" fmla="*/ 142 w 279"/>
                <a:gd name="T67" fmla="*/ 30 h 144"/>
                <a:gd name="T68" fmla="*/ 151 w 279"/>
                <a:gd name="T69" fmla="*/ 39 h 144"/>
                <a:gd name="T70" fmla="*/ 164 w 279"/>
                <a:gd name="T71" fmla="*/ 42 h 144"/>
                <a:gd name="T72" fmla="*/ 178 w 279"/>
                <a:gd name="T73" fmla="*/ 42 h 144"/>
                <a:gd name="T74" fmla="*/ 189 w 279"/>
                <a:gd name="T75" fmla="*/ 39 h 144"/>
                <a:gd name="T76" fmla="*/ 199 w 279"/>
                <a:gd name="T77" fmla="*/ 30 h 144"/>
                <a:gd name="T78" fmla="*/ 202 w 279"/>
                <a:gd name="T79" fmla="*/ 24 h 144"/>
                <a:gd name="T80" fmla="*/ 199 w 279"/>
                <a:gd name="T81" fmla="*/ 16 h 144"/>
                <a:gd name="T82" fmla="*/ 194 w 279"/>
                <a:gd name="T83" fmla="*/ 8 h 144"/>
                <a:gd name="T84" fmla="*/ 202 w 279"/>
                <a:gd name="T85" fmla="*/ 0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
                <a:gd name="T130" fmla="*/ 0 h 144"/>
                <a:gd name="T131" fmla="*/ 279 w 279"/>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 h="144">
                  <a:moveTo>
                    <a:pt x="203" y="0"/>
                  </a:moveTo>
                  <a:lnTo>
                    <a:pt x="278" y="0"/>
                  </a:lnTo>
                  <a:lnTo>
                    <a:pt x="278" y="52"/>
                  </a:lnTo>
                  <a:lnTo>
                    <a:pt x="271" y="56"/>
                  </a:lnTo>
                  <a:lnTo>
                    <a:pt x="266" y="56"/>
                  </a:lnTo>
                  <a:lnTo>
                    <a:pt x="265" y="56"/>
                  </a:lnTo>
                  <a:lnTo>
                    <a:pt x="257" y="52"/>
                  </a:lnTo>
                  <a:lnTo>
                    <a:pt x="251" y="51"/>
                  </a:lnTo>
                  <a:lnTo>
                    <a:pt x="244" y="51"/>
                  </a:lnTo>
                  <a:lnTo>
                    <a:pt x="238" y="52"/>
                  </a:lnTo>
                  <a:lnTo>
                    <a:pt x="235" y="52"/>
                  </a:lnTo>
                  <a:lnTo>
                    <a:pt x="225" y="56"/>
                  </a:lnTo>
                  <a:lnTo>
                    <a:pt x="222" y="61"/>
                  </a:lnTo>
                  <a:lnTo>
                    <a:pt x="217" y="62"/>
                  </a:lnTo>
                  <a:lnTo>
                    <a:pt x="216" y="67"/>
                  </a:lnTo>
                  <a:lnTo>
                    <a:pt x="216" y="72"/>
                  </a:lnTo>
                  <a:lnTo>
                    <a:pt x="216" y="75"/>
                  </a:lnTo>
                  <a:lnTo>
                    <a:pt x="217" y="81"/>
                  </a:lnTo>
                  <a:lnTo>
                    <a:pt x="222" y="83"/>
                  </a:lnTo>
                  <a:lnTo>
                    <a:pt x="225" y="87"/>
                  </a:lnTo>
                  <a:lnTo>
                    <a:pt x="235" y="90"/>
                  </a:lnTo>
                  <a:lnTo>
                    <a:pt x="238" y="93"/>
                  </a:lnTo>
                  <a:lnTo>
                    <a:pt x="244" y="93"/>
                  </a:lnTo>
                  <a:lnTo>
                    <a:pt x="251" y="93"/>
                  </a:lnTo>
                  <a:lnTo>
                    <a:pt x="257" y="90"/>
                  </a:lnTo>
                  <a:lnTo>
                    <a:pt x="265" y="87"/>
                  </a:lnTo>
                  <a:lnTo>
                    <a:pt x="266" y="87"/>
                  </a:lnTo>
                  <a:lnTo>
                    <a:pt x="271" y="87"/>
                  </a:lnTo>
                  <a:lnTo>
                    <a:pt x="278" y="93"/>
                  </a:lnTo>
                  <a:lnTo>
                    <a:pt x="278" y="143"/>
                  </a:lnTo>
                  <a:lnTo>
                    <a:pt x="61" y="143"/>
                  </a:lnTo>
                  <a:lnTo>
                    <a:pt x="61" y="93"/>
                  </a:lnTo>
                  <a:lnTo>
                    <a:pt x="55" y="87"/>
                  </a:lnTo>
                  <a:lnTo>
                    <a:pt x="52" y="87"/>
                  </a:lnTo>
                  <a:lnTo>
                    <a:pt x="47" y="87"/>
                  </a:lnTo>
                  <a:lnTo>
                    <a:pt x="39" y="90"/>
                  </a:lnTo>
                  <a:lnTo>
                    <a:pt x="34" y="93"/>
                  </a:lnTo>
                  <a:lnTo>
                    <a:pt x="28" y="93"/>
                  </a:lnTo>
                  <a:lnTo>
                    <a:pt x="22" y="93"/>
                  </a:lnTo>
                  <a:lnTo>
                    <a:pt x="15" y="90"/>
                  </a:lnTo>
                  <a:lnTo>
                    <a:pt x="11" y="87"/>
                  </a:lnTo>
                  <a:lnTo>
                    <a:pt x="6" y="83"/>
                  </a:lnTo>
                  <a:lnTo>
                    <a:pt x="1" y="81"/>
                  </a:lnTo>
                  <a:lnTo>
                    <a:pt x="0" y="75"/>
                  </a:lnTo>
                  <a:lnTo>
                    <a:pt x="0" y="72"/>
                  </a:lnTo>
                  <a:lnTo>
                    <a:pt x="0" y="67"/>
                  </a:lnTo>
                  <a:lnTo>
                    <a:pt x="1" y="62"/>
                  </a:lnTo>
                  <a:lnTo>
                    <a:pt x="6" y="61"/>
                  </a:lnTo>
                  <a:lnTo>
                    <a:pt x="11" y="56"/>
                  </a:lnTo>
                  <a:lnTo>
                    <a:pt x="15" y="52"/>
                  </a:lnTo>
                  <a:lnTo>
                    <a:pt x="22" y="52"/>
                  </a:lnTo>
                  <a:lnTo>
                    <a:pt x="28" y="51"/>
                  </a:lnTo>
                  <a:lnTo>
                    <a:pt x="34" y="51"/>
                  </a:lnTo>
                  <a:lnTo>
                    <a:pt x="39" y="52"/>
                  </a:lnTo>
                  <a:lnTo>
                    <a:pt x="47" y="56"/>
                  </a:lnTo>
                  <a:lnTo>
                    <a:pt x="52" y="56"/>
                  </a:lnTo>
                  <a:lnTo>
                    <a:pt x="55" y="56"/>
                  </a:lnTo>
                  <a:lnTo>
                    <a:pt x="61" y="52"/>
                  </a:lnTo>
                  <a:lnTo>
                    <a:pt x="61" y="0"/>
                  </a:lnTo>
                  <a:lnTo>
                    <a:pt x="140" y="0"/>
                  </a:lnTo>
                  <a:lnTo>
                    <a:pt x="146" y="4"/>
                  </a:lnTo>
                  <a:lnTo>
                    <a:pt x="148" y="8"/>
                  </a:lnTo>
                  <a:lnTo>
                    <a:pt x="148" y="10"/>
                  </a:lnTo>
                  <a:lnTo>
                    <a:pt x="142" y="16"/>
                  </a:lnTo>
                  <a:lnTo>
                    <a:pt x="140" y="18"/>
                  </a:lnTo>
                  <a:lnTo>
                    <a:pt x="140" y="24"/>
                  </a:lnTo>
                  <a:lnTo>
                    <a:pt x="140" y="26"/>
                  </a:lnTo>
                  <a:lnTo>
                    <a:pt x="142" y="30"/>
                  </a:lnTo>
                  <a:lnTo>
                    <a:pt x="148" y="35"/>
                  </a:lnTo>
                  <a:lnTo>
                    <a:pt x="151" y="39"/>
                  </a:lnTo>
                  <a:lnTo>
                    <a:pt x="157" y="39"/>
                  </a:lnTo>
                  <a:lnTo>
                    <a:pt x="164" y="42"/>
                  </a:lnTo>
                  <a:lnTo>
                    <a:pt x="170" y="42"/>
                  </a:lnTo>
                  <a:lnTo>
                    <a:pt x="178" y="42"/>
                  </a:lnTo>
                  <a:lnTo>
                    <a:pt x="183" y="39"/>
                  </a:lnTo>
                  <a:lnTo>
                    <a:pt x="189" y="39"/>
                  </a:lnTo>
                  <a:lnTo>
                    <a:pt x="195" y="35"/>
                  </a:lnTo>
                  <a:lnTo>
                    <a:pt x="199" y="30"/>
                  </a:lnTo>
                  <a:lnTo>
                    <a:pt x="202" y="26"/>
                  </a:lnTo>
                  <a:lnTo>
                    <a:pt x="202" y="24"/>
                  </a:lnTo>
                  <a:lnTo>
                    <a:pt x="202" y="18"/>
                  </a:lnTo>
                  <a:lnTo>
                    <a:pt x="199" y="16"/>
                  </a:lnTo>
                  <a:lnTo>
                    <a:pt x="194" y="10"/>
                  </a:lnTo>
                  <a:lnTo>
                    <a:pt x="194" y="8"/>
                  </a:lnTo>
                  <a:lnTo>
                    <a:pt x="195" y="4"/>
                  </a:lnTo>
                  <a:lnTo>
                    <a:pt x="202" y="0"/>
                  </a:lnTo>
                  <a:lnTo>
                    <a:pt x="203" y="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77" name="Freeform 52"/>
            <p:cNvSpPr>
              <a:spLocks/>
            </p:cNvSpPr>
            <p:nvPr/>
          </p:nvSpPr>
          <p:spPr bwMode="auto">
            <a:xfrm>
              <a:off x="3075" y="2121"/>
              <a:ext cx="343" cy="144"/>
            </a:xfrm>
            <a:custGeom>
              <a:avLst/>
              <a:gdLst>
                <a:gd name="T0" fmla="*/ 278 w 343"/>
                <a:gd name="T1" fmla="*/ 0 h 144"/>
                <a:gd name="T2" fmla="*/ 285 w 343"/>
                <a:gd name="T3" fmla="*/ 56 h 144"/>
                <a:gd name="T4" fmla="*/ 294 w 343"/>
                <a:gd name="T5" fmla="*/ 56 h 144"/>
                <a:gd name="T6" fmla="*/ 307 w 343"/>
                <a:gd name="T7" fmla="*/ 51 h 144"/>
                <a:gd name="T8" fmla="*/ 319 w 343"/>
                <a:gd name="T9" fmla="*/ 52 h 144"/>
                <a:gd name="T10" fmla="*/ 330 w 343"/>
                <a:gd name="T11" fmla="*/ 56 h 144"/>
                <a:gd name="T12" fmla="*/ 340 w 343"/>
                <a:gd name="T13" fmla="*/ 62 h 144"/>
                <a:gd name="T14" fmla="*/ 342 w 343"/>
                <a:gd name="T15" fmla="*/ 72 h 144"/>
                <a:gd name="T16" fmla="*/ 340 w 343"/>
                <a:gd name="T17" fmla="*/ 81 h 144"/>
                <a:gd name="T18" fmla="*/ 330 w 343"/>
                <a:gd name="T19" fmla="*/ 87 h 144"/>
                <a:gd name="T20" fmla="*/ 319 w 343"/>
                <a:gd name="T21" fmla="*/ 93 h 144"/>
                <a:gd name="T22" fmla="*/ 307 w 343"/>
                <a:gd name="T23" fmla="*/ 93 h 144"/>
                <a:gd name="T24" fmla="*/ 294 w 343"/>
                <a:gd name="T25" fmla="*/ 87 h 144"/>
                <a:gd name="T26" fmla="*/ 285 w 343"/>
                <a:gd name="T27" fmla="*/ 87 h 144"/>
                <a:gd name="T28" fmla="*/ 278 w 343"/>
                <a:gd name="T29" fmla="*/ 143 h 144"/>
                <a:gd name="T30" fmla="*/ 61 w 343"/>
                <a:gd name="T31" fmla="*/ 93 h 144"/>
                <a:gd name="T32" fmla="*/ 49 w 343"/>
                <a:gd name="T33" fmla="*/ 87 h 144"/>
                <a:gd name="T34" fmla="*/ 34 w 343"/>
                <a:gd name="T35" fmla="*/ 93 h 144"/>
                <a:gd name="T36" fmla="*/ 22 w 343"/>
                <a:gd name="T37" fmla="*/ 93 h 144"/>
                <a:gd name="T38" fmla="*/ 11 w 343"/>
                <a:gd name="T39" fmla="*/ 87 h 144"/>
                <a:gd name="T40" fmla="*/ 1 w 343"/>
                <a:gd name="T41" fmla="*/ 81 h 144"/>
                <a:gd name="T42" fmla="*/ 0 w 343"/>
                <a:gd name="T43" fmla="*/ 72 h 144"/>
                <a:gd name="T44" fmla="*/ 1 w 343"/>
                <a:gd name="T45" fmla="*/ 62 h 144"/>
                <a:gd name="T46" fmla="*/ 11 w 343"/>
                <a:gd name="T47" fmla="*/ 56 h 144"/>
                <a:gd name="T48" fmla="*/ 22 w 343"/>
                <a:gd name="T49" fmla="*/ 52 h 144"/>
                <a:gd name="T50" fmla="*/ 34 w 343"/>
                <a:gd name="T51" fmla="*/ 51 h 144"/>
                <a:gd name="T52" fmla="*/ 49 w 343"/>
                <a:gd name="T53" fmla="*/ 56 h 144"/>
                <a:gd name="T54" fmla="*/ 61 w 343"/>
                <a:gd name="T55" fmla="*/ 52 h 144"/>
                <a:gd name="T56" fmla="*/ 137 w 343"/>
                <a:gd name="T57" fmla="*/ 0 h 144"/>
                <a:gd name="T58" fmla="*/ 145 w 343"/>
                <a:gd name="T59" fmla="*/ 4 h 144"/>
                <a:gd name="T60" fmla="*/ 148 w 343"/>
                <a:gd name="T61" fmla="*/ 10 h 144"/>
                <a:gd name="T62" fmla="*/ 139 w 343"/>
                <a:gd name="T63" fmla="*/ 18 h 144"/>
                <a:gd name="T64" fmla="*/ 139 w 343"/>
                <a:gd name="T65" fmla="*/ 26 h 144"/>
                <a:gd name="T66" fmla="*/ 145 w 343"/>
                <a:gd name="T67" fmla="*/ 35 h 144"/>
                <a:gd name="T68" fmla="*/ 158 w 343"/>
                <a:gd name="T69" fmla="*/ 40 h 144"/>
                <a:gd name="T70" fmla="*/ 171 w 343"/>
                <a:gd name="T71" fmla="*/ 42 h 144"/>
                <a:gd name="T72" fmla="*/ 183 w 343"/>
                <a:gd name="T73" fmla="*/ 40 h 144"/>
                <a:gd name="T74" fmla="*/ 196 w 343"/>
                <a:gd name="T75" fmla="*/ 35 h 144"/>
                <a:gd name="T76" fmla="*/ 202 w 343"/>
                <a:gd name="T77" fmla="*/ 26 h 144"/>
                <a:gd name="T78" fmla="*/ 202 w 343"/>
                <a:gd name="T79" fmla="*/ 18 h 144"/>
                <a:gd name="T80" fmla="*/ 193 w 343"/>
                <a:gd name="T81" fmla="*/ 10 h 144"/>
                <a:gd name="T82" fmla="*/ 196 w 343"/>
                <a:gd name="T83" fmla="*/ 4 h 144"/>
                <a:gd name="T84" fmla="*/ 204 w 343"/>
                <a:gd name="T85" fmla="*/ 0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144"/>
                <a:gd name="T131" fmla="*/ 343 w 343"/>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144">
                  <a:moveTo>
                    <a:pt x="204" y="0"/>
                  </a:moveTo>
                  <a:lnTo>
                    <a:pt x="278" y="0"/>
                  </a:lnTo>
                  <a:lnTo>
                    <a:pt x="278" y="52"/>
                  </a:lnTo>
                  <a:lnTo>
                    <a:pt x="285" y="56"/>
                  </a:lnTo>
                  <a:lnTo>
                    <a:pt x="289" y="56"/>
                  </a:lnTo>
                  <a:lnTo>
                    <a:pt x="294" y="56"/>
                  </a:lnTo>
                  <a:lnTo>
                    <a:pt x="302" y="52"/>
                  </a:lnTo>
                  <a:lnTo>
                    <a:pt x="307" y="51"/>
                  </a:lnTo>
                  <a:lnTo>
                    <a:pt x="313" y="51"/>
                  </a:lnTo>
                  <a:lnTo>
                    <a:pt x="319" y="52"/>
                  </a:lnTo>
                  <a:lnTo>
                    <a:pt x="326" y="52"/>
                  </a:lnTo>
                  <a:lnTo>
                    <a:pt x="330" y="56"/>
                  </a:lnTo>
                  <a:lnTo>
                    <a:pt x="335" y="61"/>
                  </a:lnTo>
                  <a:lnTo>
                    <a:pt x="340" y="62"/>
                  </a:lnTo>
                  <a:lnTo>
                    <a:pt x="342" y="67"/>
                  </a:lnTo>
                  <a:lnTo>
                    <a:pt x="342" y="72"/>
                  </a:lnTo>
                  <a:lnTo>
                    <a:pt x="342" y="75"/>
                  </a:lnTo>
                  <a:lnTo>
                    <a:pt x="340" y="81"/>
                  </a:lnTo>
                  <a:lnTo>
                    <a:pt x="335" y="83"/>
                  </a:lnTo>
                  <a:lnTo>
                    <a:pt x="330" y="87"/>
                  </a:lnTo>
                  <a:lnTo>
                    <a:pt x="326" y="90"/>
                  </a:lnTo>
                  <a:lnTo>
                    <a:pt x="319" y="93"/>
                  </a:lnTo>
                  <a:lnTo>
                    <a:pt x="313" y="93"/>
                  </a:lnTo>
                  <a:lnTo>
                    <a:pt x="307" y="93"/>
                  </a:lnTo>
                  <a:lnTo>
                    <a:pt x="302" y="90"/>
                  </a:lnTo>
                  <a:lnTo>
                    <a:pt x="294" y="87"/>
                  </a:lnTo>
                  <a:lnTo>
                    <a:pt x="289" y="87"/>
                  </a:lnTo>
                  <a:lnTo>
                    <a:pt x="285" y="87"/>
                  </a:lnTo>
                  <a:lnTo>
                    <a:pt x="278" y="93"/>
                  </a:lnTo>
                  <a:lnTo>
                    <a:pt x="278" y="143"/>
                  </a:lnTo>
                  <a:lnTo>
                    <a:pt x="61" y="143"/>
                  </a:lnTo>
                  <a:lnTo>
                    <a:pt x="61" y="93"/>
                  </a:lnTo>
                  <a:lnTo>
                    <a:pt x="55" y="87"/>
                  </a:lnTo>
                  <a:lnTo>
                    <a:pt x="49" y="87"/>
                  </a:lnTo>
                  <a:lnTo>
                    <a:pt x="41" y="90"/>
                  </a:lnTo>
                  <a:lnTo>
                    <a:pt x="34" y="93"/>
                  </a:lnTo>
                  <a:lnTo>
                    <a:pt x="28" y="93"/>
                  </a:lnTo>
                  <a:lnTo>
                    <a:pt x="22" y="93"/>
                  </a:lnTo>
                  <a:lnTo>
                    <a:pt x="19" y="90"/>
                  </a:lnTo>
                  <a:lnTo>
                    <a:pt x="11" y="87"/>
                  </a:lnTo>
                  <a:lnTo>
                    <a:pt x="4" y="83"/>
                  </a:lnTo>
                  <a:lnTo>
                    <a:pt x="1" y="81"/>
                  </a:lnTo>
                  <a:lnTo>
                    <a:pt x="0" y="75"/>
                  </a:lnTo>
                  <a:lnTo>
                    <a:pt x="0" y="72"/>
                  </a:lnTo>
                  <a:lnTo>
                    <a:pt x="0" y="67"/>
                  </a:lnTo>
                  <a:lnTo>
                    <a:pt x="1" y="62"/>
                  </a:lnTo>
                  <a:lnTo>
                    <a:pt x="4" y="61"/>
                  </a:lnTo>
                  <a:lnTo>
                    <a:pt x="11" y="56"/>
                  </a:lnTo>
                  <a:lnTo>
                    <a:pt x="19" y="52"/>
                  </a:lnTo>
                  <a:lnTo>
                    <a:pt x="22" y="52"/>
                  </a:lnTo>
                  <a:lnTo>
                    <a:pt x="28" y="51"/>
                  </a:lnTo>
                  <a:lnTo>
                    <a:pt x="34" y="51"/>
                  </a:lnTo>
                  <a:lnTo>
                    <a:pt x="41" y="52"/>
                  </a:lnTo>
                  <a:lnTo>
                    <a:pt x="49" y="56"/>
                  </a:lnTo>
                  <a:lnTo>
                    <a:pt x="55" y="56"/>
                  </a:lnTo>
                  <a:lnTo>
                    <a:pt x="61" y="52"/>
                  </a:lnTo>
                  <a:lnTo>
                    <a:pt x="61" y="0"/>
                  </a:lnTo>
                  <a:lnTo>
                    <a:pt x="137" y="0"/>
                  </a:lnTo>
                  <a:lnTo>
                    <a:pt x="139" y="0"/>
                  </a:lnTo>
                  <a:lnTo>
                    <a:pt x="145" y="4"/>
                  </a:lnTo>
                  <a:lnTo>
                    <a:pt x="148" y="8"/>
                  </a:lnTo>
                  <a:lnTo>
                    <a:pt x="148" y="10"/>
                  </a:lnTo>
                  <a:lnTo>
                    <a:pt x="144" y="16"/>
                  </a:lnTo>
                  <a:lnTo>
                    <a:pt x="139" y="18"/>
                  </a:lnTo>
                  <a:lnTo>
                    <a:pt x="139" y="24"/>
                  </a:lnTo>
                  <a:lnTo>
                    <a:pt x="139" y="26"/>
                  </a:lnTo>
                  <a:lnTo>
                    <a:pt x="144" y="30"/>
                  </a:lnTo>
                  <a:lnTo>
                    <a:pt x="145" y="35"/>
                  </a:lnTo>
                  <a:lnTo>
                    <a:pt x="152" y="39"/>
                  </a:lnTo>
                  <a:lnTo>
                    <a:pt x="158" y="40"/>
                  </a:lnTo>
                  <a:lnTo>
                    <a:pt x="163" y="42"/>
                  </a:lnTo>
                  <a:lnTo>
                    <a:pt x="171" y="42"/>
                  </a:lnTo>
                  <a:lnTo>
                    <a:pt x="177" y="42"/>
                  </a:lnTo>
                  <a:lnTo>
                    <a:pt x="183" y="40"/>
                  </a:lnTo>
                  <a:lnTo>
                    <a:pt x="190" y="39"/>
                  </a:lnTo>
                  <a:lnTo>
                    <a:pt x="196" y="35"/>
                  </a:lnTo>
                  <a:lnTo>
                    <a:pt x="199" y="30"/>
                  </a:lnTo>
                  <a:lnTo>
                    <a:pt x="202" y="26"/>
                  </a:lnTo>
                  <a:lnTo>
                    <a:pt x="202" y="24"/>
                  </a:lnTo>
                  <a:lnTo>
                    <a:pt x="202" y="18"/>
                  </a:lnTo>
                  <a:lnTo>
                    <a:pt x="199" y="16"/>
                  </a:lnTo>
                  <a:lnTo>
                    <a:pt x="193" y="10"/>
                  </a:lnTo>
                  <a:lnTo>
                    <a:pt x="193" y="8"/>
                  </a:lnTo>
                  <a:lnTo>
                    <a:pt x="196" y="4"/>
                  </a:lnTo>
                  <a:lnTo>
                    <a:pt x="202" y="0"/>
                  </a:lnTo>
                  <a:lnTo>
                    <a:pt x="204" y="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78" name="Freeform 53"/>
            <p:cNvSpPr>
              <a:spLocks/>
            </p:cNvSpPr>
            <p:nvPr/>
          </p:nvSpPr>
          <p:spPr bwMode="auto">
            <a:xfrm>
              <a:off x="3355" y="2081"/>
              <a:ext cx="218" cy="184"/>
            </a:xfrm>
            <a:custGeom>
              <a:avLst/>
              <a:gdLst>
                <a:gd name="T0" fmla="*/ 141 w 218"/>
                <a:gd name="T1" fmla="*/ 40 h 184"/>
                <a:gd name="T2" fmla="*/ 217 w 218"/>
                <a:gd name="T3" fmla="*/ 40 h 184"/>
                <a:gd name="T4" fmla="*/ 217 w 218"/>
                <a:gd name="T5" fmla="*/ 183 h 184"/>
                <a:gd name="T6" fmla="*/ 0 w 218"/>
                <a:gd name="T7" fmla="*/ 183 h 184"/>
                <a:gd name="T8" fmla="*/ 0 w 218"/>
                <a:gd name="T9" fmla="*/ 133 h 184"/>
                <a:gd name="T10" fmla="*/ 6 w 218"/>
                <a:gd name="T11" fmla="*/ 127 h 184"/>
                <a:gd name="T12" fmla="*/ 12 w 218"/>
                <a:gd name="T13" fmla="*/ 127 h 184"/>
                <a:gd name="T14" fmla="*/ 15 w 218"/>
                <a:gd name="T15" fmla="*/ 127 h 184"/>
                <a:gd name="T16" fmla="*/ 25 w 218"/>
                <a:gd name="T17" fmla="*/ 130 h 184"/>
                <a:gd name="T18" fmla="*/ 28 w 218"/>
                <a:gd name="T19" fmla="*/ 133 h 184"/>
                <a:gd name="T20" fmla="*/ 34 w 218"/>
                <a:gd name="T21" fmla="*/ 133 h 184"/>
                <a:gd name="T22" fmla="*/ 40 w 218"/>
                <a:gd name="T23" fmla="*/ 133 h 184"/>
                <a:gd name="T24" fmla="*/ 47 w 218"/>
                <a:gd name="T25" fmla="*/ 130 h 184"/>
                <a:gd name="T26" fmla="*/ 53 w 218"/>
                <a:gd name="T27" fmla="*/ 127 h 184"/>
                <a:gd name="T28" fmla="*/ 59 w 218"/>
                <a:gd name="T29" fmla="*/ 123 h 184"/>
                <a:gd name="T30" fmla="*/ 61 w 218"/>
                <a:gd name="T31" fmla="*/ 122 h 184"/>
                <a:gd name="T32" fmla="*/ 66 w 218"/>
                <a:gd name="T33" fmla="*/ 116 h 184"/>
                <a:gd name="T34" fmla="*/ 66 w 218"/>
                <a:gd name="T35" fmla="*/ 113 h 184"/>
                <a:gd name="T36" fmla="*/ 66 w 218"/>
                <a:gd name="T37" fmla="*/ 107 h 184"/>
                <a:gd name="T38" fmla="*/ 61 w 218"/>
                <a:gd name="T39" fmla="*/ 103 h 184"/>
                <a:gd name="T40" fmla="*/ 59 w 218"/>
                <a:gd name="T41" fmla="*/ 101 h 184"/>
                <a:gd name="T42" fmla="*/ 53 w 218"/>
                <a:gd name="T43" fmla="*/ 97 h 184"/>
                <a:gd name="T44" fmla="*/ 47 w 218"/>
                <a:gd name="T45" fmla="*/ 92 h 184"/>
                <a:gd name="T46" fmla="*/ 40 w 218"/>
                <a:gd name="T47" fmla="*/ 92 h 184"/>
                <a:gd name="T48" fmla="*/ 34 w 218"/>
                <a:gd name="T49" fmla="*/ 91 h 184"/>
                <a:gd name="T50" fmla="*/ 28 w 218"/>
                <a:gd name="T51" fmla="*/ 91 h 184"/>
                <a:gd name="T52" fmla="*/ 25 w 218"/>
                <a:gd name="T53" fmla="*/ 92 h 184"/>
                <a:gd name="T54" fmla="*/ 15 w 218"/>
                <a:gd name="T55" fmla="*/ 97 h 184"/>
                <a:gd name="T56" fmla="*/ 12 w 218"/>
                <a:gd name="T57" fmla="*/ 97 h 184"/>
                <a:gd name="T58" fmla="*/ 6 w 218"/>
                <a:gd name="T59" fmla="*/ 97 h 184"/>
                <a:gd name="T60" fmla="*/ 0 w 218"/>
                <a:gd name="T61" fmla="*/ 92 h 184"/>
                <a:gd name="T62" fmla="*/ 0 w 218"/>
                <a:gd name="T63" fmla="*/ 40 h 184"/>
                <a:gd name="T64" fmla="*/ 80 w 218"/>
                <a:gd name="T65" fmla="*/ 40 h 184"/>
                <a:gd name="T66" fmla="*/ 83 w 218"/>
                <a:gd name="T67" fmla="*/ 36 h 184"/>
                <a:gd name="T68" fmla="*/ 86 w 218"/>
                <a:gd name="T69" fmla="*/ 34 h 184"/>
                <a:gd name="T70" fmla="*/ 86 w 218"/>
                <a:gd name="T71" fmla="*/ 30 h 184"/>
                <a:gd name="T72" fmla="*/ 81 w 218"/>
                <a:gd name="T73" fmla="*/ 26 h 184"/>
                <a:gd name="T74" fmla="*/ 80 w 218"/>
                <a:gd name="T75" fmla="*/ 21 h 184"/>
                <a:gd name="T76" fmla="*/ 80 w 218"/>
                <a:gd name="T77" fmla="*/ 18 h 184"/>
                <a:gd name="T78" fmla="*/ 80 w 218"/>
                <a:gd name="T79" fmla="*/ 14 h 184"/>
                <a:gd name="T80" fmla="*/ 81 w 218"/>
                <a:gd name="T81" fmla="*/ 11 h 184"/>
                <a:gd name="T82" fmla="*/ 83 w 218"/>
                <a:gd name="T83" fmla="*/ 5 h 184"/>
                <a:gd name="T84" fmla="*/ 89 w 218"/>
                <a:gd name="T85" fmla="*/ 4 h 184"/>
                <a:gd name="T86" fmla="*/ 95 w 218"/>
                <a:gd name="T87" fmla="*/ 0 h 184"/>
                <a:gd name="T88" fmla="*/ 102 w 218"/>
                <a:gd name="T89" fmla="*/ 0 h 184"/>
                <a:gd name="T90" fmla="*/ 108 w 218"/>
                <a:gd name="T91" fmla="*/ 0 h 184"/>
                <a:gd name="T92" fmla="*/ 110 w 218"/>
                <a:gd name="T93" fmla="*/ 0 h 184"/>
                <a:gd name="T94" fmla="*/ 116 w 218"/>
                <a:gd name="T95" fmla="*/ 0 h 184"/>
                <a:gd name="T96" fmla="*/ 122 w 218"/>
                <a:gd name="T97" fmla="*/ 0 h 184"/>
                <a:gd name="T98" fmla="*/ 127 w 218"/>
                <a:gd name="T99" fmla="*/ 4 h 184"/>
                <a:gd name="T100" fmla="*/ 133 w 218"/>
                <a:gd name="T101" fmla="*/ 5 h 184"/>
                <a:gd name="T102" fmla="*/ 136 w 218"/>
                <a:gd name="T103" fmla="*/ 11 h 184"/>
                <a:gd name="T104" fmla="*/ 139 w 218"/>
                <a:gd name="T105" fmla="*/ 14 h 184"/>
                <a:gd name="T106" fmla="*/ 139 w 218"/>
                <a:gd name="T107" fmla="*/ 18 h 184"/>
                <a:gd name="T108" fmla="*/ 139 w 218"/>
                <a:gd name="T109" fmla="*/ 21 h 184"/>
                <a:gd name="T110" fmla="*/ 136 w 218"/>
                <a:gd name="T111" fmla="*/ 26 h 184"/>
                <a:gd name="T112" fmla="*/ 133 w 218"/>
                <a:gd name="T113" fmla="*/ 30 h 184"/>
                <a:gd name="T114" fmla="*/ 133 w 218"/>
                <a:gd name="T115" fmla="*/ 34 h 184"/>
                <a:gd name="T116" fmla="*/ 135 w 218"/>
                <a:gd name="T117" fmla="*/ 36 h 184"/>
                <a:gd name="T118" fmla="*/ 139 w 218"/>
                <a:gd name="T119" fmla="*/ 40 h 184"/>
                <a:gd name="T120" fmla="*/ 141 w 218"/>
                <a:gd name="T121" fmla="*/ 40 h 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8"/>
                <a:gd name="T184" fmla="*/ 0 h 184"/>
                <a:gd name="T185" fmla="*/ 218 w 218"/>
                <a:gd name="T186" fmla="*/ 184 h 1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8" h="184">
                  <a:moveTo>
                    <a:pt x="141" y="40"/>
                  </a:moveTo>
                  <a:lnTo>
                    <a:pt x="217" y="40"/>
                  </a:lnTo>
                  <a:lnTo>
                    <a:pt x="217" y="183"/>
                  </a:lnTo>
                  <a:lnTo>
                    <a:pt x="0" y="183"/>
                  </a:lnTo>
                  <a:lnTo>
                    <a:pt x="0" y="133"/>
                  </a:lnTo>
                  <a:lnTo>
                    <a:pt x="6" y="127"/>
                  </a:lnTo>
                  <a:lnTo>
                    <a:pt x="12" y="127"/>
                  </a:lnTo>
                  <a:lnTo>
                    <a:pt x="15" y="127"/>
                  </a:lnTo>
                  <a:lnTo>
                    <a:pt x="25" y="130"/>
                  </a:lnTo>
                  <a:lnTo>
                    <a:pt x="28" y="133"/>
                  </a:lnTo>
                  <a:lnTo>
                    <a:pt x="34" y="133"/>
                  </a:lnTo>
                  <a:lnTo>
                    <a:pt x="40" y="133"/>
                  </a:lnTo>
                  <a:lnTo>
                    <a:pt x="47" y="130"/>
                  </a:lnTo>
                  <a:lnTo>
                    <a:pt x="53" y="127"/>
                  </a:lnTo>
                  <a:lnTo>
                    <a:pt x="59" y="123"/>
                  </a:lnTo>
                  <a:lnTo>
                    <a:pt x="61" y="122"/>
                  </a:lnTo>
                  <a:lnTo>
                    <a:pt x="66" y="116"/>
                  </a:lnTo>
                  <a:lnTo>
                    <a:pt x="66" y="113"/>
                  </a:lnTo>
                  <a:lnTo>
                    <a:pt x="66" y="107"/>
                  </a:lnTo>
                  <a:lnTo>
                    <a:pt x="61" y="103"/>
                  </a:lnTo>
                  <a:lnTo>
                    <a:pt x="59" y="101"/>
                  </a:lnTo>
                  <a:lnTo>
                    <a:pt x="53" y="97"/>
                  </a:lnTo>
                  <a:lnTo>
                    <a:pt x="47" y="92"/>
                  </a:lnTo>
                  <a:lnTo>
                    <a:pt x="40" y="92"/>
                  </a:lnTo>
                  <a:lnTo>
                    <a:pt x="34" y="91"/>
                  </a:lnTo>
                  <a:lnTo>
                    <a:pt x="28" y="91"/>
                  </a:lnTo>
                  <a:lnTo>
                    <a:pt x="25" y="92"/>
                  </a:lnTo>
                  <a:lnTo>
                    <a:pt x="15" y="97"/>
                  </a:lnTo>
                  <a:lnTo>
                    <a:pt x="12" y="97"/>
                  </a:lnTo>
                  <a:lnTo>
                    <a:pt x="6" y="97"/>
                  </a:lnTo>
                  <a:lnTo>
                    <a:pt x="0" y="92"/>
                  </a:lnTo>
                  <a:lnTo>
                    <a:pt x="0" y="40"/>
                  </a:lnTo>
                  <a:lnTo>
                    <a:pt x="80" y="40"/>
                  </a:lnTo>
                  <a:lnTo>
                    <a:pt x="83" y="36"/>
                  </a:lnTo>
                  <a:lnTo>
                    <a:pt x="86" y="34"/>
                  </a:lnTo>
                  <a:lnTo>
                    <a:pt x="86" y="30"/>
                  </a:lnTo>
                  <a:lnTo>
                    <a:pt x="81" y="26"/>
                  </a:lnTo>
                  <a:lnTo>
                    <a:pt x="80" y="21"/>
                  </a:lnTo>
                  <a:lnTo>
                    <a:pt x="80" y="18"/>
                  </a:lnTo>
                  <a:lnTo>
                    <a:pt x="80" y="14"/>
                  </a:lnTo>
                  <a:lnTo>
                    <a:pt x="81" y="11"/>
                  </a:lnTo>
                  <a:lnTo>
                    <a:pt x="83" y="5"/>
                  </a:lnTo>
                  <a:lnTo>
                    <a:pt x="89" y="4"/>
                  </a:lnTo>
                  <a:lnTo>
                    <a:pt x="95" y="0"/>
                  </a:lnTo>
                  <a:lnTo>
                    <a:pt x="102" y="0"/>
                  </a:lnTo>
                  <a:lnTo>
                    <a:pt x="108" y="0"/>
                  </a:lnTo>
                  <a:lnTo>
                    <a:pt x="110" y="0"/>
                  </a:lnTo>
                  <a:lnTo>
                    <a:pt x="116" y="0"/>
                  </a:lnTo>
                  <a:lnTo>
                    <a:pt x="122" y="0"/>
                  </a:lnTo>
                  <a:lnTo>
                    <a:pt x="127" y="4"/>
                  </a:lnTo>
                  <a:lnTo>
                    <a:pt x="133" y="5"/>
                  </a:lnTo>
                  <a:lnTo>
                    <a:pt x="136" y="11"/>
                  </a:lnTo>
                  <a:lnTo>
                    <a:pt x="139" y="14"/>
                  </a:lnTo>
                  <a:lnTo>
                    <a:pt x="139" y="18"/>
                  </a:lnTo>
                  <a:lnTo>
                    <a:pt x="139" y="21"/>
                  </a:lnTo>
                  <a:lnTo>
                    <a:pt x="136" y="26"/>
                  </a:lnTo>
                  <a:lnTo>
                    <a:pt x="133" y="30"/>
                  </a:lnTo>
                  <a:lnTo>
                    <a:pt x="133" y="34"/>
                  </a:lnTo>
                  <a:lnTo>
                    <a:pt x="135" y="36"/>
                  </a:lnTo>
                  <a:lnTo>
                    <a:pt x="139" y="40"/>
                  </a:lnTo>
                  <a:lnTo>
                    <a:pt x="141" y="4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05879" name="Rectangle 54"/>
            <p:cNvSpPr>
              <a:spLocks noChangeArrowheads="1"/>
            </p:cNvSpPr>
            <p:nvPr/>
          </p:nvSpPr>
          <p:spPr bwMode="auto">
            <a:xfrm>
              <a:off x="2626" y="1720"/>
              <a:ext cx="863" cy="212"/>
            </a:xfrm>
            <a:prstGeom prst="rect">
              <a:avLst/>
            </a:prstGeom>
            <a:noFill/>
            <a:ln w="9525">
              <a:noFill/>
              <a:miter lim="800000"/>
              <a:headEnd/>
              <a:tailEnd/>
            </a:ln>
          </p:spPr>
          <p:txBody>
            <a:bodyPr wrap="none" lIns="92075" tIns="46038" rIns="92075" bIns="46038">
              <a:spAutoFit/>
            </a:bodyPr>
            <a:lstStyle/>
            <a:p>
              <a:pPr eaLnBrk="0" hangingPunct="0"/>
              <a:r>
                <a:rPr lang="en-US" altLang="en-US" sz="1600" i="1">
                  <a:solidFill>
                    <a:schemeClr val="bg1"/>
                  </a:solidFill>
                </a:rPr>
                <a:t>Automation </a:t>
              </a:r>
            </a:p>
          </p:txBody>
        </p:sp>
        <p:sp>
          <p:nvSpPr>
            <p:cNvPr id="205880" name="Rectangle 55"/>
            <p:cNvSpPr>
              <a:spLocks noChangeArrowheads="1"/>
            </p:cNvSpPr>
            <p:nvPr/>
          </p:nvSpPr>
          <p:spPr bwMode="auto">
            <a:xfrm>
              <a:off x="2646" y="1968"/>
              <a:ext cx="792" cy="212"/>
            </a:xfrm>
            <a:prstGeom prst="rect">
              <a:avLst/>
            </a:prstGeom>
            <a:noFill/>
            <a:ln w="9525">
              <a:noFill/>
              <a:miter lim="800000"/>
              <a:headEnd/>
              <a:tailEnd/>
            </a:ln>
          </p:spPr>
          <p:txBody>
            <a:bodyPr lIns="92075" tIns="46038" rIns="92075" bIns="46038">
              <a:spAutoFit/>
            </a:bodyPr>
            <a:lstStyle/>
            <a:p>
              <a:pPr eaLnBrk="0" hangingPunct="0"/>
              <a:r>
                <a:rPr lang="en-US" altLang="en-US" sz="1600" i="1">
                  <a:solidFill>
                    <a:schemeClr val="bg1"/>
                  </a:solidFill>
                </a:rPr>
                <a:t>application</a:t>
              </a:r>
            </a:p>
          </p:txBody>
        </p:sp>
        <p:sp>
          <p:nvSpPr>
            <p:cNvPr id="205881" name="Rectangle 56"/>
            <p:cNvSpPr>
              <a:spLocks noChangeArrowheads="1"/>
            </p:cNvSpPr>
            <p:nvPr/>
          </p:nvSpPr>
          <p:spPr bwMode="auto">
            <a:xfrm>
              <a:off x="2679" y="1156"/>
              <a:ext cx="811" cy="425"/>
            </a:xfrm>
            <a:prstGeom prst="rect">
              <a:avLst/>
            </a:prstGeom>
            <a:noFill/>
            <a:ln w="12700">
              <a:solidFill>
                <a:srgbClr val="000000"/>
              </a:solidFill>
              <a:miter lim="800000"/>
              <a:headEnd/>
              <a:tailEnd/>
            </a:ln>
          </p:spPr>
          <p:txBody>
            <a:bodyPr wrap="none" anchor="ctr"/>
            <a:lstStyle/>
            <a:p>
              <a:pPr eaLnBrk="0" hangingPunct="0"/>
              <a:endParaRPr lang="nl-NL" sz="1600" i="1">
                <a:solidFill>
                  <a:schemeClr val="tx1"/>
                </a:solidFill>
              </a:endParaRPr>
            </a:p>
          </p:txBody>
        </p:sp>
        <p:grpSp>
          <p:nvGrpSpPr>
            <p:cNvPr id="205882" name="Group 60"/>
            <p:cNvGrpSpPr>
              <a:grpSpLocks/>
            </p:cNvGrpSpPr>
            <p:nvPr/>
          </p:nvGrpSpPr>
          <p:grpSpPr bwMode="auto">
            <a:xfrm>
              <a:off x="2741" y="1166"/>
              <a:ext cx="832" cy="380"/>
              <a:chOff x="2741" y="1166"/>
              <a:chExt cx="832" cy="380"/>
            </a:xfrm>
          </p:grpSpPr>
          <p:sp>
            <p:nvSpPr>
              <p:cNvPr id="205883" name="Rectangle 57"/>
              <p:cNvSpPr>
                <a:spLocks noChangeArrowheads="1"/>
              </p:cNvSpPr>
              <p:nvPr/>
            </p:nvSpPr>
            <p:spPr bwMode="auto">
              <a:xfrm>
                <a:off x="2741" y="1166"/>
                <a:ext cx="596" cy="154"/>
              </a:xfrm>
              <a:prstGeom prst="rect">
                <a:avLst/>
              </a:prstGeom>
              <a:noFill/>
              <a:ln w="9525">
                <a:noFill/>
                <a:miter lim="800000"/>
                <a:headEnd/>
                <a:tailEnd/>
              </a:ln>
            </p:spPr>
            <p:txBody>
              <a:bodyPr wrap="none" lIns="92075" tIns="46038" rIns="92075" bIns="46038">
                <a:spAutoFit/>
              </a:bodyPr>
              <a:lstStyle/>
              <a:p>
                <a:pPr eaLnBrk="0" hangingPunct="0"/>
                <a:r>
                  <a:rPr lang="en-US" altLang="en-US" sz="1000" i="1">
                    <a:solidFill>
                      <a:srgbClr val="000000"/>
                    </a:solidFill>
                  </a:rPr>
                  <a:t>Start : BOOL;</a:t>
                </a:r>
              </a:p>
            </p:txBody>
          </p:sp>
          <p:sp>
            <p:nvSpPr>
              <p:cNvPr id="205884" name="Rectangle 58"/>
              <p:cNvSpPr>
                <a:spLocks noChangeArrowheads="1"/>
              </p:cNvSpPr>
              <p:nvPr/>
            </p:nvSpPr>
            <p:spPr bwMode="auto">
              <a:xfrm>
                <a:off x="2741" y="1279"/>
                <a:ext cx="832" cy="154"/>
              </a:xfrm>
              <a:prstGeom prst="rect">
                <a:avLst/>
              </a:prstGeom>
              <a:noFill/>
              <a:ln w="9525">
                <a:noFill/>
                <a:miter lim="800000"/>
                <a:headEnd/>
                <a:tailEnd/>
              </a:ln>
            </p:spPr>
            <p:txBody>
              <a:bodyPr wrap="none" lIns="92075" tIns="46038" rIns="92075" bIns="46038">
                <a:spAutoFit/>
              </a:bodyPr>
              <a:lstStyle/>
              <a:p>
                <a:pPr eaLnBrk="0" hangingPunct="0"/>
                <a:r>
                  <a:rPr lang="en-US" altLang="en-US" sz="1000" i="1">
                    <a:solidFill>
                      <a:srgbClr val="000000"/>
                    </a:solidFill>
                  </a:rPr>
                  <a:t>Emergency : BOOL;</a:t>
                </a:r>
              </a:p>
            </p:txBody>
          </p:sp>
          <p:sp>
            <p:nvSpPr>
              <p:cNvPr id="205885" name="Rectangle 59"/>
              <p:cNvSpPr>
                <a:spLocks noChangeArrowheads="1"/>
              </p:cNvSpPr>
              <p:nvPr/>
            </p:nvSpPr>
            <p:spPr bwMode="auto">
              <a:xfrm>
                <a:off x="2741" y="1392"/>
                <a:ext cx="503" cy="154"/>
              </a:xfrm>
              <a:prstGeom prst="rect">
                <a:avLst/>
              </a:prstGeom>
              <a:noFill/>
              <a:ln w="9525">
                <a:noFill/>
                <a:miter lim="800000"/>
                <a:headEnd/>
                <a:tailEnd/>
              </a:ln>
            </p:spPr>
            <p:txBody>
              <a:bodyPr wrap="none" lIns="92075" tIns="46038" rIns="92075" bIns="46038">
                <a:spAutoFit/>
              </a:bodyPr>
              <a:lstStyle/>
              <a:p>
                <a:pPr eaLnBrk="0" hangingPunct="0"/>
                <a:r>
                  <a:rPr lang="en-US" altLang="en-US" sz="1000" i="1">
                    <a:solidFill>
                      <a:srgbClr val="000000"/>
                    </a:solidFill>
                  </a:rPr>
                  <a:t>Limit : INT;</a:t>
                </a:r>
              </a:p>
            </p:txBody>
          </p:sp>
        </p:grpSp>
        <p:sp>
          <p:nvSpPr>
            <p:cNvPr id="205886" name="Rectangle 61"/>
            <p:cNvSpPr>
              <a:spLocks noChangeArrowheads="1"/>
            </p:cNvSpPr>
            <p:nvPr/>
          </p:nvSpPr>
          <p:spPr bwMode="auto">
            <a:xfrm>
              <a:off x="1064" y="2458"/>
              <a:ext cx="854" cy="474"/>
            </a:xfrm>
            <a:prstGeom prst="rect">
              <a:avLst/>
            </a:prstGeom>
            <a:solidFill>
              <a:srgbClr val="FFFFFF"/>
            </a:solidFill>
            <a:ln w="254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887" name="Rectangle 62"/>
            <p:cNvSpPr>
              <a:spLocks noChangeArrowheads="1"/>
            </p:cNvSpPr>
            <p:nvPr/>
          </p:nvSpPr>
          <p:spPr bwMode="auto">
            <a:xfrm>
              <a:off x="1001" y="2437"/>
              <a:ext cx="488" cy="144"/>
            </a:xfrm>
            <a:prstGeom prst="rect">
              <a:avLst/>
            </a:prstGeom>
            <a:noFill/>
            <a:ln w="9525">
              <a:noFill/>
              <a:miter lim="800000"/>
              <a:headEnd/>
              <a:tailEnd/>
            </a:ln>
          </p:spPr>
          <p:txBody>
            <a:bodyPr wrap="none" lIns="92075" tIns="46038" rIns="92075" bIns="46038">
              <a:spAutoFit/>
            </a:bodyPr>
            <a:lstStyle/>
            <a:p>
              <a:pPr eaLnBrk="0" hangingPunct="0"/>
              <a:r>
                <a:rPr lang="en-US" altLang="en-US" sz="900" i="1">
                  <a:solidFill>
                    <a:srgbClr val="000000"/>
                  </a:solidFill>
                </a:rPr>
                <a:t>PROGRAM</a:t>
              </a:r>
            </a:p>
          </p:txBody>
        </p:sp>
        <p:sp>
          <p:nvSpPr>
            <p:cNvPr id="205888" name="Rectangle 63"/>
            <p:cNvSpPr>
              <a:spLocks noChangeArrowheads="1"/>
            </p:cNvSpPr>
            <p:nvPr/>
          </p:nvSpPr>
          <p:spPr bwMode="auto">
            <a:xfrm>
              <a:off x="1589" y="2848"/>
              <a:ext cx="301" cy="81"/>
            </a:xfrm>
            <a:prstGeom prst="rect">
              <a:avLst/>
            </a:prstGeom>
            <a:no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889" name="Rectangle 64"/>
            <p:cNvSpPr>
              <a:spLocks noChangeArrowheads="1"/>
            </p:cNvSpPr>
            <p:nvPr/>
          </p:nvSpPr>
          <p:spPr bwMode="auto">
            <a:xfrm>
              <a:off x="1531" y="2811"/>
              <a:ext cx="212" cy="87"/>
            </a:xfrm>
            <a:prstGeom prst="rect">
              <a:avLst/>
            </a:prstGeom>
            <a:noFill/>
            <a:ln w="9525">
              <a:noFill/>
              <a:miter lim="800000"/>
              <a:headEnd/>
              <a:tailEnd/>
            </a:ln>
          </p:spPr>
          <p:txBody>
            <a:bodyPr wrap="none" lIns="92075" tIns="46038" rIns="92075" bIns="46038">
              <a:spAutoFit/>
            </a:bodyPr>
            <a:lstStyle/>
            <a:p>
              <a:pPr eaLnBrk="0" hangingPunct="0"/>
              <a:r>
                <a:rPr lang="en-US" altLang="en-US" sz="300" i="1">
                  <a:solidFill>
                    <a:srgbClr val="000000"/>
                  </a:solidFill>
                </a:rPr>
                <a:t>GLOBAL</a:t>
              </a:r>
            </a:p>
          </p:txBody>
        </p:sp>
        <p:sp>
          <p:nvSpPr>
            <p:cNvPr id="205890" name="Rectangle 65"/>
            <p:cNvSpPr>
              <a:spLocks noChangeArrowheads="1"/>
            </p:cNvSpPr>
            <p:nvPr/>
          </p:nvSpPr>
          <p:spPr bwMode="auto">
            <a:xfrm>
              <a:off x="1493" y="2659"/>
              <a:ext cx="346" cy="143"/>
            </a:xfrm>
            <a:prstGeom prst="rect">
              <a:avLst/>
            </a:prstGeom>
            <a:solidFill>
              <a:srgbClr val="0080FF"/>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891" name="Rectangle 66"/>
            <p:cNvSpPr>
              <a:spLocks noChangeArrowheads="1"/>
            </p:cNvSpPr>
            <p:nvPr/>
          </p:nvSpPr>
          <p:spPr bwMode="auto">
            <a:xfrm>
              <a:off x="1451" y="2648"/>
              <a:ext cx="307" cy="154"/>
            </a:xfrm>
            <a:prstGeom prst="rect">
              <a:avLst/>
            </a:prstGeom>
            <a:noFill/>
            <a:ln w="9525">
              <a:noFill/>
              <a:miter lim="800000"/>
              <a:headEnd/>
              <a:tailEnd/>
            </a:ln>
          </p:spPr>
          <p:txBody>
            <a:bodyPr wrap="none" lIns="92075" tIns="46038" rIns="92075" bIns="46038">
              <a:spAutoFit/>
            </a:bodyPr>
            <a:lstStyle/>
            <a:p>
              <a:pPr eaLnBrk="0" hangingPunct="0"/>
              <a:r>
                <a:rPr lang="en-US" altLang="en-US" sz="1000" i="1">
                  <a:solidFill>
                    <a:srgbClr val="000000"/>
                  </a:solidFill>
                </a:rPr>
                <a:t>Local</a:t>
              </a:r>
            </a:p>
          </p:txBody>
        </p:sp>
        <p:sp>
          <p:nvSpPr>
            <p:cNvPr id="205892" name="Rectangle 67"/>
            <p:cNvSpPr>
              <a:spLocks noChangeArrowheads="1"/>
            </p:cNvSpPr>
            <p:nvPr/>
          </p:nvSpPr>
          <p:spPr bwMode="auto">
            <a:xfrm>
              <a:off x="1137" y="2659"/>
              <a:ext cx="348" cy="143"/>
            </a:xfrm>
            <a:prstGeom prst="rect">
              <a:avLst/>
            </a:prstGeom>
            <a:no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893" name="Rectangle 68"/>
            <p:cNvSpPr>
              <a:spLocks noChangeArrowheads="1"/>
            </p:cNvSpPr>
            <p:nvPr/>
          </p:nvSpPr>
          <p:spPr bwMode="auto">
            <a:xfrm>
              <a:off x="1120" y="2648"/>
              <a:ext cx="294" cy="154"/>
            </a:xfrm>
            <a:prstGeom prst="rect">
              <a:avLst/>
            </a:prstGeom>
            <a:noFill/>
            <a:ln w="9525">
              <a:noFill/>
              <a:miter lim="800000"/>
              <a:headEnd/>
              <a:tailEnd/>
            </a:ln>
          </p:spPr>
          <p:txBody>
            <a:bodyPr wrap="none" lIns="92075" tIns="46038" rIns="92075" bIns="46038">
              <a:spAutoFit/>
            </a:bodyPr>
            <a:lstStyle/>
            <a:p>
              <a:pPr eaLnBrk="0" hangingPunct="0"/>
              <a:r>
                <a:rPr lang="en-US" altLang="en-US" sz="1000" i="1">
                  <a:solidFill>
                    <a:srgbClr val="000000"/>
                  </a:solidFill>
                </a:rPr>
                <a:t>Type</a:t>
              </a:r>
            </a:p>
          </p:txBody>
        </p:sp>
        <p:sp>
          <p:nvSpPr>
            <p:cNvPr id="205894" name="Rectangle 69"/>
            <p:cNvSpPr>
              <a:spLocks noChangeArrowheads="1"/>
            </p:cNvSpPr>
            <p:nvPr/>
          </p:nvSpPr>
          <p:spPr bwMode="auto">
            <a:xfrm>
              <a:off x="3059" y="2921"/>
              <a:ext cx="765" cy="443"/>
            </a:xfrm>
            <a:prstGeom prst="rect">
              <a:avLst/>
            </a:prstGeom>
            <a:solidFill>
              <a:srgbClr val="FFFFFF"/>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895" name="Rectangle 70"/>
            <p:cNvSpPr>
              <a:spLocks noChangeArrowheads="1"/>
            </p:cNvSpPr>
            <p:nvPr/>
          </p:nvSpPr>
          <p:spPr bwMode="auto">
            <a:xfrm>
              <a:off x="3159" y="3020"/>
              <a:ext cx="323" cy="106"/>
            </a:xfrm>
            <a:prstGeom prst="rect">
              <a:avLst/>
            </a:prstGeom>
            <a:noFill/>
            <a:ln w="9525">
              <a:noFill/>
              <a:miter lim="800000"/>
              <a:headEnd/>
              <a:tailEnd/>
            </a:ln>
          </p:spPr>
          <p:txBody>
            <a:bodyPr wrap="none" lIns="92075" tIns="46038" rIns="92075" bIns="46038">
              <a:spAutoFit/>
            </a:bodyPr>
            <a:lstStyle/>
            <a:p>
              <a:pPr eaLnBrk="0" hangingPunct="0"/>
              <a:r>
                <a:rPr lang="en-US" altLang="en-US" sz="500" i="1">
                  <a:solidFill>
                    <a:srgbClr val="000000"/>
                  </a:solidFill>
                </a:rPr>
                <a:t>FUNCTION</a:t>
              </a:r>
            </a:p>
          </p:txBody>
        </p:sp>
        <p:sp>
          <p:nvSpPr>
            <p:cNvPr id="205896" name="Rectangle 71"/>
            <p:cNvSpPr>
              <a:spLocks noChangeArrowheads="1"/>
            </p:cNvSpPr>
            <p:nvPr/>
          </p:nvSpPr>
          <p:spPr bwMode="auto">
            <a:xfrm>
              <a:off x="3059" y="2923"/>
              <a:ext cx="156" cy="59"/>
            </a:xfrm>
            <a:prstGeom prst="rect">
              <a:avLst/>
            </a:prstGeom>
            <a:solidFill>
              <a:srgbClr val="FFFFFF"/>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897" name="Rectangle 72"/>
            <p:cNvSpPr>
              <a:spLocks noChangeArrowheads="1"/>
            </p:cNvSpPr>
            <p:nvPr/>
          </p:nvSpPr>
          <p:spPr bwMode="auto">
            <a:xfrm>
              <a:off x="2981" y="2893"/>
              <a:ext cx="188" cy="87"/>
            </a:xfrm>
            <a:prstGeom prst="rect">
              <a:avLst/>
            </a:prstGeom>
            <a:noFill/>
            <a:ln w="9525">
              <a:noFill/>
              <a:miter lim="800000"/>
              <a:headEnd/>
              <a:tailEnd/>
            </a:ln>
          </p:spPr>
          <p:txBody>
            <a:bodyPr wrap="none" lIns="92075" tIns="46038" rIns="92075" bIns="46038">
              <a:spAutoFit/>
            </a:bodyPr>
            <a:lstStyle/>
            <a:p>
              <a:pPr eaLnBrk="0" hangingPunct="0"/>
              <a:r>
                <a:rPr lang="en-US" altLang="en-US" sz="300" i="1">
                  <a:solidFill>
                    <a:srgbClr val="000000"/>
                  </a:solidFill>
                </a:rPr>
                <a:t>INPUT</a:t>
              </a:r>
            </a:p>
          </p:txBody>
        </p:sp>
        <p:sp>
          <p:nvSpPr>
            <p:cNvPr id="205898" name="Rectangle 73"/>
            <p:cNvSpPr>
              <a:spLocks noChangeArrowheads="1"/>
            </p:cNvSpPr>
            <p:nvPr/>
          </p:nvSpPr>
          <p:spPr bwMode="auto">
            <a:xfrm>
              <a:off x="3450" y="3169"/>
              <a:ext cx="296" cy="119"/>
            </a:xfrm>
            <a:prstGeom prst="rect">
              <a:avLst/>
            </a:prstGeom>
            <a:solidFill>
              <a:srgbClr val="0080FF"/>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899" name="Rectangle 74"/>
            <p:cNvSpPr>
              <a:spLocks noChangeArrowheads="1"/>
            </p:cNvSpPr>
            <p:nvPr/>
          </p:nvSpPr>
          <p:spPr bwMode="auto">
            <a:xfrm>
              <a:off x="3459" y="3160"/>
              <a:ext cx="307" cy="154"/>
            </a:xfrm>
            <a:prstGeom prst="rect">
              <a:avLst/>
            </a:prstGeom>
            <a:noFill/>
            <a:ln w="9525">
              <a:noFill/>
              <a:miter lim="800000"/>
              <a:headEnd/>
              <a:tailEnd/>
            </a:ln>
          </p:spPr>
          <p:txBody>
            <a:bodyPr wrap="none" lIns="92075" tIns="46038" rIns="92075" bIns="46038">
              <a:spAutoFit/>
            </a:bodyPr>
            <a:lstStyle/>
            <a:p>
              <a:pPr eaLnBrk="0" hangingPunct="0"/>
              <a:r>
                <a:rPr lang="en-US" altLang="en-US" sz="1000" i="1">
                  <a:solidFill>
                    <a:srgbClr val="000000"/>
                  </a:solidFill>
                </a:rPr>
                <a:t>Local</a:t>
              </a:r>
            </a:p>
          </p:txBody>
        </p:sp>
        <p:sp>
          <p:nvSpPr>
            <p:cNvPr id="205900" name="Rectangle 75"/>
            <p:cNvSpPr>
              <a:spLocks noChangeArrowheads="1"/>
            </p:cNvSpPr>
            <p:nvPr/>
          </p:nvSpPr>
          <p:spPr bwMode="auto">
            <a:xfrm>
              <a:off x="3150" y="3169"/>
              <a:ext cx="292" cy="119"/>
            </a:xfrm>
            <a:prstGeom prst="rect">
              <a:avLst/>
            </a:prstGeom>
            <a:no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901" name="Rectangle 76"/>
            <p:cNvSpPr>
              <a:spLocks noChangeArrowheads="1"/>
            </p:cNvSpPr>
            <p:nvPr/>
          </p:nvSpPr>
          <p:spPr bwMode="auto">
            <a:xfrm>
              <a:off x="3127" y="3157"/>
              <a:ext cx="294" cy="154"/>
            </a:xfrm>
            <a:prstGeom prst="rect">
              <a:avLst/>
            </a:prstGeom>
            <a:noFill/>
            <a:ln w="9525">
              <a:noFill/>
              <a:miter lim="800000"/>
              <a:headEnd/>
              <a:tailEnd/>
            </a:ln>
          </p:spPr>
          <p:txBody>
            <a:bodyPr wrap="none" lIns="92075" tIns="46038" rIns="92075" bIns="46038">
              <a:spAutoFit/>
            </a:bodyPr>
            <a:lstStyle/>
            <a:p>
              <a:pPr eaLnBrk="0" hangingPunct="0"/>
              <a:r>
                <a:rPr lang="en-US" altLang="en-US" sz="1000" i="1">
                  <a:solidFill>
                    <a:srgbClr val="000000"/>
                  </a:solidFill>
                </a:rPr>
                <a:t>Type</a:t>
              </a:r>
            </a:p>
          </p:txBody>
        </p:sp>
        <p:sp>
          <p:nvSpPr>
            <p:cNvPr id="205902" name="Rectangle 77"/>
            <p:cNvSpPr>
              <a:spLocks noChangeArrowheads="1"/>
            </p:cNvSpPr>
            <p:nvPr/>
          </p:nvSpPr>
          <p:spPr bwMode="auto">
            <a:xfrm>
              <a:off x="4352" y="2206"/>
              <a:ext cx="903" cy="521"/>
            </a:xfrm>
            <a:prstGeom prst="rect">
              <a:avLst/>
            </a:prstGeom>
            <a:solidFill>
              <a:srgbClr val="FFFFFF"/>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903" name="Rectangle 78"/>
            <p:cNvSpPr>
              <a:spLocks noChangeArrowheads="1"/>
            </p:cNvSpPr>
            <p:nvPr/>
          </p:nvSpPr>
          <p:spPr bwMode="auto">
            <a:xfrm>
              <a:off x="4313" y="2317"/>
              <a:ext cx="858" cy="154"/>
            </a:xfrm>
            <a:prstGeom prst="rect">
              <a:avLst/>
            </a:prstGeom>
            <a:noFill/>
            <a:ln w="9525">
              <a:noFill/>
              <a:miter lim="800000"/>
              <a:headEnd/>
              <a:tailEnd/>
            </a:ln>
          </p:spPr>
          <p:txBody>
            <a:bodyPr wrap="none" lIns="92075" tIns="46038" rIns="92075" bIns="46038">
              <a:spAutoFit/>
            </a:bodyPr>
            <a:lstStyle/>
            <a:p>
              <a:pPr eaLnBrk="0" hangingPunct="0"/>
              <a:r>
                <a:rPr lang="en-US" altLang="en-US" sz="1000" i="1">
                  <a:solidFill>
                    <a:srgbClr val="000000"/>
                  </a:solidFill>
                </a:rPr>
                <a:t>FUNCTION_BLOCK</a:t>
              </a:r>
            </a:p>
          </p:txBody>
        </p:sp>
        <p:sp>
          <p:nvSpPr>
            <p:cNvPr id="205904" name="Rectangle 79"/>
            <p:cNvSpPr>
              <a:spLocks noChangeArrowheads="1"/>
            </p:cNvSpPr>
            <p:nvPr/>
          </p:nvSpPr>
          <p:spPr bwMode="auto">
            <a:xfrm>
              <a:off x="4352" y="2206"/>
              <a:ext cx="181" cy="72"/>
            </a:xfrm>
            <a:prstGeom prst="rect">
              <a:avLst/>
            </a:prstGeom>
            <a:solidFill>
              <a:srgbClr val="FFFFFF"/>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905" name="Rectangle 80"/>
            <p:cNvSpPr>
              <a:spLocks noChangeArrowheads="1"/>
            </p:cNvSpPr>
            <p:nvPr/>
          </p:nvSpPr>
          <p:spPr bwMode="auto">
            <a:xfrm>
              <a:off x="4272" y="2182"/>
              <a:ext cx="188" cy="87"/>
            </a:xfrm>
            <a:prstGeom prst="rect">
              <a:avLst/>
            </a:prstGeom>
            <a:noFill/>
            <a:ln w="9525">
              <a:noFill/>
              <a:miter lim="800000"/>
              <a:headEnd/>
              <a:tailEnd/>
            </a:ln>
          </p:spPr>
          <p:txBody>
            <a:bodyPr wrap="none" lIns="92075" tIns="46038" rIns="92075" bIns="46038">
              <a:spAutoFit/>
            </a:bodyPr>
            <a:lstStyle/>
            <a:p>
              <a:pPr eaLnBrk="0" hangingPunct="0"/>
              <a:r>
                <a:rPr lang="en-US" altLang="en-US" sz="300" i="1">
                  <a:solidFill>
                    <a:srgbClr val="000000"/>
                  </a:solidFill>
                </a:rPr>
                <a:t>INPUT</a:t>
              </a:r>
            </a:p>
          </p:txBody>
        </p:sp>
        <p:sp>
          <p:nvSpPr>
            <p:cNvPr id="205906" name="Rectangle 81"/>
            <p:cNvSpPr>
              <a:spLocks noChangeArrowheads="1"/>
            </p:cNvSpPr>
            <p:nvPr/>
          </p:nvSpPr>
          <p:spPr bwMode="auto">
            <a:xfrm>
              <a:off x="4541" y="2206"/>
              <a:ext cx="194" cy="72"/>
            </a:xfrm>
            <a:prstGeom prst="rect">
              <a:avLst/>
            </a:prstGeom>
            <a:solidFill>
              <a:srgbClr val="FFFFFF"/>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907" name="Rectangle 82"/>
            <p:cNvSpPr>
              <a:spLocks noChangeArrowheads="1"/>
            </p:cNvSpPr>
            <p:nvPr/>
          </p:nvSpPr>
          <p:spPr bwMode="auto">
            <a:xfrm>
              <a:off x="4453" y="2184"/>
              <a:ext cx="215" cy="87"/>
            </a:xfrm>
            <a:prstGeom prst="rect">
              <a:avLst/>
            </a:prstGeom>
            <a:noFill/>
            <a:ln w="9525">
              <a:noFill/>
              <a:miter lim="800000"/>
              <a:headEnd/>
              <a:tailEnd/>
            </a:ln>
          </p:spPr>
          <p:txBody>
            <a:bodyPr wrap="none" lIns="92075" tIns="46038" rIns="92075" bIns="46038">
              <a:spAutoFit/>
            </a:bodyPr>
            <a:lstStyle/>
            <a:p>
              <a:pPr eaLnBrk="0" hangingPunct="0"/>
              <a:r>
                <a:rPr lang="en-US" altLang="en-US" sz="300" i="1">
                  <a:solidFill>
                    <a:srgbClr val="000000"/>
                  </a:solidFill>
                </a:rPr>
                <a:t>OUTPUT</a:t>
              </a:r>
            </a:p>
          </p:txBody>
        </p:sp>
        <p:sp>
          <p:nvSpPr>
            <p:cNvPr id="205908" name="Rectangle 83"/>
            <p:cNvSpPr>
              <a:spLocks noChangeArrowheads="1"/>
            </p:cNvSpPr>
            <p:nvPr/>
          </p:nvSpPr>
          <p:spPr bwMode="auto">
            <a:xfrm>
              <a:off x="4747" y="2206"/>
              <a:ext cx="221" cy="72"/>
            </a:xfrm>
            <a:prstGeom prst="rect">
              <a:avLst/>
            </a:prstGeom>
            <a:no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909" name="Rectangle 84"/>
            <p:cNvSpPr>
              <a:spLocks noChangeArrowheads="1"/>
            </p:cNvSpPr>
            <p:nvPr/>
          </p:nvSpPr>
          <p:spPr bwMode="auto">
            <a:xfrm>
              <a:off x="4679" y="2184"/>
              <a:ext cx="204" cy="87"/>
            </a:xfrm>
            <a:prstGeom prst="rect">
              <a:avLst/>
            </a:prstGeom>
            <a:noFill/>
            <a:ln w="9525">
              <a:noFill/>
              <a:miter lim="800000"/>
              <a:headEnd/>
              <a:tailEnd/>
            </a:ln>
          </p:spPr>
          <p:txBody>
            <a:bodyPr wrap="none" lIns="92075" tIns="46038" rIns="92075" bIns="46038">
              <a:spAutoFit/>
            </a:bodyPr>
            <a:lstStyle/>
            <a:p>
              <a:pPr eaLnBrk="0" hangingPunct="0"/>
              <a:r>
                <a:rPr lang="en-US" altLang="en-US" sz="300" i="1">
                  <a:solidFill>
                    <a:srgbClr val="000000"/>
                  </a:solidFill>
                </a:rPr>
                <a:t>IN_OUT</a:t>
              </a:r>
            </a:p>
          </p:txBody>
        </p:sp>
        <p:sp>
          <p:nvSpPr>
            <p:cNvPr id="205910" name="Rectangle 85"/>
            <p:cNvSpPr>
              <a:spLocks noChangeArrowheads="1"/>
            </p:cNvSpPr>
            <p:nvPr/>
          </p:nvSpPr>
          <p:spPr bwMode="auto">
            <a:xfrm>
              <a:off x="4979" y="2205"/>
              <a:ext cx="270" cy="74"/>
            </a:xfrm>
            <a:prstGeom prst="rect">
              <a:avLst/>
            </a:prstGeom>
            <a:no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911" name="Rectangle 86"/>
            <p:cNvSpPr>
              <a:spLocks noChangeArrowheads="1"/>
            </p:cNvSpPr>
            <p:nvPr/>
          </p:nvSpPr>
          <p:spPr bwMode="auto">
            <a:xfrm>
              <a:off x="4895" y="2182"/>
              <a:ext cx="243" cy="87"/>
            </a:xfrm>
            <a:prstGeom prst="rect">
              <a:avLst/>
            </a:prstGeom>
            <a:noFill/>
            <a:ln w="9525">
              <a:noFill/>
              <a:miter lim="800000"/>
              <a:headEnd/>
              <a:tailEnd/>
            </a:ln>
          </p:spPr>
          <p:txBody>
            <a:bodyPr wrap="none" lIns="92075" tIns="46038" rIns="92075" bIns="46038">
              <a:spAutoFit/>
            </a:bodyPr>
            <a:lstStyle/>
            <a:p>
              <a:pPr eaLnBrk="0" hangingPunct="0"/>
              <a:r>
                <a:rPr lang="en-US" altLang="en-US" sz="300" i="1">
                  <a:solidFill>
                    <a:srgbClr val="000000"/>
                  </a:solidFill>
                </a:rPr>
                <a:t>EXTERNAL</a:t>
              </a:r>
            </a:p>
          </p:txBody>
        </p:sp>
        <p:sp>
          <p:nvSpPr>
            <p:cNvPr id="205912" name="Rectangle 87"/>
            <p:cNvSpPr>
              <a:spLocks noChangeArrowheads="1"/>
            </p:cNvSpPr>
            <p:nvPr/>
          </p:nvSpPr>
          <p:spPr bwMode="auto">
            <a:xfrm>
              <a:off x="4805" y="2517"/>
              <a:ext cx="350" cy="146"/>
            </a:xfrm>
            <a:prstGeom prst="rect">
              <a:avLst/>
            </a:prstGeom>
            <a:solidFill>
              <a:srgbClr val="0080FF"/>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913" name="Rectangle 88"/>
            <p:cNvSpPr>
              <a:spLocks noChangeArrowheads="1"/>
            </p:cNvSpPr>
            <p:nvPr/>
          </p:nvSpPr>
          <p:spPr bwMode="auto">
            <a:xfrm>
              <a:off x="4767" y="2510"/>
              <a:ext cx="307" cy="154"/>
            </a:xfrm>
            <a:prstGeom prst="rect">
              <a:avLst/>
            </a:prstGeom>
            <a:noFill/>
            <a:ln w="9525">
              <a:noFill/>
              <a:miter lim="800000"/>
              <a:headEnd/>
              <a:tailEnd/>
            </a:ln>
          </p:spPr>
          <p:txBody>
            <a:bodyPr wrap="none" lIns="92075" tIns="46038" rIns="92075" bIns="46038">
              <a:spAutoFit/>
            </a:bodyPr>
            <a:lstStyle/>
            <a:p>
              <a:pPr eaLnBrk="0" hangingPunct="0"/>
              <a:r>
                <a:rPr lang="en-US" altLang="en-US" sz="1000" i="1">
                  <a:solidFill>
                    <a:srgbClr val="000000"/>
                  </a:solidFill>
                </a:rPr>
                <a:t>Local</a:t>
              </a:r>
            </a:p>
          </p:txBody>
        </p:sp>
        <p:sp>
          <p:nvSpPr>
            <p:cNvPr id="205914" name="Rectangle 89"/>
            <p:cNvSpPr>
              <a:spLocks noChangeArrowheads="1"/>
            </p:cNvSpPr>
            <p:nvPr/>
          </p:nvSpPr>
          <p:spPr bwMode="auto">
            <a:xfrm>
              <a:off x="4452" y="2517"/>
              <a:ext cx="345" cy="146"/>
            </a:xfrm>
            <a:prstGeom prst="rect">
              <a:avLst/>
            </a:prstGeom>
            <a:no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05915" name="Rectangle 90"/>
            <p:cNvSpPr>
              <a:spLocks noChangeArrowheads="1"/>
            </p:cNvSpPr>
            <p:nvPr/>
          </p:nvSpPr>
          <p:spPr bwMode="auto">
            <a:xfrm>
              <a:off x="4433" y="2508"/>
              <a:ext cx="294" cy="154"/>
            </a:xfrm>
            <a:prstGeom prst="rect">
              <a:avLst/>
            </a:prstGeom>
            <a:noFill/>
            <a:ln w="9525">
              <a:noFill/>
              <a:miter lim="800000"/>
              <a:headEnd/>
              <a:tailEnd/>
            </a:ln>
          </p:spPr>
          <p:txBody>
            <a:bodyPr wrap="none" lIns="92075" tIns="46038" rIns="92075" bIns="46038">
              <a:spAutoFit/>
            </a:bodyPr>
            <a:lstStyle/>
            <a:p>
              <a:pPr eaLnBrk="0" hangingPunct="0"/>
              <a:r>
                <a:rPr lang="en-US" altLang="en-US" sz="1000" i="1">
                  <a:solidFill>
                    <a:srgbClr val="000000"/>
                  </a:solidFill>
                </a:rPr>
                <a:t>Type</a:t>
              </a:r>
            </a:p>
          </p:txBody>
        </p:sp>
      </p:gr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026"/>
          <p:cNvSpPr>
            <a:spLocks noGrp="1" noChangeArrowheads="1"/>
          </p:cNvSpPr>
          <p:nvPr>
            <p:ph type="title" idx="4294967295"/>
          </p:nvPr>
        </p:nvSpPr>
        <p:spPr/>
        <p:txBody>
          <a:bodyPr/>
          <a:lstStyle/>
          <a:p>
            <a:pPr eaLnBrk="1" hangingPunct="1"/>
            <a:r>
              <a:rPr lang="en-US" altLang="en-US" smtClean="0"/>
              <a:t>Structure &amp; Advantages of POUs</a:t>
            </a:r>
          </a:p>
        </p:txBody>
      </p:sp>
      <p:sp>
        <p:nvSpPr>
          <p:cNvPr id="207875" name="Rectangle 1027"/>
          <p:cNvSpPr>
            <a:spLocks noGrp="1" noChangeArrowheads="1"/>
          </p:cNvSpPr>
          <p:nvPr>
            <p:ph type="body" idx="4294967295"/>
          </p:nvPr>
        </p:nvSpPr>
        <p:spPr>
          <a:xfrm>
            <a:off x="304800" y="2286000"/>
            <a:ext cx="9372600" cy="4038600"/>
          </a:xfrm>
        </p:spPr>
        <p:txBody>
          <a:bodyPr/>
          <a:lstStyle/>
          <a:p>
            <a:pPr marL="361950" indent="-361950" eaLnBrk="1" hangingPunct="1">
              <a:lnSpc>
                <a:spcPct val="140000"/>
              </a:lnSpc>
            </a:pPr>
            <a:r>
              <a:rPr lang="en-US" altLang="en-US" smtClean="0"/>
              <a:t>Create own Function Block Libraries (per application area)</a:t>
            </a:r>
          </a:p>
          <a:p>
            <a:pPr marL="361950" indent="-361950" eaLnBrk="1" hangingPunct="1">
              <a:lnSpc>
                <a:spcPct val="140000"/>
              </a:lnSpc>
            </a:pPr>
            <a:r>
              <a:rPr lang="en-US" altLang="en-US" smtClean="0"/>
              <a:t>FBs are tested and documented</a:t>
            </a:r>
          </a:p>
          <a:p>
            <a:pPr marL="361950" indent="-361950" eaLnBrk="1" hangingPunct="1">
              <a:lnSpc>
                <a:spcPct val="140000"/>
              </a:lnSpc>
            </a:pPr>
            <a:r>
              <a:rPr lang="en-US" altLang="en-US" smtClean="0"/>
              <a:t>Make libraries (world wide) accessible</a:t>
            </a:r>
          </a:p>
          <a:p>
            <a:pPr marL="361950" indent="-361950" eaLnBrk="1" hangingPunct="1">
              <a:lnSpc>
                <a:spcPct val="140000"/>
              </a:lnSpc>
            </a:pPr>
            <a:r>
              <a:rPr lang="en-US" altLang="en-US" smtClean="0"/>
              <a:t>Re-use as much as possible</a:t>
            </a:r>
          </a:p>
          <a:p>
            <a:pPr marL="361950" indent="-361950" eaLnBrk="1" hangingPunct="1">
              <a:lnSpc>
                <a:spcPct val="140000"/>
              </a:lnSpc>
            </a:pPr>
            <a:r>
              <a:rPr lang="en-US" altLang="en-US" smtClean="0"/>
              <a:t>Change programming to creating networks of FBs</a:t>
            </a:r>
          </a:p>
          <a:p>
            <a:pPr marL="361950" indent="-361950" eaLnBrk="1" hangingPunct="1">
              <a:lnSpc>
                <a:spcPct val="140000"/>
              </a:lnSpc>
            </a:pPr>
            <a:r>
              <a:rPr lang="en-US" altLang="en-US" smtClean="0"/>
              <a:t>Save 40% on next project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p:txBody>
          <a:bodyPr/>
          <a:lstStyle/>
          <a:p>
            <a:pPr eaLnBrk="1" hangingPunct="1"/>
            <a:r>
              <a:rPr lang="en-US" altLang="en-US" smtClean="0"/>
              <a:t>Sequential Function Chart, SFC</a:t>
            </a:r>
          </a:p>
        </p:txBody>
      </p:sp>
      <p:sp>
        <p:nvSpPr>
          <p:cNvPr id="209923" name="Rectangle 3"/>
          <p:cNvSpPr>
            <a:spLocks noGrp="1" noChangeArrowheads="1"/>
          </p:cNvSpPr>
          <p:nvPr>
            <p:ph type="body" sz="half" idx="4294967295"/>
          </p:nvPr>
        </p:nvSpPr>
        <p:spPr>
          <a:xfrm>
            <a:off x="304800" y="1905000"/>
            <a:ext cx="4610100" cy="4419600"/>
          </a:xfrm>
        </p:spPr>
        <p:txBody>
          <a:bodyPr/>
          <a:lstStyle/>
          <a:p>
            <a:pPr marL="361950" indent="-361950" eaLnBrk="1" hangingPunct="1">
              <a:lnSpc>
                <a:spcPct val="100000"/>
              </a:lnSpc>
            </a:pPr>
            <a:r>
              <a:rPr lang="en-US" altLang="en-US" sz="2000" smtClean="0">
                <a:solidFill>
                  <a:srgbClr val="1400D5"/>
                </a:solidFill>
              </a:rPr>
              <a:t>Powerful graphical technique for describing the sequential behavior of a control program</a:t>
            </a:r>
          </a:p>
          <a:p>
            <a:pPr marL="361950" indent="-361950" eaLnBrk="1" hangingPunct="1">
              <a:lnSpc>
                <a:spcPct val="100000"/>
              </a:lnSpc>
            </a:pPr>
            <a:r>
              <a:rPr lang="en-US" altLang="en-US" sz="2000" smtClean="0">
                <a:solidFill>
                  <a:srgbClr val="1400D5"/>
                </a:solidFill>
              </a:rPr>
              <a:t>Used to partition a control problem</a:t>
            </a:r>
          </a:p>
          <a:p>
            <a:pPr marL="361950" indent="-361950" eaLnBrk="1" hangingPunct="1">
              <a:lnSpc>
                <a:spcPct val="100000"/>
              </a:lnSpc>
            </a:pPr>
            <a:r>
              <a:rPr lang="en-US" altLang="en-US" sz="2000" smtClean="0">
                <a:solidFill>
                  <a:srgbClr val="1400D5"/>
                </a:solidFill>
              </a:rPr>
              <a:t>Shows overview, also suitable for rapid diagnostics</a:t>
            </a:r>
          </a:p>
        </p:txBody>
      </p:sp>
      <p:grpSp>
        <p:nvGrpSpPr>
          <p:cNvPr id="209924" name="Group 24"/>
          <p:cNvGrpSpPr>
            <a:grpSpLocks/>
          </p:cNvGrpSpPr>
          <p:nvPr/>
        </p:nvGrpSpPr>
        <p:grpSpPr bwMode="auto">
          <a:xfrm>
            <a:off x="6178550" y="1987550"/>
            <a:ext cx="3346450" cy="3492500"/>
            <a:chOff x="3892" y="1252"/>
            <a:chExt cx="2108" cy="2200"/>
          </a:xfrm>
        </p:grpSpPr>
        <p:sp>
          <p:nvSpPr>
            <p:cNvPr id="209925" name="Rectangle 4"/>
            <p:cNvSpPr>
              <a:spLocks noChangeArrowheads="1"/>
            </p:cNvSpPr>
            <p:nvPr/>
          </p:nvSpPr>
          <p:spPr bwMode="auto">
            <a:xfrm>
              <a:off x="3892" y="1252"/>
              <a:ext cx="2056" cy="2200"/>
            </a:xfrm>
            <a:prstGeom prst="rect">
              <a:avLst/>
            </a:prstGeom>
            <a:solidFill>
              <a:srgbClr val="8CF4EA"/>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09926" name="Rectangle 5"/>
            <p:cNvSpPr>
              <a:spLocks noChangeArrowheads="1"/>
            </p:cNvSpPr>
            <p:nvPr/>
          </p:nvSpPr>
          <p:spPr bwMode="auto">
            <a:xfrm>
              <a:off x="5044" y="2260"/>
              <a:ext cx="856" cy="184"/>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09927" name="Rectangle 6"/>
            <p:cNvSpPr>
              <a:spLocks noChangeArrowheads="1"/>
            </p:cNvSpPr>
            <p:nvPr/>
          </p:nvSpPr>
          <p:spPr bwMode="auto">
            <a:xfrm>
              <a:off x="5044" y="1492"/>
              <a:ext cx="856" cy="184"/>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09928" name="Rectangle 7"/>
            <p:cNvSpPr>
              <a:spLocks noChangeArrowheads="1"/>
            </p:cNvSpPr>
            <p:nvPr/>
          </p:nvSpPr>
          <p:spPr bwMode="auto">
            <a:xfrm>
              <a:off x="4084" y="1396"/>
              <a:ext cx="856" cy="32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09929" name="Rectangle 8"/>
            <p:cNvSpPr>
              <a:spLocks noChangeArrowheads="1"/>
            </p:cNvSpPr>
            <p:nvPr/>
          </p:nvSpPr>
          <p:spPr bwMode="auto">
            <a:xfrm>
              <a:off x="4084" y="3028"/>
              <a:ext cx="856" cy="32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09930" name="Rectangle 9"/>
            <p:cNvSpPr>
              <a:spLocks noChangeArrowheads="1"/>
            </p:cNvSpPr>
            <p:nvPr/>
          </p:nvSpPr>
          <p:spPr bwMode="auto">
            <a:xfrm>
              <a:off x="4084" y="2212"/>
              <a:ext cx="856" cy="32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09931" name="Line 10"/>
            <p:cNvSpPr>
              <a:spLocks noChangeShapeType="1"/>
            </p:cNvSpPr>
            <p:nvPr/>
          </p:nvSpPr>
          <p:spPr bwMode="auto">
            <a:xfrm>
              <a:off x="4464" y="1728"/>
              <a:ext cx="0" cy="480"/>
            </a:xfrm>
            <a:prstGeom prst="line">
              <a:avLst/>
            </a:prstGeom>
            <a:noFill/>
            <a:ln w="12700">
              <a:solidFill>
                <a:schemeClr val="tx1"/>
              </a:solidFill>
              <a:round/>
              <a:headEnd type="none" w="sm" len="sm"/>
              <a:tailEnd type="none" w="sm" len="sm"/>
            </a:ln>
          </p:spPr>
          <p:txBody>
            <a:bodyPr/>
            <a:lstStyle/>
            <a:p>
              <a:endParaRPr lang="nl-NL"/>
            </a:p>
          </p:txBody>
        </p:sp>
        <p:sp>
          <p:nvSpPr>
            <p:cNvPr id="209932" name="Line 11"/>
            <p:cNvSpPr>
              <a:spLocks noChangeShapeType="1"/>
            </p:cNvSpPr>
            <p:nvPr/>
          </p:nvSpPr>
          <p:spPr bwMode="auto">
            <a:xfrm>
              <a:off x="4464" y="2544"/>
              <a:ext cx="0" cy="480"/>
            </a:xfrm>
            <a:prstGeom prst="line">
              <a:avLst/>
            </a:prstGeom>
            <a:noFill/>
            <a:ln w="12700">
              <a:solidFill>
                <a:schemeClr val="tx1"/>
              </a:solidFill>
              <a:round/>
              <a:headEnd type="none" w="sm" len="sm"/>
              <a:tailEnd type="none" w="sm" len="sm"/>
            </a:ln>
          </p:spPr>
          <p:txBody>
            <a:bodyPr/>
            <a:lstStyle/>
            <a:p>
              <a:endParaRPr lang="nl-NL"/>
            </a:p>
          </p:txBody>
        </p:sp>
        <p:sp>
          <p:nvSpPr>
            <p:cNvPr id="209933" name="Rectangle 12"/>
            <p:cNvSpPr>
              <a:spLocks noChangeArrowheads="1"/>
            </p:cNvSpPr>
            <p:nvPr/>
          </p:nvSpPr>
          <p:spPr bwMode="auto">
            <a:xfrm>
              <a:off x="4214" y="1473"/>
              <a:ext cx="1786" cy="231"/>
            </a:xfrm>
            <a:prstGeom prst="rect">
              <a:avLst/>
            </a:prstGeom>
            <a:noFill/>
            <a:ln w="9525">
              <a:noFill/>
              <a:miter lim="800000"/>
              <a:headEnd/>
              <a:tailEnd/>
            </a:ln>
          </p:spPr>
          <p:txBody>
            <a:bodyPr lIns="92075" tIns="46038" rIns="92075" bIns="46038">
              <a:spAutoFit/>
            </a:bodyPr>
            <a:lstStyle/>
            <a:p>
              <a:pPr eaLnBrk="0" hangingPunct="0"/>
              <a:r>
                <a:rPr lang="en-US" altLang="en-US" sz="1800" i="1">
                  <a:solidFill>
                    <a:schemeClr val="tx1"/>
                  </a:solidFill>
                </a:rPr>
                <a:t>Step 1           N      FILL          </a:t>
              </a:r>
            </a:p>
          </p:txBody>
        </p:sp>
        <p:sp>
          <p:nvSpPr>
            <p:cNvPr id="209934" name="Rectangle 13"/>
            <p:cNvSpPr>
              <a:spLocks noChangeArrowheads="1"/>
            </p:cNvSpPr>
            <p:nvPr/>
          </p:nvSpPr>
          <p:spPr bwMode="auto">
            <a:xfrm>
              <a:off x="4214" y="3057"/>
              <a:ext cx="1786" cy="231"/>
            </a:xfrm>
            <a:prstGeom prst="rect">
              <a:avLst/>
            </a:prstGeom>
            <a:noFill/>
            <a:ln w="9525">
              <a:noFill/>
              <a:miter lim="800000"/>
              <a:headEnd/>
              <a:tailEnd/>
            </a:ln>
          </p:spPr>
          <p:txBody>
            <a:bodyPr lIns="92075" tIns="46038" rIns="92075" bIns="46038">
              <a:spAutoFit/>
            </a:bodyPr>
            <a:lstStyle/>
            <a:p>
              <a:pPr eaLnBrk="0" hangingPunct="0"/>
              <a:r>
                <a:rPr lang="en-US" altLang="en-US" sz="1800" i="1">
                  <a:solidFill>
                    <a:schemeClr val="tx1"/>
                  </a:solidFill>
                </a:rPr>
                <a:t>Step 3</a:t>
              </a:r>
            </a:p>
          </p:txBody>
        </p:sp>
        <p:sp>
          <p:nvSpPr>
            <p:cNvPr id="209935" name="Rectangle 14"/>
            <p:cNvSpPr>
              <a:spLocks noChangeArrowheads="1"/>
            </p:cNvSpPr>
            <p:nvPr/>
          </p:nvSpPr>
          <p:spPr bwMode="auto">
            <a:xfrm>
              <a:off x="4214" y="2241"/>
              <a:ext cx="1786" cy="231"/>
            </a:xfrm>
            <a:prstGeom prst="rect">
              <a:avLst/>
            </a:prstGeom>
            <a:noFill/>
            <a:ln w="9525">
              <a:noFill/>
              <a:miter lim="800000"/>
              <a:headEnd/>
              <a:tailEnd/>
            </a:ln>
          </p:spPr>
          <p:txBody>
            <a:bodyPr lIns="92075" tIns="46038" rIns="92075" bIns="46038">
              <a:spAutoFit/>
            </a:bodyPr>
            <a:lstStyle/>
            <a:p>
              <a:pPr eaLnBrk="0" hangingPunct="0"/>
              <a:r>
                <a:rPr lang="en-US" altLang="en-US" sz="1800" i="1">
                  <a:solidFill>
                    <a:schemeClr val="tx1"/>
                  </a:solidFill>
                </a:rPr>
                <a:t>Step 2           S     Empty          </a:t>
              </a:r>
            </a:p>
          </p:txBody>
        </p:sp>
        <p:sp>
          <p:nvSpPr>
            <p:cNvPr id="209936" name="Line 15"/>
            <p:cNvSpPr>
              <a:spLocks noChangeShapeType="1"/>
            </p:cNvSpPr>
            <p:nvPr/>
          </p:nvSpPr>
          <p:spPr bwMode="auto">
            <a:xfrm>
              <a:off x="5328" y="1488"/>
              <a:ext cx="0" cy="192"/>
            </a:xfrm>
            <a:prstGeom prst="line">
              <a:avLst/>
            </a:prstGeom>
            <a:noFill/>
            <a:ln w="12700">
              <a:solidFill>
                <a:schemeClr val="tx1"/>
              </a:solidFill>
              <a:round/>
              <a:headEnd type="none" w="sm" len="sm"/>
              <a:tailEnd type="none" w="sm" len="sm"/>
            </a:ln>
          </p:spPr>
          <p:txBody>
            <a:bodyPr/>
            <a:lstStyle/>
            <a:p>
              <a:endParaRPr lang="nl-NL"/>
            </a:p>
          </p:txBody>
        </p:sp>
        <p:sp>
          <p:nvSpPr>
            <p:cNvPr id="209937" name="Line 16"/>
            <p:cNvSpPr>
              <a:spLocks noChangeShapeType="1"/>
            </p:cNvSpPr>
            <p:nvPr/>
          </p:nvSpPr>
          <p:spPr bwMode="auto">
            <a:xfrm>
              <a:off x="5328" y="2256"/>
              <a:ext cx="0" cy="192"/>
            </a:xfrm>
            <a:prstGeom prst="line">
              <a:avLst/>
            </a:prstGeom>
            <a:noFill/>
            <a:ln w="12700">
              <a:solidFill>
                <a:schemeClr val="tx1"/>
              </a:solidFill>
              <a:round/>
              <a:headEnd type="none" w="sm" len="sm"/>
              <a:tailEnd type="none" w="sm" len="sm"/>
            </a:ln>
          </p:spPr>
          <p:txBody>
            <a:bodyPr/>
            <a:lstStyle/>
            <a:p>
              <a:endParaRPr lang="nl-NL"/>
            </a:p>
          </p:txBody>
        </p:sp>
        <p:sp>
          <p:nvSpPr>
            <p:cNvPr id="209938" name="Line 17"/>
            <p:cNvSpPr>
              <a:spLocks noChangeShapeType="1"/>
            </p:cNvSpPr>
            <p:nvPr/>
          </p:nvSpPr>
          <p:spPr bwMode="auto">
            <a:xfrm>
              <a:off x="4944" y="1584"/>
              <a:ext cx="96" cy="0"/>
            </a:xfrm>
            <a:prstGeom prst="line">
              <a:avLst/>
            </a:prstGeom>
            <a:noFill/>
            <a:ln w="12700">
              <a:solidFill>
                <a:schemeClr val="tx1"/>
              </a:solidFill>
              <a:round/>
              <a:headEnd type="none" w="sm" len="sm"/>
              <a:tailEnd type="none" w="sm" len="sm"/>
            </a:ln>
          </p:spPr>
          <p:txBody>
            <a:bodyPr/>
            <a:lstStyle/>
            <a:p>
              <a:endParaRPr lang="nl-NL"/>
            </a:p>
          </p:txBody>
        </p:sp>
        <p:sp>
          <p:nvSpPr>
            <p:cNvPr id="209939" name="Line 18"/>
            <p:cNvSpPr>
              <a:spLocks noChangeShapeType="1"/>
            </p:cNvSpPr>
            <p:nvPr/>
          </p:nvSpPr>
          <p:spPr bwMode="auto">
            <a:xfrm>
              <a:off x="4944" y="2352"/>
              <a:ext cx="96" cy="0"/>
            </a:xfrm>
            <a:prstGeom prst="line">
              <a:avLst/>
            </a:prstGeom>
            <a:noFill/>
            <a:ln w="12700">
              <a:solidFill>
                <a:schemeClr val="tx1"/>
              </a:solidFill>
              <a:round/>
              <a:headEnd type="none" w="sm" len="sm"/>
              <a:tailEnd type="none" w="sm" len="sm"/>
            </a:ln>
          </p:spPr>
          <p:txBody>
            <a:bodyPr/>
            <a:lstStyle/>
            <a:p>
              <a:endParaRPr lang="nl-NL"/>
            </a:p>
          </p:txBody>
        </p:sp>
        <p:grpSp>
          <p:nvGrpSpPr>
            <p:cNvPr id="209940" name="Group 23"/>
            <p:cNvGrpSpPr>
              <a:grpSpLocks/>
            </p:cNvGrpSpPr>
            <p:nvPr/>
          </p:nvGrpSpPr>
          <p:grpSpPr bwMode="auto">
            <a:xfrm>
              <a:off x="4218" y="1841"/>
              <a:ext cx="1438" cy="1079"/>
              <a:chOff x="4218" y="1841"/>
              <a:chExt cx="1438" cy="1079"/>
            </a:xfrm>
          </p:grpSpPr>
          <p:sp>
            <p:nvSpPr>
              <p:cNvPr id="209941" name="Line 19"/>
              <p:cNvSpPr>
                <a:spLocks noChangeShapeType="1"/>
              </p:cNvSpPr>
              <p:nvPr/>
            </p:nvSpPr>
            <p:spPr bwMode="auto">
              <a:xfrm>
                <a:off x="4218" y="1968"/>
                <a:ext cx="492" cy="0"/>
              </a:xfrm>
              <a:prstGeom prst="line">
                <a:avLst/>
              </a:prstGeom>
              <a:noFill/>
              <a:ln w="12700">
                <a:solidFill>
                  <a:schemeClr val="tx1"/>
                </a:solidFill>
                <a:round/>
                <a:headEnd type="none" w="sm" len="sm"/>
                <a:tailEnd type="none" w="sm" len="sm"/>
              </a:ln>
            </p:spPr>
            <p:txBody>
              <a:bodyPr/>
              <a:lstStyle/>
              <a:p>
                <a:endParaRPr lang="nl-NL"/>
              </a:p>
            </p:txBody>
          </p:sp>
          <p:sp>
            <p:nvSpPr>
              <p:cNvPr id="209942" name="Line 20"/>
              <p:cNvSpPr>
                <a:spLocks noChangeShapeType="1"/>
              </p:cNvSpPr>
              <p:nvPr/>
            </p:nvSpPr>
            <p:spPr bwMode="auto">
              <a:xfrm>
                <a:off x="4218" y="2796"/>
                <a:ext cx="492" cy="0"/>
              </a:xfrm>
              <a:prstGeom prst="line">
                <a:avLst/>
              </a:prstGeom>
              <a:noFill/>
              <a:ln w="12700">
                <a:solidFill>
                  <a:schemeClr val="tx1"/>
                </a:solidFill>
                <a:round/>
                <a:headEnd type="none" w="sm" len="sm"/>
                <a:tailEnd type="none" w="sm" len="sm"/>
              </a:ln>
            </p:spPr>
            <p:txBody>
              <a:bodyPr/>
              <a:lstStyle/>
              <a:p>
                <a:endParaRPr lang="nl-NL"/>
              </a:p>
            </p:txBody>
          </p:sp>
          <p:sp>
            <p:nvSpPr>
              <p:cNvPr id="209943" name="Rectangle 21"/>
              <p:cNvSpPr>
                <a:spLocks noChangeArrowheads="1"/>
              </p:cNvSpPr>
              <p:nvPr/>
            </p:nvSpPr>
            <p:spPr bwMode="auto">
              <a:xfrm>
                <a:off x="4780" y="1841"/>
                <a:ext cx="876" cy="239"/>
              </a:xfrm>
              <a:prstGeom prst="rect">
                <a:avLst/>
              </a:prstGeom>
              <a:solidFill>
                <a:schemeClr val="bg1"/>
              </a:solidFill>
              <a:ln w="12700">
                <a:solidFill>
                  <a:schemeClr val="tx1"/>
                </a:solidFill>
                <a:miter lim="800000"/>
                <a:headEnd/>
                <a:tailEnd/>
              </a:ln>
            </p:spPr>
            <p:txBody>
              <a:bodyPr wrap="none" lIns="92075" tIns="46038" rIns="92075" bIns="46038">
                <a:spAutoFit/>
              </a:bodyPr>
              <a:lstStyle/>
              <a:p>
                <a:pPr eaLnBrk="0" hangingPunct="0"/>
                <a:r>
                  <a:rPr lang="en-US" altLang="en-US" sz="1800" i="1">
                    <a:solidFill>
                      <a:schemeClr val="tx1"/>
                    </a:solidFill>
                  </a:rPr>
                  <a:t>Transition 1</a:t>
                </a:r>
              </a:p>
            </p:txBody>
          </p:sp>
          <p:sp>
            <p:nvSpPr>
              <p:cNvPr id="209944" name="Rectangle 22"/>
              <p:cNvSpPr>
                <a:spLocks noChangeArrowheads="1"/>
              </p:cNvSpPr>
              <p:nvPr/>
            </p:nvSpPr>
            <p:spPr bwMode="auto">
              <a:xfrm>
                <a:off x="4780" y="2681"/>
                <a:ext cx="876" cy="239"/>
              </a:xfrm>
              <a:prstGeom prst="rect">
                <a:avLst/>
              </a:prstGeom>
              <a:solidFill>
                <a:schemeClr val="bg1"/>
              </a:solidFill>
              <a:ln w="12700">
                <a:solidFill>
                  <a:schemeClr val="tx1"/>
                </a:solidFill>
                <a:miter lim="800000"/>
                <a:headEnd/>
                <a:tailEnd/>
              </a:ln>
            </p:spPr>
            <p:txBody>
              <a:bodyPr wrap="none" lIns="92075" tIns="46038" rIns="92075" bIns="46038">
                <a:spAutoFit/>
              </a:bodyPr>
              <a:lstStyle/>
              <a:p>
                <a:pPr eaLnBrk="0" hangingPunct="0"/>
                <a:r>
                  <a:rPr lang="en-US" altLang="en-US" sz="1800" i="1">
                    <a:solidFill>
                      <a:schemeClr val="tx1"/>
                    </a:solidFill>
                  </a:rPr>
                  <a:t>Transition 2</a:t>
                </a: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p:txBody>
          <a:bodyPr/>
          <a:lstStyle/>
          <a:p>
            <a:pPr eaLnBrk="1" hangingPunct="1"/>
            <a:r>
              <a:rPr lang="en-US" altLang="en-US" smtClean="0"/>
              <a:t>Sequential Function Chart, SFC</a:t>
            </a:r>
          </a:p>
        </p:txBody>
      </p:sp>
      <p:sp>
        <p:nvSpPr>
          <p:cNvPr id="211971" name="Rectangle 3"/>
          <p:cNvSpPr>
            <a:spLocks noGrp="1" noChangeArrowheads="1"/>
          </p:cNvSpPr>
          <p:nvPr>
            <p:ph type="body" sz="half" idx="4294967295"/>
          </p:nvPr>
        </p:nvSpPr>
        <p:spPr>
          <a:xfrm>
            <a:off x="304800" y="1905000"/>
            <a:ext cx="4610100" cy="4419600"/>
          </a:xfrm>
        </p:spPr>
        <p:txBody>
          <a:bodyPr/>
          <a:lstStyle/>
          <a:p>
            <a:pPr marL="361950" indent="-361950" eaLnBrk="1" hangingPunct="1">
              <a:lnSpc>
                <a:spcPct val="100000"/>
              </a:lnSpc>
            </a:pPr>
            <a:r>
              <a:rPr lang="en-US" altLang="en-US" sz="2000" smtClean="0"/>
              <a:t>Powerful graphical technique for describing the sequential behaviour of a control program</a:t>
            </a:r>
          </a:p>
          <a:p>
            <a:pPr marL="361950" indent="-361950" eaLnBrk="1" hangingPunct="1">
              <a:lnSpc>
                <a:spcPct val="100000"/>
              </a:lnSpc>
            </a:pPr>
            <a:r>
              <a:rPr lang="en-US" altLang="en-US" sz="2000" smtClean="0"/>
              <a:t>Used to partition a control problem</a:t>
            </a:r>
          </a:p>
          <a:p>
            <a:pPr marL="361950" indent="-361950" eaLnBrk="1" hangingPunct="1">
              <a:lnSpc>
                <a:spcPct val="100000"/>
              </a:lnSpc>
            </a:pPr>
            <a:r>
              <a:rPr lang="en-US" altLang="en-US" sz="2000" smtClean="0"/>
              <a:t>Shows overview, also suitable for rapid diagnostics</a:t>
            </a:r>
          </a:p>
          <a:p>
            <a:pPr marL="361950" indent="-361950" eaLnBrk="1" hangingPunct="1">
              <a:lnSpc>
                <a:spcPct val="100000"/>
              </a:lnSpc>
            </a:pPr>
            <a:r>
              <a:rPr lang="en-US" altLang="en-US" sz="2000" smtClean="0">
                <a:solidFill>
                  <a:srgbClr val="1400D5"/>
                </a:solidFill>
              </a:rPr>
              <a:t>The basic elements are STEPS with ACTION BLOCKS and TRANSITIONS</a:t>
            </a:r>
          </a:p>
          <a:p>
            <a:pPr marL="361950" indent="-361950" eaLnBrk="1" hangingPunct="1">
              <a:lnSpc>
                <a:spcPct val="100000"/>
              </a:lnSpc>
            </a:pPr>
            <a:r>
              <a:rPr lang="en-US" altLang="en-US" sz="2000" smtClean="0">
                <a:solidFill>
                  <a:srgbClr val="1400D5"/>
                </a:solidFill>
              </a:rPr>
              <a:t>Support for alternative and parallel sequences</a:t>
            </a:r>
          </a:p>
        </p:txBody>
      </p:sp>
      <p:grpSp>
        <p:nvGrpSpPr>
          <p:cNvPr id="211972" name="Group 24"/>
          <p:cNvGrpSpPr>
            <a:grpSpLocks/>
          </p:cNvGrpSpPr>
          <p:nvPr/>
        </p:nvGrpSpPr>
        <p:grpSpPr bwMode="auto">
          <a:xfrm>
            <a:off x="6178550" y="1987550"/>
            <a:ext cx="3346450" cy="3492500"/>
            <a:chOff x="3892" y="1252"/>
            <a:chExt cx="2108" cy="2200"/>
          </a:xfrm>
        </p:grpSpPr>
        <p:sp>
          <p:nvSpPr>
            <p:cNvPr id="211973" name="Rectangle 4"/>
            <p:cNvSpPr>
              <a:spLocks noChangeArrowheads="1"/>
            </p:cNvSpPr>
            <p:nvPr/>
          </p:nvSpPr>
          <p:spPr bwMode="auto">
            <a:xfrm>
              <a:off x="3892" y="1252"/>
              <a:ext cx="2056" cy="2200"/>
            </a:xfrm>
            <a:prstGeom prst="rect">
              <a:avLst/>
            </a:prstGeom>
            <a:solidFill>
              <a:srgbClr val="8CF4EA"/>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1974" name="Rectangle 5"/>
            <p:cNvSpPr>
              <a:spLocks noChangeArrowheads="1"/>
            </p:cNvSpPr>
            <p:nvPr/>
          </p:nvSpPr>
          <p:spPr bwMode="auto">
            <a:xfrm>
              <a:off x="5044" y="2260"/>
              <a:ext cx="856" cy="184"/>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1975" name="Rectangle 6"/>
            <p:cNvSpPr>
              <a:spLocks noChangeArrowheads="1"/>
            </p:cNvSpPr>
            <p:nvPr/>
          </p:nvSpPr>
          <p:spPr bwMode="auto">
            <a:xfrm>
              <a:off x="5044" y="1492"/>
              <a:ext cx="856" cy="184"/>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1976" name="Rectangle 7"/>
            <p:cNvSpPr>
              <a:spLocks noChangeArrowheads="1"/>
            </p:cNvSpPr>
            <p:nvPr/>
          </p:nvSpPr>
          <p:spPr bwMode="auto">
            <a:xfrm>
              <a:off x="4084" y="1396"/>
              <a:ext cx="856" cy="32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1977" name="Rectangle 8"/>
            <p:cNvSpPr>
              <a:spLocks noChangeArrowheads="1"/>
            </p:cNvSpPr>
            <p:nvPr/>
          </p:nvSpPr>
          <p:spPr bwMode="auto">
            <a:xfrm>
              <a:off x="4084" y="3028"/>
              <a:ext cx="856" cy="32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1978" name="Rectangle 9"/>
            <p:cNvSpPr>
              <a:spLocks noChangeArrowheads="1"/>
            </p:cNvSpPr>
            <p:nvPr/>
          </p:nvSpPr>
          <p:spPr bwMode="auto">
            <a:xfrm>
              <a:off x="4084" y="2212"/>
              <a:ext cx="856" cy="32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1979" name="Line 10"/>
            <p:cNvSpPr>
              <a:spLocks noChangeShapeType="1"/>
            </p:cNvSpPr>
            <p:nvPr/>
          </p:nvSpPr>
          <p:spPr bwMode="auto">
            <a:xfrm>
              <a:off x="4464" y="1728"/>
              <a:ext cx="0" cy="480"/>
            </a:xfrm>
            <a:prstGeom prst="line">
              <a:avLst/>
            </a:prstGeom>
            <a:noFill/>
            <a:ln w="12700">
              <a:solidFill>
                <a:schemeClr val="tx1"/>
              </a:solidFill>
              <a:round/>
              <a:headEnd type="none" w="sm" len="sm"/>
              <a:tailEnd type="none" w="sm" len="sm"/>
            </a:ln>
          </p:spPr>
          <p:txBody>
            <a:bodyPr/>
            <a:lstStyle/>
            <a:p>
              <a:endParaRPr lang="nl-NL"/>
            </a:p>
          </p:txBody>
        </p:sp>
        <p:sp>
          <p:nvSpPr>
            <p:cNvPr id="211980" name="Line 11"/>
            <p:cNvSpPr>
              <a:spLocks noChangeShapeType="1"/>
            </p:cNvSpPr>
            <p:nvPr/>
          </p:nvSpPr>
          <p:spPr bwMode="auto">
            <a:xfrm>
              <a:off x="4464" y="2544"/>
              <a:ext cx="0" cy="480"/>
            </a:xfrm>
            <a:prstGeom prst="line">
              <a:avLst/>
            </a:prstGeom>
            <a:noFill/>
            <a:ln w="12700">
              <a:solidFill>
                <a:schemeClr val="tx1"/>
              </a:solidFill>
              <a:round/>
              <a:headEnd type="none" w="sm" len="sm"/>
              <a:tailEnd type="none" w="sm" len="sm"/>
            </a:ln>
          </p:spPr>
          <p:txBody>
            <a:bodyPr/>
            <a:lstStyle/>
            <a:p>
              <a:endParaRPr lang="nl-NL"/>
            </a:p>
          </p:txBody>
        </p:sp>
        <p:sp>
          <p:nvSpPr>
            <p:cNvPr id="211981" name="Rectangle 12"/>
            <p:cNvSpPr>
              <a:spLocks noChangeArrowheads="1"/>
            </p:cNvSpPr>
            <p:nvPr/>
          </p:nvSpPr>
          <p:spPr bwMode="auto">
            <a:xfrm>
              <a:off x="4214" y="1473"/>
              <a:ext cx="1786" cy="231"/>
            </a:xfrm>
            <a:prstGeom prst="rect">
              <a:avLst/>
            </a:prstGeom>
            <a:noFill/>
            <a:ln w="9525">
              <a:noFill/>
              <a:miter lim="800000"/>
              <a:headEnd/>
              <a:tailEnd/>
            </a:ln>
          </p:spPr>
          <p:txBody>
            <a:bodyPr lIns="92075" tIns="46038" rIns="92075" bIns="46038">
              <a:spAutoFit/>
            </a:bodyPr>
            <a:lstStyle/>
            <a:p>
              <a:pPr eaLnBrk="0" hangingPunct="0"/>
              <a:r>
                <a:rPr lang="en-US" altLang="en-US" sz="1800" i="1">
                  <a:solidFill>
                    <a:schemeClr val="tx1"/>
                  </a:solidFill>
                </a:rPr>
                <a:t>Step 1           N      FILL          </a:t>
              </a:r>
            </a:p>
          </p:txBody>
        </p:sp>
        <p:sp>
          <p:nvSpPr>
            <p:cNvPr id="211982" name="Rectangle 13"/>
            <p:cNvSpPr>
              <a:spLocks noChangeArrowheads="1"/>
            </p:cNvSpPr>
            <p:nvPr/>
          </p:nvSpPr>
          <p:spPr bwMode="auto">
            <a:xfrm>
              <a:off x="4214" y="3057"/>
              <a:ext cx="1786" cy="231"/>
            </a:xfrm>
            <a:prstGeom prst="rect">
              <a:avLst/>
            </a:prstGeom>
            <a:noFill/>
            <a:ln w="9525">
              <a:noFill/>
              <a:miter lim="800000"/>
              <a:headEnd/>
              <a:tailEnd/>
            </a:ln>
          </p:spPr>
          <p:txBody>
            <a:bodyPr lIns="92075" tIns="46038" rIns="92075" bIns="46038">
              <a:spAutoFit/>
            </a:bodyPr>
            <a:lstStyle/>
            <a:p>
              <a:pPr eaLnBrk="0" hangingPunct="0"/>
              <a:r>
                <a:rPr lang="en-US" altLang="en-US" sz="1800" i="1">
                  <a:solidFill>
                    <a:schemeClr val="tx1"/>
                  </a:solidFill>
                </a:rPr>
                <a:t>Step 3</a:t>
              </a:r>
            </a:p>
          </p:txBody>
        </p:sp>
        <p:sp>
          <p:nvSpPr>
            <p:cNvPr id="211983" name="Rectangle 14"/>
            <p:cNvSpPr>
              <a:spLocks noChangeArrowheads="1"/>
            </p:cNvSpPr>
            <p:nvPr/>
          </p:nvSpPr>
          <p:spPr bwMode="auto">
            <a:xfrm>
              <a:off x="4214" y="2241"/>
              <a:ext cx="1786" cy="231"/>
            </a:xfrm>
            <a:prstGeom prst="rect">
              <a:avLst/>
            </a:prstGeom>
            <a:noFill/>
            <a:ln w="9525">
              <a:noFill/>
              <a:miter lim="800000"/>
              <a:headEnd/>
              <a:tailEnd/>
            </a:ln>
          </p:spPr>
          <p:txBody>
            <a:bodyPr lIns="92075" tIns="46038" rIns="92075" bIns="46038">
              <a:spAutoFit/>
            </a:bodyPr>
            <a:lstStyle/>
            <a:p>
              <a:pPr eaLnBrk="0" hangingPunct="0"/>
              <a:r>
                <a:rPr lang="en-US" altLang="en-US" sz="1800" i="1">
                  <a:solidFill>
                    <a:schemeClr val="tx1"/>
                  </a:solidFill>
                </a:rPr>
                <a:t>Step 2           S     Empty          </a:t>
              </a:r>
            </a:p>
          </p:txBody>
        </p:sp>
        <p:sp>
          <p:nvSpPr>
            <p:cNvPr id="211984" name="Line 15"/>
            <p:cNvSpPr>
              <a:spLocks noChangeShapeType="1"/>
            </p:cNvSpPr>
            <p:nvPr/>
          </p:nvSpPr>
          <p:spPr bwMode="auto">
            <a:xfrm>
              <a:off x="5328" y="1488"/>
              <a:ext cx="0" cy="192"/>
            </a:xfrm>
            <a:prstGeom prst="line">
              <a:avLst/>
            </a:prstGeom>
            <a:noFill/>
            <a:ln w="12700">
              <a:solidFill>
                <a:schemeClr val="tx1"/>
              </a:solidFill>
              <a:round/>
              <a:headEnd type="none" w="sm" len="sm"/>
              <a:tailEnd type="none" w="sm" len="sm"/>
            </a:ln>
          </p:spPr>
          <p:txBody>
            <a:bodyPr/>
            <a:lstStyle/>
            <a:p>
              <a:endParaRPr lang="nl-NL"/>
            </a:p>
          </p:txBody>
        </p:sp>
        <p:sp>
          <p:nvSpPr>
            <p:cNvPr id="211985" name="Line 16"/>
            <p:cNvSpPr>
              <a:spLocks noChangeShapeType="1"/>
            </p:cNvSpPr>
            <p:nvPr/>
          </p:nvSpPr>
          <p:spPr bwMode="auto">
            <a:xfrm>
              <a:off x="5328" y="2256"/>
              <a:ext cx="0" cy="192"/>
            </a:xfrm>
            <a:prstGeom prst="line">
              <a:avLst/>
            </a:prstGeom>
            <a:noFill/>
            <a:ln w="12700">
              <a:solidFill>
                <a:schemeClr val="tx1"/>
              </a:solidFill>
              <a:round/>
              <a:headEnd type="none" w="sm" len="sm"/>
              <a:tailEnd type="none" w="sm" len="sm"/>
            </a:ln>
          </p:spPr>
          <p:txBody>
            <a:bodyPr/>
            <a:lstStyle/>
            <a:p>
              <a:endParaRPr lang="nl-NL"/>
            </a:p>
          </p:txBody>
        </p:sp>
        <p:sp>
          <p:nvSpPr>
            <p:cNvPr id="211986" name="Line 17"/>
            <p:cNvSpPr>
              <a:spLocks noChangeShapeType="1"/>
            </p:cNvSpPr>
            <p:nvPr/>
          </p:nvSpPr>
          <p:spPr bwMode="auto">
            <a:xfrm>
              <a:off x="4944" y="1584"/>
              <a:ext cx="96" cy="0"/>
            </a:xfrm>
            <a:prstGeom prst="line">
              <a:avLst/>
            </a:prstGeom>
            <a:noFill/>
            <a:ln w="12700">
              <a:solidFill>
                <a:schemeClr val="tx1"/>
              </a:solidFill>
              <a:round/>
              <a:headEnd type="none" w="sm" len="sm"/>
              <a:tailEnd type="none" w="sm" len="sm"/>
            </a:ln>
          </p:spPr>
          <p:txBody>
            <a:bodyPr/>
            <a:lstStyle/>
            <a:p>
              <a:endParaRPr lang="nl-NL"/>
            </a:p>
          </p:txBody>
        </p:sp>
        <p:sp>
          <p:nvSpPr>
            <p:cNvPr id="211987" name="Line 18"/>
            <p:cNvSpPr>
              <a:spLocks noChangeShapeType="1"/>
            </p:cNvSpPr>
            <p:nvPr/>
          </p:nvSpPr>
          <p:spPr bwMode="auto">
            <a:xfrm>
              <a:off x="4944" y="2352"/>
              <a:ext cx="96" cy="0"/>
            </a:xfrm>
            <a:prstGeom prst="line">
              <a:avLst/>
            </a:prstGeom>
            <a:noFill/>
            <a:ln w="12700">
              <a:solidFill>
                <a:schemeClr val="tx1"/>
              </a:solidFill>
              <a:round/>
              <a:headEnd type="none" w="sm" len="sm"/>
              <a:tailEnd type="none" w="sm" len="sm"/>
            </a:ln>
          </p:spPr>
          <p:txBody>
            <a:bodyPr/>
            <a:lstStyle/>
            <a:p>
              <a:endParaRPr lang="nl-NL"/>
            </a:p>
          </p:txBody>
        </p:sp>
        <p:grpSp>
          <p:nvGrpSpPr>
            <p:cNvPr id="211988" name="Group 23"/>
            <p:cNvGrpSpPr>
              <a:grpSpLocks/>
            </p:cNvGrpSpPr>
            <p:nvPr/>
          </p:nvGrpSpPr>
          <p:grpSpPr bwMode="auto">
            <a:xfrm>
              <a:off x="4218" y="1841"/>
              <a:ext cx="1438" cy="1079"/>
              <a:chOff x="4218" y="1841"/>
              <a:chExt cx="1438" cy="1079"/>
            </a:xfrm>
          </p:grpSpPr>
          <p:sp>
            <p:nvSpPr>
              <p:cNvPr id="211989" name="Line 19"/>
              <p:cNvSpPr>
                <a:spLocks noChangeShapeType="1"/>
              </p:cNvSpPr>
              <p:nvPr/>
            </p:nvSpPr>
            <p:spPr bwMode="auto">
              <a:xfrm>
                <a:off x="4218" y="1968"/>
                <a:ext cx="492" cy="0"/>
              </a:xfrm>
              <a:prstGeom prst="line">
                <a:avLst/>
              </a:prstGeom>
              <a:noFill/>
              <a:ln w="12700">
                <a:solidFill>
                  <a:schemeClr val="tx1"/>
                </a:solidFill>
                <a:round/>
                <a:headEnd type="none" w="sm" len="sm"/>
                <a:tailEnd type="none" w="sm" len="sm"/>
              </a:ln>
            </p:spPr>
            <p:txBody>
              <a:bodyPr/>
              <a:lstStyle/>
              <a:p>
                <a:endParaRPr lang="nl-NL"/>
              </a:p>
            </p:txBody>
          </p:sp>
          <p:sp>
            <p:nvSpPr>
              <p:cNvPr id="211990" name="Line 20"/>
              <p:cNvSpPr>
                <a:spLocks noChangeShapeType="1"/>
              </p:cNvSpPr>
              <p:nvPr/>
            </p:nvSpPr>
            <p:spPr bwMode="auto">
              <a:xfrm>
                <a:off x="4218" y="2796"/>
                <a:ext cx="492" cy="0"/>
              </a:xfrm>
              <a:prstGeom prst="line">
                <a:avLst/>
              </a:prstGeom>
              <a:noFill/>
              <a:ln w="12700">
                <a:solidFill>
                  <a:schemeClr val="tx1"/>
                </a:solidFill>
                <a:round/>
                <a:headEnd type="none" w="sm" len="sm"/>
                <a:tailEnd type="none" w="sm" len="sm"/>
              </a:ln>
            </p:spPr>
            <p:txBody>
              <a:bodyPr/>
              <a:lstStyle/>
              <a:p>
                <a:endParaRPr lang="nl-NL"/>
              </a:p>
            </p:txBody>
          </p:sp>
          <p:sp>
            <p:nvSpPr>
              <p:cNvPr id="211991" name="Rectangle 21"/>
              <p:cNvSpPr>
                <a:spLocks noChangeArrowheads="1"/>
              </p:cNvSpPr>
              <p:nvPr/>
            </p:nvSpPr>
            <p:spPr bwMode="auto">
              <a:xfrm>
                <a:off x="4780" y="1841"/>
                <a:ext cx="876" cy="239"/>
              </a:xfrm>
              <a:prstGeom prst="rect">
                <a:avLst/>
              </a:prstGeom>
              <a:solidFill>
                <a:schemeClr val="bg1"/>
              </a:solidFill>
              <a:ln w="12700">
                <a:solidFill>
                  <a:schemeClr val="tx1"/>
                </a:solidFill>
                <a:miter lim="800000"/>
                <a:headEnd/>
                <a:tailEnd/>
              </a:ln>
            </p:spPr>
            <p:txBody>
              <a:bodyPr wrap="none" lIns="92075" tIns="46038" rIns="92075" bIns="46038">
                <a:spAutoFit/>
              </a:bodyPr>
              <a:lstStyle/>
              <a:p>
                <a:pPr eaLnBrk="0" hangingPunct="0"/>
                <a:r>
                  <a:rPr lang="en-US" altLang="en-US" sz="1800" i="1">
                    <a:solidFill>
                      <a:schemeClr val="tx1"/>
                    </a:solidFill>
                  </a:rPr>
                  <a:t>Transition 1</a:t>
                </a:r>
              </a:p>
            </p:txBody>
          </p:sp>
          <p:sp>
            <p:nvSpPr>
              <p:cNvPr id="211992" name="Rectangle 22"/>
              <p:cNvSpPr>
                <a:spLocks noChangeArrowheads="1"/>
              </p:cNvSpPr>
              <p:nvPr/>
            </p:nvSpPr>
            <p:spPr bwMode="auto">
              <a:xfrm>
                <a:off x="4780" y="2681"/>
                <a:ext cx="876" cy="239"/>
              </a:xfrm>
              <a:prstGeom prst="rect">
                <a:avLst/>
              </a:prstGeom>
              <a:solidFill>
                <a:schemeClr val="bg1"/>
              </a:solidFill>
              <a:ln w="12700">
                <a:solidFill>
                  <a:schemeClr val="tx1"/>
                </a:solidFill>
                <a:miter lim="800000"/>
                <a:headEnd/>
                <a:tailEnd/>
              </a:ln>
            </p:spPr>
            <p:txBody>
              <a:bodyPr wrap="none" lIns="92075" tIns="46038" rIns="92075" bIns="46038">
                <a:spAutoFit/>
              </a:bodyPr>
              <a:lstStyle/>
              <a:p>
                <a:pPr eaLnBrk="0" hangingPunct="0"/>
                <a:r>
                  <a:rPr lang="en-US" altLang="en-US" sz="1800" i="1">
                    <a:solidFill>
                      <a:schemeClr val="tx1"/>
                    </a:solidFill>
                  </a:rPr>
                  <a:t>Transition 2</a:t>
                </a:r>
              </a:p>
            </p:txBody>
          </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1149350" y="2139950"/>
            <a:ext cx="6540500" cy="3492500"/>
          </a:xfrm>
          <a:prstGeom prst="rect">
            <a:avLst/>
          </a:prstGeom>
          <a:solidFill>
            <a:srgbClr val="8CF4EA"/>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4019" name="Rectangle 3"/>
          <p:cNvSpPr>
            <a:spLocks noChangeArrowheads="1"/>
          </p:cNvSpPr>
          <p:nvPr/>
        </p:nvSpPr>
        <p:spPr bwMode="auto">
          <a:xfrm>
            <a:off x="1149350" y="2139950"/>
            <a:ext cx="6540500" cy="3492500"/>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4020" name="Rectangle 4"/>
          <p:cNvSpPr>
            <a:spLocks noGrp="1" noChangeArrowheads="1"/>
          </p:cNvSpPr>
          <p:nvPr>
            <p:ph type="title" idx="4294967295"/>
          </p:nvPr>
        </p:nvSpPr>
        <p:spPr/>
        <p:txBody>
          <a:bodyPr/>
          <a:lstStyle/>
          <a:p>
            <a:pPr eaLnBrk="1" hangingPunct="1"/>
            <a:r>
              <a:rPr lang="en-US" altLang="en-US" smtClean="0"/>
              <a:t>SFC : alternative sequences</a:t>
            </a:r>
          </a:p>
        </p:txBody>
      </p:sp>
      <p:grpSp>
        <p:nvGrpSpPr>
          <p:cNvPr id="214021" name="Group 25"/>
          <p:cNvGrpSpPr>
            <a:grpSpLocks/>
          </p:cNvGrpSpPr>
          <p:nvPr/>
        </p:nvGrpSpPr>
        <p:grpSpPr bwMode="auto">
          <a:xfrm>
            <a:off x="1149350" y="2139950"/>
            <a:ext cx="6623050" cy="3492500"/>
            <a:chOff x="724" y="1348"/>
            <a:chExt cx="4172" cy="2200"/>
          </a:xfrm>
        </p:grpSpPr>
        <p:sp>
          <p:nvSpPr>
            <p:cNvPr id="214022" name="Rectangle 5"/>
            <p:cNvSpPr>
              <a:spLocks noChangeArrowheads="1"/>
            </p:cNvSpPr>
            <p:nvPr/>
          </p:nvSpPr>
          <p:spPr bwMode="auto">
            <a:xfrm>
              <a:off x="724" y="1348"/>
              <a:ext cx="4120" cy="2200"/>
            </a:xfrm>
            <a:prstGeom prst="rect">
              <a:avLst/>
            </a:prstGeom>
            <a:solidFill>
              <a:srgbClr val="8CF4EA"/>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4023" name="Rectangle 6"/>
            <p:cNvSpPr>
              <a:spLocks noChangeArrowheads="1"/>
            </p:cNvSpPr>
            <p:nvPr/>
          </p:nvSpPr>
          <p:spPr bwMode="auto">
            <a:xfrm>
              <a:off x="3940" y="2356"/>
              <a:ext cx="856" cy="184"/>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4024" name="Rectangle 7"/>
            <p:cNvSpPr>
              <a:spLocks noChangeArrowheads="1"/>
            </p:cNvSpPr>
            <p:nvPr/>
          </p:nvSpPr>
          <p:spPr bwMode="auto">
            <a:xfrm>
              <a:off x="3940" y="1588"/>
              <a:ext cx="856" cy="184"/>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4025" name="Rectangle 8"/>
            <p:cNvSpPr>
              <a:spLocks noChangeArrowheads="1"/>
            </p:cNvSpPr>
            <p:nvPr/>
          </p:nvSpPr>
          <p:spPr bwMode="auto">
            <a:xfrm>
              <a:off x="2980" y="1492"/>
              <a:ext cx="856" cy="32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4026" name="Rectangle 9"/>
            <p:cNvSpPr>
              <a:spLocks noChangeArrowheads="1"/>
            </p:cNvSpPr>
            <p:nvPr/>
          </p:nvSpPr>
          <p:spPr bwMode="auto">
            <a:xfrm>
              <a:off x="2980" y="3124"/>
              <a:ext cx="856" cy="32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4027" name="Rectangle 10"/>
            <p:cNvSpPr>
              <a:spLocks noChangeArrowheads="1"/>
            </p:cNvSpPr>
            <p:nvPr/>
          </p:nvSpPr>
          <p:spPr bwMode="auto">
            <a:xfrm>
              <a:off x="2980" y="2308"/>
              <a:ext cx="856" cy="32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4028" name="Line 11"/>
            <p:cNvSpPr>
              <a:spLocks noChangeShapeType="1"/>
            </p:cNvSpPr>
            <p:nvPr/>
          </p:nvSpPr>
          <p:spPr bwMode="auto">
            <a:xfrm>
              <a:off x="3360" y="1824"/>
              <a:ext cx="0" cy="480"/>
            </a:xfrm>
            <a:prstGeom prst="line">
              <a:avLst/>
            </a:prstGeom>
            <a:noFill/>
            <a:ln w="12700">
              <a:solidFill>
                <a:schemeClr val="tx1"/>
              </a:solidFill>
              <a:round/>
              <a:headEnd type="none" w="sm" len="sm"/>
              <a:tailEnd type="none" w="sm" len="sm"/>
            </a:ln>
          </p:spPr>
          <p:txBody>
            <a:bodyPr/>
            <a:lstStyle/>
            <a:p>
              <a:endParaRPr lang="nl-NL"/>
            </a:p>
          </p:txBody>
        </p:sp>
        <p:sp>
          <p:nvSpPr>
            <p:cNvPr id="214029" name="Line 12"/>
            <p:cNvSpPr>
              <a:spLocks noChangeShapeType="1"/>
            </p:cNvSpPr>
            <p:nvPr/>
          </p:nvSpPr>
          <p:spPr bwMode="auto">
            <a:xfrm>
              <a:off x="3360" y="2640"/>
              <a:ext cx="0" cy="480"/>
            </a:xfrm>
            <a:prstGeom prst="line">
              <a:avLst/>
            </a:prstGeom>
            <a:noFill/>
            <a:ln w="12700">
              <a:solidFill>
                <a:schemeClr val="tx1"/>
              </a:solidFill>
              <a:round/>
              <a:headEnd type="none" w="sm" len="sm"/>
              <a:tailEnd type="none" w="sm" len="sm"/>
            </a:ln>
          </p:spPr>
          <p:txBody>
            <a:bodyPr/>
            <a:lstStyle/>
            <a:p>
              <a:endParaRPr lang="nl-NL"/>
            </a:p>
          </p:txBody>
        </p:sp>
        <p:sp>
          <p:nvSpPr>
            <p:cNvPr id="214030" name="Rectangle 13"/>
            <p:cNvSpPr>
              <a:spLocks noChangeArrowheads="1"/>
            </p:cNvSpPr>
            <p:nvPr/>
          </p:nvSpPr>
          <p:spPr bwMode="auto">
            <a:xfrm>
              <a:off x="3110" y="1569"/>
              <a:ext cx="1786" cy="231"/>
            </a:xfrm>
            <a:prstGeom prst="rect">
              <a:avLst/>
            </a:prstGeom>
            <a:noFill/>
            <a:ln w="9525">
              <a:noFill/>
              <a:miter lim="800000"/>
              <a:headEnd/>
              <a:tailEnd/>
            </a:ln>
          </p:spPr>
          <p:txBody>
            <a:bodyPr lIns="92075" tIns="46038" rIns="92075" bIns="46038">
              <a:spAutoFit/>
            </a:bodyPr>
            <a:lstStyle/>
            <a:p>
              <a:pPr eaLnBrk="0" hangingPunct="0"/>
              <a:r>
                <a:rPr lang="en-US" altLang="en-US" sz="1800" i="1">
                  <a:solidFill>
                    <a:schemeClr val="tx1"/>
                  </a:solidFill>
                </a:rPr>
                <a:t>Step 1            N      FILL          </a:t>
              </a:r>
            </a:p>
          </p:txBody>
        </p:sp>
        <p:sp>
          <p:nvSpPr>
            <p:cNvPr id="214031" name="Rectangle 14"/>
            <p:cNvSpPr>
              <a:spLocks noChangeArrowheads="1"/>
            </p:cNvSpPr>
            <p:nvPr/>
          </p:nvSpPr>
          <p:spPr bwMode="auto">
            <a:xfrm>
              <a:off x="3110" y="3153"/>
              <a:ext cx="1786" cy="231"/>
            </a:xfrm>
            <a:prstGeom prst="rect">
              <a:avLst/>
            </a:prstGeom>
            <a:noFill/>
            <a:ln w="9525">
              <a:noFill/>
              <a:miter lim="800000"/>
              <a:headEnd/>
              <a:tailEnd/>
            </a:ln>
          </p:spPr>
          <p:txBody>
            <a:bodyPr lIns="92075" tIns="46038" rIns="92075" bIns="46038">
              <a:spAutoFit/>
            </a:bodyPr>
            <a:lstStyle/>
            <a:p>
              <a:pPr eaLnBrk="0" hangingPunct="0"/>
              <a:r>
                <a:rPr lang="en-US" altLang="en-US" sz="1800" i="1">
                  <a:solidFill>
                    <a:schemeClr val="tx1"/>
                  </a:solidFill>
                </a:rPr>
                <a:t>Step 3</a:t>
              </a:r>
            </a:p>
          </p:txBody>
        </p:sp>
        <p:sp>
          <p:nvSpPr>
            <p:cNvPr id="214032" name="Rectangle 15"/>
            <p:cNvSpPr>
              <a:spLocks noChangeArrowheads="1"/>
            </p:cNvSpPr>
            <p:nvPr/>
          </p:nvSpPr>
          <p:spPr bwMode="auto">
            <a:xfrm>
              <a:off x="3110" y="2337"/>
              <a:ext cx="1786" cy="231"/>
            </a:xfrm>
            <a:prstGeom prst="rect">
              <a:avLst/>
            </a:prstGeom>
            <a:noFill/>
            <a:ln w="9525">
              <a:noFill/>
              <a:miter lim="800000"/>
              <a:headEnd/>
              <a:tailEnd/>
            </a:ln>
          </p:spPr>
          <p:txBody>
            <a:bodyPr lIns="92075" tIns="46038" rIns="92075" bIns="46038">
              <a:spAutoFit/>
            </a:bodyPr>
            <a:lstStyle/>
            <a:p>
              <a:pPr eaLnBrk="0" hangingPunct="0"/>
              <a:r>
                <a:rPr lang="en-US" altLang="en-US" sz="1800" i="1">
                  <a:solidFill>
                    <a:schemeClr val="tx1"/>
                  </a:solidFill>
                </a:rPr>
                <a:t>Step 2 b         S     Empty          </a:t>
              </a:r>
            </a:p>
          </p:txBody>
        </p:sp>
        <p:sp>
          <p:nvSpPr>
            <p:cNvPr id="214033" name="Line 16"/>
            <p:cNvSpPr>
              <a:spLocks noChangeShapeType="1"/>
            </p:cNvSpPr>
            <p:nvPr/>
          </p:nvSpPr>
          <p:spPr bwMode="auto">
            <a:xfrm>
              <a:off x="4224" y="1584"/>
              <a:ext cx="0" cy="192"/>
            </a:xfrm>
            <a:prstGeom prst="line">
              <a:avLst/>
            </a:prstGeom>
            <a:noFill/>
            <a:ln w="12700">
              <a:solidFill>
                <a:schemeClr val="tx1"/>
              </a:solidFill>
              <a:round/>
              <a:headEnd type="none" w="sm" len="sm"/>
              <a:tailEnd type="none" w="sm" len="sm"/>
            </a:ln>
          </p:spPr>
          <p:txBody>
            <a:bodyPr/>
            <a:lstStyle/>
            <a:p>
              <a:endParaRPr lang="nl-NL"/>
            </a:p>
          </p:txBody>
        </p:sp>
        <p:sp>
          <p:nvSpPr>
            <p:cNvPr id="214034" name="Line 17"/>
            <p:cNvSpPr>
              <a:spLocks noChangeShapeType="1"/>
            </p:cNvSpPr>
            <p:nvPr/>
          </p:nvSpPr>
          <p:spPr bwMode="auto">
            <a:xfrm>
              <a:off x="4224" y="2352"/>
              <a:ext cx="0" cy="192"/>
            </a:xfrm>
            <a:prstGeom prst="line">
              <a:avLst/>
            </a:prstGeom>
            <a:noFill/>
            <a:ln w="12700">
              <a:solidFill>
                <a:schemeClr val="tx1"/>
              </a:solidFill>
              <a:round/>
              <a:headEnd type="none" w="sm" len="sm"/>
              <a:tailEnd type="none" w="sm" len="sm"/>
            </a:ln>
          </p:spPr>
          <p:txBody>
            <a:bodyPr/>
            <a:lstStyle/>
            <a:p>
              <a:endParaRPr lang="nl-NL"/>
            </a:p>
          </p:txBody>
        </p:sp>
        <p:sp>
          <p:nvSpPr>
            <p:cNvPr id="214035" name="Line 18"/>
            <p:cNvSpPr>
              <a:spLocks noChangeShapeType="1"/>
            </p:cNvSpPr>
            <p:nvPr/>
          </p:nvSpPr>
          <p:spPr bwMode="auto">
            <a:xfrm>
              <a:off x="3840" y="1680"/>
              <a:ext cx="96" cy="0"/>
            </a:xfrm>
            <a:prstGeom prst="line">
              <a:avLst/>
            </a:prstGeom>
            <a:noFill/>
            <a:ln w="12700">
              <a:solidFill>
                <a:schemeClr val="tx1"/>
              </a:solidFill>
              <a:round/>
              <a:headEnd type="none" w="sm" len="sm"/>
              <a:tailEnd type="none" w="sm" len="sm"/>
            </a:ln>
          </p:spPr>
          <p:txBody>
            <a:bodyPr/>
            <a:lstStyle/>
            <a:p>
              <a:endParaRPr lang="nl-NL"/>
            </a:p>
          </p:txBody>
        </p:sp>
        <p:sp>
          <p:nvSpPr>
            <p:cNvPr id="214036" name="Line 19"/>
            <p:cNvSpPr>
              <a:spLocks noChangeShapeType="1"/>
            </p:cNvSpPr>
            <p:nvPr/>
          </p:nvSpPr>
          <p:spPr bwMode="auto">
            <a:xfrm>
              <a:off x="3840" y="2448"/>
              <a:ext cx="96" cy="0"/>
            </a:xfrm>
            <a:prstGeom prst="line">
              <a:avLst/>
            </a:prstGeom>
            <a:noFill/>
            <a:ln w="12700">
              <a:solidFill>
                <a:schemeClr val="tx1"/>
              </a:solidFill>
              <a:round/>
              <a:headEnd type="none" w="sm" len="sm"/>
              <a:tailEnd type="none" w="sm" len="sm"/>
            </a:ln>
          </p:spPr>
          <p:txBody>
            <a:bodyPr/>
            <a:lstStyle/>
            <a:p>
              <a:endParaRPr lang="nl-NL"/>
            </a:p>
          </p:txBody>
        </p:sp>
        <p:grpSp>
          <p:nvGrpSpPr>
            <p:cNvPr id="214037" name="Group 24"/>
            <p:cNvGrpSpPr>
              <a:grpSpLocks/>
            </p:cNvGrpSpPr>
            <p:nvPr/>
          </p:nvGrpSpPr>
          <p:grpSpPr bwMode="auto">
            <a:xfrm>
              <a:off x="3114" y="1937"/>
              <a:ext cx="1518" cy="1079"/>
              <a:chOff x="3114" y="1937"/>
              <a:chExt cx="1518" cy="1079"/>
            </a:xfrm>
          </p:grpSpPr>
          <p:sp>
            <p:nvSpPr>
              <p:cNvPr id="214038" name="Line 20"/>
              <p:cNvSpPr>
                <a:spLocks noChangeShapeType="1"/>
              </p:cNvSpPr>
              <p:nvPr/>
            </p:nvSpPr>
            <p:spPr bwMode="auto">
              <a:xfrm>
                <a:off x="3114" y="2064"/>
                <a:ext cx="492" cy="0"/>
              </a:xfrm>
              <a:prstGeom prst="line">
                <a:avLst/>
              </a:prstGeom>
              <a:noFill/>
              <a:ln w="12700">
                <a:solidFill>
                  <a:schemeClr val="tx1"/>
                </a:solidFill>
                <a:round/>
                <a:headEnd type="none" w="sm" len="sm"/>
                <a:tailEnd type="none" w="sm" len="sm"/>
              </a:ln>
            </p:spPr>
            <p:txBody>
              <a:bodyPr/>
              <a:lstStyle/>
              <a:p>
                <a:endParaRPr lang="nl-NL"/>
              </a:p>
            </p:txBody>
          </p:sp>
          <p:sp>
            <p:nvSpPr>
              <p:cNvPr id="214039" name="Line 21"/>
              <p:cNvSpPr>
                <a:spLocks noChangeShapeType="1"/>
              </p:cNvSpPr>
              <p:nvPr/>
            </p:nvSpPr>
            <p:spPr bwMode="auto">
              <a:xfrm>
                <a:off x="3114" y="2892"/>
                <a:ext cx="492" cy="0"/>
              </a:xfrm>
              <a:prstGeom prst="line">
                <a:avLst/>
              </a:prstGeom>
              <a:noFill/>
              <a:ln w="12700">
                <a:solidFill>
                  <a:schemeClr val="tx1"/>
                </a:solidFill>
                <a:round/>
                <a:headEnd type="none" w="sm" len="sm"/>
                <a:tailEnd type="none" w="sm" len="sm"/>
              </a:ln>
            </p:spPr>
            <p:txBody>
              <a:bodyPr/>
              <a:lstStyle/>
              <a:p>
                <a:endParaRPr lang="nl-NL"/>
              </a:p>
            </p:txBody>
          </p:sp>
          <p:sp>
            <p:nvSpPr>
              <p:cNvPr id="214040" name="Rectangle 22"/>
              <p:cNvSpPr>
                <a:spLocks noChangeArrowheads="1"/>
              </p:cNvSpPr>
              <p:nvPr/>
            </p:nvSpPr>
            <p:spPr bwMode="auto">
              <a:xfrm>
                <a:off x="3676" y="1937"/>
                <a:ext cx="956" cy="239"/>
              </a:xfrm>
              <a:prstGeom prst="rect">
                <a:avLst/>
              </a:prstGeom>
              <a:solidFill>
                <a:schemeClr val="bg1"/>
              </a:solidFill>
              <a:ln w="12700">
                <a:solidFill>
                  <a:schemeClr val="tx1"/>
                </a:solidFill>
                <a:miter lim="800000"/>
                <a:headEnd/>
                <a:tailEnd/>
              </a:ln>
            </p:spPr>
            <p:txBody>
              <a:bodyPr wrap="none" lIns="92075" tIns="46038" rIns="92075" bIns="46038">
                <a:spAutoFit/>
              </a:bodyPr>
              <a:lstStyle/>
              <a:p>
                <a:pPr eaLnBrk="0" hangingPunct="0"/>
                <a:r>
                  <a:rPr lang="en-US" altLang="en-US" sz="1800" i="1">
                    <a:solidFill>
                      <a:schemeClr val="tx1"/>
                    </a:solidFill>
                  </a:rPr>
                  <a:t>Transition 1b</a:t>
                </a:r>
              </a:p>
            </p:txBody>
          </p:sp>
          <p:sp>
            <p:nvSpPr>
              <p:cNvPr id="214041" name="Rectangle 23"/>
              <p:cNvSpPr>
                <a:spLocks noChangeArrowheads="1"/>
              </p:cNvSpPr>
              <p:nvPr/>
            </p:nvSpPr>
            <p:spPr bwMode="auto">
              <a:xfrm>
                <a:off x="3676" y="2777"/>
                <a:ext cx="956" cy="239"/>
              </a:xfrm>
              <a:prstGeom prst="rect">
                <a:avLst/>
              </a:prstGeom>
              <a:solidFill>
                <a:schemeClr val="bg1"/>
              </a:solidFill>
              <a:ln w="12700">
                <a:solidFill>
                  <a:schemeClr val="tx1"/>
                </a:solidFill>
                <a:miter lim="800000"/>
                <a:headEnd/>
                <a:tailEnd/>
              </a:ln>
            </p:spPr>
            <p:txBody>
              <a:bodyPr wrap="none" lIns="92075" tIns="46038" rIns="92075" bIns="46038">
                <a:spAutoFit/>
              </a:bodyPr>
              <a:lstStyle/>
              <a:p>
                <a:pPr eaLnBrk="0" hangingPunct="0"/>
                <a:r>
                  <a:rPr lang="en-US" altLang="en-US" sz="1800" i="1">
                    <a:solidFill>
                      <a:schemeClr val="tx1"/>
                    </a:solidFill>
                  </a:rPr>
                  <a:t>Transition 2b</a:t>
                </a:r>
              </a:p>
            </p:txBody>
          </p:sp>
        </p:grpSp>
      </p:grpSp>
      <p:sp>
        <p:nvSpPr>
          <p:cNvPr id="214042" name="Rectangle 26"/>
          <p:cNvSpPr>
            <a:spLocks noChangeArrowheads="1"/>
          </p:cNvSpPr>
          <p:nvPr/>
        </p:nvSpPr>
        <p:spPr bwMode="auto">
          <a:xfrm>
            <a:off x="2978150" y="3740150"/>
            <a:ext cx="1358900" cy="292100"/>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4043" name="Rectangle 27"/>
          <p:cNvSpPr>
            <a:spLocks noChangeArrowheads="1"/>
          </p:cNvSpPr>
          <p:nvPr/>
        </p:nvSpPr>
        <p:spPr bwMode="auto">
          <a:xfrm>
            <a:off x="1454150" y="3663950"/>
            <a:ext cx="1358900" cy="520700"/>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4044" name="Line 28"/>
          <p:cNvSpPr>
            <a:spLocks noChangeShapeType="1"/>
          </p:cNvSpPr>
          <p:nvPr/>
        </p:nvSpPr>
        <p:spPr bwMode="auto">
          <a:xfrm>
            <a:off x="2057400" y="2971800"/>
            <a:ext cx="0" cy="685800"/>
          </a:xfrm>
          <a:prstGeom prst="line">
            <a:avLst/>
          </a:prstGeom>
          <a:noFill/>
          <a:ln w="12700">
            <a:solidFill>
              <a:schemeClr val="tx1"/>
            </a:solidFill>
            <a:round/>
            <a:headEnd type="none" w="sm" len="sm"/>
            <a:tailEnd type="none" w="sm" len="sm"/>
          </a:ln>
        </p:spPr>
        <p:txBody>
          <a:bodyPr/>
          <a:lstStyle/>
          <a:p>
            <a:endParaRPr lang="nl-NL"/>
          </a:p>
        </p:txBody>
      </p:sp>
      <p:sp>
        <p:nvSpPr>
          <p:cNvPr id="214045" name="Line 29"/>
          <p:cNvSpPr>
            <a:spLocks noChangeShapeType="1"/>
          </p:cNvSpPr>
          <p:nvPr/>
        </p:nvSpPr>
        <p:spPr bwMode="auto">
          <a:xfrm>
            <a:off x="2057400" y="4191000"/>
            <a:ext cx="0" cy="685800"/>
          </a:xfrm>
          <a:prstGeom prst="line">
            <a:avLst/>
          </a:prstGeom>
          <a:noFill/>
          <a:ln w="12700">
            <a:solidFill>
              <a:schemeClr val="tx1"/>
            </a:solidFill>
            <a:round/>
            <a:headEnd type="none" w="sm" len="sm"/>
            <a:tailEnd type="none" w="sm" len="sm"/>
          </a:ln>
        </p:spPr>
        <p:txBody>
          <a:bodyPr/>
          <a:lstStyle/>
          <a:p>
            <a:endParaRPr lang="nl-NL"/>
          </a:p>
        </p:txBody>
      </p:sp>
      <p:sp>
        <p:nvSpPr>
          <p:cNvPr id="214046" name="Rectangle 30"/>
          <p:cNvSpPr>
            <a:spLocks noChangeArrowheads="1"/>
          </p:cNvSpPr>
          <p:nvPr/>
        </p:nvSpPr>
        <p:spPr bwMode="auto">
          <a:xfrm>
            <a:off x="1660525" y="3709988"/>
            <a:ext cx="2835275" cy="366712"/>
          </a:xfrm>
          <a:prstGeom prst="rect">
            <a:avLst/>
          </a:prstGeom>
          <a:noFill/>
          <a:ln w="9525">
            <a:noFill/>
            <a:miter lim="800000"/>
            <a:headEnd/>
            <a:tailEnd/>
          </a:ln>
        </p:spPr>
        <p:txBody>
          <a:bodyPr lIns="92075" tIns="46038" rIns="92075" bIns="46038">
            <a:spAutoFit/>
          </a:bodyPr>
          <a:lstStyle/>
          <a:p>
            <a:pPr eaLnBrk="0" hangingPunct="0"/>
            <a:r>
              <a:rPr lang="en-US" altLang="en-US" sz="1800" i="1">
                <a:solidFill>
                  <a:schemeClr val="tx1"/>
                </a:solidFill>
              </a:rPr>
              <a:t>Step 2 a        S     Empty          </a:t>
            </a:r>
          </a:p>
        </p:txBody>
      </p:sp>
      <p:sp>
        <p:nvSpPr>
          <p:cNvPr id="214047" name="Line 31"/>
          <p:cNvSpPr>
            <a:spLocks noChangeShapeType="1"/>
          </p:cNvSpPr>
          <p:nvPr/>
        </p:nvSpPr>
        <p:spPr bwMode="auto">
          <a:xfrm>
            <a:off x="3429000" y="3733800"/>
            <a:ext cx="0" cy="304800"/>
          </a:xfrm>
          <a:prstGeom prst="line">
            <a:avLst/>
          </a:prstGeom>
          <a:noFill/>
          <a:ln w="12700">
            <a:solidFill>
              <a:schemeClr val="tx1"/>
            </a:solidFill>
            <a:round/>
            <a:headEnd type="none" w="sm" len="sm"/>
            <a:tailEnd type="none" w="sm" len="sm"/>
          </a:ln>
        </p:spPr>
        <p:txBody>
          <a:bodyPr/>
          <a:lstStyle/>
          <a:p>
            <a:endParaRPr lang="nl-NL"/>
          </a:p>
        </p:txBody>
      </p:sp>
      <p:sp>
        <p:nvSpPr>
          <p:cNvPr id="214048" name="Line 32"/>
          <p:cNvSpPr>
            <a:spLocks noChangeShapeType="1"/>
          </p:cNvSpPr>
          <p:nvPr/>
        </p:nvSpPr>
        <p:spPr bwMode="auto">
          <a:xfrm>
            <a:off x="2819400" y="3886200"/>
            <a:ext cx="152400" cy="0"/>
          </a:xfrm>
          <a:prstGeom prst="line">
            <a:avLst/>
          </a:prstGeom>
          <a:noFill/>
          <a:ln w="12700">
            <a:solidFill>
              <a:schemeClr val="tx1"/>
            </a:solidFill>
            <a:round/>
            <a:headEnd type="none" w="sm" len="sm"/>
            <a:tailEnd type="none" w="sm" len="sm"/>
          </a:ln>
        </p:spPr>
        <p:txBody>
          <a:bodyPr/>
          <a:lstStyle/>
          <a:p>
            <a:endParaRPr lang="nl-NL"/>
          </a:p>
        </p:txBody>
      </p:sp>
      <p:grpSp>
        <p:nvGrpSpPr>
          <p:cNvPr id="214049" name="Group 37"/>
          <p:cNvGrpSpPr>
            <a:grpSpLocks/>
          </p:cNvGrpSpPr>
          <p:nvPr/>
        </p:nvGrpSpPr>
        <p:grpSpPr bwMode="auto">
          <a:xfrm>
            <a:off x="1590675" y="3074988"/>
            <a:ext cx="2409825" cy="1712912"/>
            <a:chOff x="1002" y="1937"/>
            <a:chExt cx="1518" cy="1079"/>
          </a:xfrm>
        </p:grpSpPr>
        <p:sp>
          <p:nvSpPr>
            <p:cNvPr id="214050" name="Line 33"/>
            <p:cNvSpPr>
              <a:spLocks noChangeShapeType="1"/>
            </p:cNvSpPr>
            <p:nvPr/>
          </p:nvSpPr>
          <p:spPr bwMode="auto">
            <a:xfrm>
              <a:off x="1002" y="2064"/>
              <a:ext cx="492" cy="0"/>
            </a:xfrm>
            <a:prstGeom prst="line">
              <a:avLst/>
            </a:prstGeom>
            <a:noFill/>
            <a:ln w="12700">
              <a:solidFill>
                <a:schemeClr val="tx1"/>
              </a:solidFill>
              <a:round/>
              <a:headEnd type="none" w="sm" len="sm"/>
              <a:tailEnd type="none" w="sm" len="sm"/>
            </a:ln>
          </p:spPr>
          <p:txBody>
            <a:bodyPr/>
            <a:lstStyle/>
            <a:p>
              <a:endParaRPr lang="nl-NL"/>
            </a:p>
          </p:txBody>
        </p:sp>
        <p:sp>
          <p:nvSpPr>
            <p:cNvPr id="214051" name="Line 34"/>
            <p:cNvSpPr>
              <a:spLocks noChangeShapeType="1"/>
            </p:cNvSpPr>
            <p:nvPr/>
          </p:nvSpPr>
          <p:spPr bwMode="auto">
            <a:xfrm>
              <a:off x="1002" y="2892"/>
              <a:ext cx="492" cy="0"/>
            </a:xfrm>
            <a:prstGeom prst="line">
              <a:avLst/>
            </a:prstGeom>
            <a:noFill/>
            <a:ln w="12700">
              <a:solidFill>
                <a:schemeClr val="tx1"/>
              </a:solidFill>
              <a:round/>
              <a:headEnd type="none" w="sm" len="sm"/>
              <a:tailEnd type="none" w="sm" len="sm"/>
            </a:ln>
          </p:spPr>
          <p:txBody>
            <a:bodyPr/>
            <a:lstStyle/>
            <a:p>
              <a:endParaRPr lang="nl-NL"/>
            </a:p>
          </p:txBody>
        </p:sp>
        <p:sp>
          <p:nvSpPr>
            <p:cNvPr id="214052" name="Rectangle 35"/>
            <p:cNvSpPr>
              <a:spLocks noChangeArrowheads="1"/>
            </p:cNvSpPr>
            <p:nvPr/>
          </p:nvSpPr>
          <p:spPr bwMode="auto">
            <a:xfrm>
              <a:off x="1564" y="1937"/>
              <a:ext cx="956" cy="239"/>
            </a:xfrm>
            <a:prstGeom prst="rect">
              <a:avLst/>
            </a:prstGeom>
            <a:solidFill>
              <a:schemeClr val="bg1"/>
            </a:solidFill>
            <a:ln w="12700">
              <a:solidFill>
                <a:schemeClr val="tx1"/>
              </a:solidFill>
              <a:miter lim="800000"/>
              <a:headEnd/>
              <a:tailEnd/>
            </a:ln>
          </p:spPr>
          <p:txBody>
            <a:bodyPr wrap="none" lIns="92075" tIns="46038" rIns="92075" bIns="46038">
              <a:spAutoFit/>
            </a:bodyPr>
            <a:lstStyle/>
            <a:p>
              <a:pPr eaLnBrk="0" hangingPunct="0"/>
              <a:r>
                <a:rPr lang="en-US" altLang="en-US" sz="1800" i="1">
                  <a:solidFill>
                    <a:schemeClr val="tx1"/>
                  </a:solidFill>
                </a:rPr>
                <a:t>Transition 1a</a:t>
              </a:r>
            </a:p>
          </p:txBody>
        </p:sp>
        <p:sp>
          <p:nvSpPr>
            <p:cNvPr id="214053" name="Rectangle 36"/>
            <p:cNvSpPr>
              <a:spLocks noChangeArrowheads="1"/>
            </p:cNvSpPr>
            <p:nvPr/>
          </p:nvSpPr>
          <p:spPr bwMode="auto">
            <a:xfrm>
              <a:off x="1564" y="2777"/>
              <a:ext cx="956" cy="239"/>
            </a:xfrm>
            <a:prstGeom prst="rect">
              <a:avLst/>
            </a:prstGeom>
            <a:solidFill>
              <a:schemeClr val="bg1"/>
            </a:solidFill>
            <a:ln w="12700">
              <a:solidFill>
                <a:schemeClr val="tx1"/>
              </a:solidFill>
              <a:miter lim="800000"/>
              <a:headEnd/>
              <a:tailEnd/>
            </a:ln>
          </p:spPr>
          <p:txBody>
            <a:bodyPr wrap="none" lIns="92075" tIns="46038" rIns="92075" bIns="46038">
              <a:spAutoFit/>
            </a:bodyPr>
            <a:lstStyle/>
            <a:p>
              <a:pPr eaLnBrk="0" hangingPunct="0"/>
              <a:r>
                <a:rPr lang="en-US" altLang="en-US" sz="1800" i="1">
                  <a:solidFill>
                    <a:schemeClr val="tx1"/>
                  </a:solidFill>
                </a:rPr>
                <a:t>Transition 2a</a:t>
              </a:r>
            </a:p>
          </p:txBody>
        </p:sp>
      </p:grpSp>
      <p:sp>
        <p:nvSpPr>
          <p:cNvPr id="214054" name="Line 38"/>
          <p:cNvSpPr>
            <a:spLocks noChangeShapeType="1"/>
          </p:cNvSpPr>
          <p:nvPr/>
        </p:nvSpPr>
        <p:spPr bwMode="auto">
          <a:xfrm>
            <a:off x="2057400" y="2971800"/>
            <a:ext cx="3276600" cy="0"/>
          </a:xfrm>
          <a:prstGeom prst="line">
            <a:avLst/>
          </a:prstGeom>
          <a:noFill/>
          <a:ln w="12700">
            <a:solidFill>
              <a:schemeClr val="tx1"/>
            </a:solidFill>
            <a:round/>
            <a:headEnd type="none" w="sm" len="sm"/>
            <a:tailEnd type="none" w="sm" len="sm"/>
          </a:ln>
        </p:spPr>
        <p:txBody>
          <a:bodyPr/>
          <a:lstStyle/>
          <a:p>
            <a:endParaRPr lang="nl-NL"/>
          </a:p>
        </p:txBody>
      </p:sp>
      <p:sp>
        <p:nvSpPr>
          <p:cNvPr id="214055" name="Line 39"/>
          <p:cNvSpPr>
            <a:spLocks noChangeShapeType="1"/>
          </p:cNvSpPr>
          <p:nvPr/>
        </p:nvSpPr>
        <p:spPr bwMode="auto">
          <a:xfrm>
            <a:off x="2057400" y="4876800"/>
            <a:ext cx="3276600" cy="0"/>
          </a:xfrm>
          <a:prstGeom prst="line">
            <a:avLst/>
          </a:prstGeom>
          <a:noFill/>
          <a:ln w="12700">
            <a:solidFill>
              <a:schemeClr val="tx1"/>
            </a:solidFill>
            <a:round/>
            <a:headEnd type="none" w="sm" len="sm"/>
            <a:tailEnd type="none" w="sm" len="sm"/>
          </a:ln>
        </p:spPr>
        <p:txBody>
          <a:bodyPr/>
          <a:lstStyle/>
          <a:p>
            <a:endParaRPr lang="nl-NL"/>
          </a:p>
        </p:txBody>
      </p:sp>
    </p:spTree>
  </p:cSld>
  <p:clrMapOvr>
    <a:masterClrMapping/>
  </p:clrMapOvr>
  <p:transition>
    <p:blind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1454150" y="1225550"/>
            <a:ext cx="7454900" cy="4940300"/>
          </a:xfrm>
          <a:prstGeom prst="rect">
            <a:avLst/>
          </a:prstGeom>
          <a:solidFill>
            <a:schemeClr val="accent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6067" name="Rectangle 3"/>
          <p:cNvSpPr>
            <a:spLocks noGrp="1" noChangeArrowheads="1"/>
          </p:cNvSpPr>
          <p:nvPr>
            <p:ph type="title" idx="4294967295"/>
          </p:nvPr>
        </p:nvSpPr>
        <p:spPr>
          <a:xfrm>
            <a:off x="304800" y="1219200"/>
            <a:ext cx="9372600" cy="762000"/>
          </a:xfrm>
        </p:spPr>
        <p:txBody>
          <a:bodyPr/>
          <a:lstStyle/>
          <a:p>
            <a:pPr eaLnBrk="1" hangingPunct="1"/>
            <a:r>
              <a:rPr lang="en-US" altLang="en-US" smtClean="0"/>
              <a:t>The IEC 61131-3 Standard</a:t>
            </a:r>
          </a:p>
        </p:txBody>
      </p:sp>
      <p:grpSp>
        <p:nvGrpSpPr>
          <p:cNvPr id="216068" name="Group 8"/>
          <p:cNvGrpSpPr>
            <a:grpSpLocks/>
          </p:cNvGrpSpPr>
          <p:nvPr/>
        </p:nvGrpSpPr>
        <p:grpSpPr bwMode="auto">
          <a:xfrm>
            <a:off x="2139950" y="2063750"/>
            <a:ext cx="5702300" cy="3568700"/>
            <a:chOff x="1348" y="1300"/>
            <a:chExt cx="3592" cy="2248"/>
          </a:xfrm>
        </p:grpSpPr>
        <p:sp>
          <p:nvSpPr>
            <p:cNvPr id="216069" name="Rectangle 4"/>
            <p:cNvSpPr>
              <a:spLocks noChangeArrowheads="1"/>
            </p:cNvSpPr>
            <p:nvPr/>
          </p:nvSpPr>
          <p:spPr bwMode="auto">
            <a:xfrm>
              <a:off x="1348" y="1300"/>
              <a:ext cx="3592" cy="104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6070" name="Rectangle 5"/>
            <p:cNvSpPr>
              <a:spLocks noChangeArrowheads="1"/>
            </p:cNvSpPr>
            <p:nvPr/>
          </p:nvSpPr>
          <p:spPr bwMode="auto">
            <a:xfrm>
              <a:off x="2054" y="1641"/>
              <a:ext cx="2145"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Common Elements</a:t>
              </a:r>
            </a:p>
          </p:txBody>
        </p:sp>
        <p:sp>
          <p:nvSpPr>
            <p:cNvPr id="216071" name="Rectangle 6"/>
            <p:cNvSpPr>
              <a:spLocks noChangeArrowheads="1"/>
            </p:cNvSpPr>
            <p:nvPr/>
          </p:nvSpPr>
          <p:spPr bwMode="auto">
            <a:xfrm>
              <a:off x="1348" y="2500"/>
              <a:ext cx="3592" cy="104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6072" name="Rectangle 7"/>
            <p:cNvSpPr>
              <a:spLocks noChangeArrowheads="1"/>
            </p:cNvSpPr>
            <p:nvPr/>
          </p:nvSpPr>
          <p:spPr bwMode="auto">
            <a:xfrm>
              <a:off x="1766" y="2841"/>
              <a:ext cx="2817"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hlink"/>
                  </a:solidFill>
                </a:rPr>
                <a:t>Programming Languages</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762000" y="6248400"/>
            <a:ext cx="2057400" cy="457200"/>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218115" name="Rectangle 3"/>
          <p:cNvSpPr>
            <a:spLocks noChangeArrowheads="1"/>
          </p:cNvSpPr>
          <p:nvPr/>
        </p:nvSpPr>
        <p:spPr bwMode="auto">
          <a:xfrm>
            <a:off x="3429000" y="6248400"/>
            <a:ext cx="3048000" cy="457200"/>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218116" name="Rectangle 4"/>
          <p:cNvSpPr>
            <a:spLocks noGrp="1" noChangeArrowheads="1"/>
          </p:cNvSpPr>
          <p:nvPr>
            <p:ph type="title" idx="4294967295"/>
          </p:nvPr>
        </p:nvSpPr>
        <p:spPr/>
        <p:txBody>
          <a:bodyPr/>
          <a:lstStyle/>
          <a:p>
            <a:pPr eaLnBrk="1" hangingPunct="1"/>
            <a:r>
              <a:rPr lang="en-US" altLang="en-US" smtClean="0"/>
              <a:t>The IEC 61131-3 Programming Languages</a:t>
            </a:r>
          </a:p>
        </p:txBody>
      </p:sp>
      <p:sp>
        <p:nvSpPr>
          <p:cNvPr id="218117" name="Rectangle 5"/>
          <p:cNvSpPr>
            <a:spLocks noChangeArrowheads="1"/>
          </p:cNvSpPr>
          <p:nvPr/>
        </p:nvSpPr>
        <p:spPr bwMode="auto">
          <a:xfrm>
            <a:off x="522288" y="2078038"/>
            <a:ext cx="7296150" cy="366712"/>
          </a:xfrm>
          <a:prstGeom prst="rect">
            <a:avLst/>
          </a:prstGeom>
          <a:noFill/>
          <a:ln w="9525">
            <a:noFill/>
            <a:miter lim="800000"/>
            <a:headEnd/>
            <a:tailEnd/>
          </a:ln>
        </p:spPr>
        <p:txBody>
          <a:bodyPr wrap="none" lIns="92075" tIns="46038" rIns="92075" bIns="46038">
            <a:spAutoFit/>
          </a:bodyPr>
          <a:lstStyle/>
          <a:p>
            <a:pPr eaLnBrk="0" hangingPunct="0"/>
            <a:r>
              <a:rPr lang="en-US" altLang="en-US" sz="1800" i="1">
                <a:solidFill>
                  <a:schemeClr val="tx1"/>
                </a:solidFill>
              </a:rPr>
              <a:t>	Instruction List             			 Structured Text</a:t>
            </a:r>
          </a:p>
        </p:txBody>
      </p:sp>
      <p:sp>
        <p:nvSpPr>
          <p:cNvPr id="218118" name="Rectangle 6"/>
          <p:cNvSpPr>
            <a:spLocks noChangeArrowheads="1"/>
          </p:cNvSpPr>
          <p:nvPr/>
        </p:nvSpPr>
        <p:spPr bwMode="auto">
          <a:xfrm>
            <a:off x="517525" y="4027488"/>
            <a:ext cx="7310438" cy="366712"/>
          </a:xfrm>
          <a:prstGeom prst="rect">
            <a:avLst/>
          </a:prstGeom>
          <a:noFill/>
          <a:ln w="9525">
            <a:noFill/>
            <a:miter lim="800000"/>
            <a:headEnd/>
            <a:tailEnd/>
          </a:ln>
        </p:spPr>
        <p:txBody>
          <a:bodyPr wrap="none" lIns="92075" tIns="46038" rIns="92075" bIns="46038">
            <a:spAutoFit/>
          </a:bodyPr>
          <a:lstStyle/>
          <a:p>
            <a:pPr eaLnBrk="0" hangingPunct="0"/>
            <a:r>
              <a:rPr lang="en-US" altLang="en-US" sz="1800" i="1">
                <a:solidFill>
                  <a:schemeClr val="tx1"/>
                </a:solidFill>
              </a:rPr>
              <a:t>	Function Block Diagram    			Ladder Diagram</a:t>
            </a:r>
          </a:p>
        </p:txBody>
      </p:sp>
      <p:grpSp>
        <p:nvGrpSpPr>
          <p:cNvPr id="218119" name="Group 11"/>
          <p:cNvGrpSpPr>
            <a:grpSpLocks/>
          </p:cNvGrpSpPr>
          <p:nvPr/>
        </p:nvGrpSpPr>
        <p:grpSpPr bwMode="auto">
          <a:xfrm>
            <a:off x="5797550" y="2438400"/>
            <a:ext cx="2508250" cy="3498850"/>
            <a:chOff x="3652" y="1536"/>
            <a:chExt cx="1580" cy="2204"/>
          </a:xfrm>
        </p:grpSpPr>
        <p:sp>
          <p:nvSpPr>
            <p:cNvPr id="218120" name="Rectangle 7"/>
            <p:cNvSpPr>
              <a:spLocks noChangeArrowheads="1"/>
            </p:cNvSpPr>
            <p:nvPr/>
          </p:nvSpPr>
          <p:spPr bwMode="auto">
            <a:xfrm>
              <a:off x="3700" y="1540"/>
              <a:ext cx="1480" cy="712"/>
            </a:xfrm>
            <a:prstGeom prst="rect">
              <a:avLst/>
            </a:prstGeom>
            <a:solidFill>
              <a:srgbClr val="8CF4EA"/>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8121" name="Rectangle 8"/>
            <p:cNvSpPr>
              <a:spLocks noChangeArrowheads="1"/>
            </p:cNvSpPr>
            <p:nvPr/>
          </p:nvSpPr>
          <p:spPr bwMode="auto">
            <a:xfrm>
              <a:off x="3652" y="2836"/>
              <a:ext cx="1528" cy="904"/>
            </a:xfrm>
            <a:prstGeom prst="rect">
              <a:avLst/>
            </a:prstGeom>
            <a:solidFill>
              <a:srgbClr val="8CF4EA"/>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8122" name="Rectangle 9"/>
            <p:cNvSpPr>
              <a:spLocks noChangeArrowheads="1"/>
            </p:cNvSpPr>
            <p:nvPr/>
          </p:nvSpPr>
          <p:spPr bwMode="auto">
            <a:xfrm>
              <a:off x="3696" y="1536"/>
              <a:ext cx="1536" cy="491"/>
            </a:xfrm>
            <a:prstGeom prst="rect">
              <a:avLst/>
            </a:prstGeom>
            <a:noFill/>
            <a:ln w="9525">
              <a:noFill/>
              <a:miter lim="800000"/>
              <a:headEnd/>
              <a:tailEnd/>
            </a:ln>
          </p:spPr>
          <p:txBody>
            <a:bodyPr lIns="92075" tIns="46038" rIns="92075" bIns="46038">
              <a:spAutoFit/>
            </a:bodyPr>
            <a:lstStyle/>
            <a:p>
              <a:pPr eaLnBrk="0" hangingPunct="0">
                <a:spcBef>
                  <a:spcPct val="50000"/>
                </a:spcBef>
              </a:pPr>
              <a:endParaRPr lang="en-US" altLang="en-US" sz="1800" i="1">
                <a:solidFill>
                  <a:schemeClr val="tx1"/>
                </a:solidFill>
              </a:endParaRPr>
            </a:p>
            <a:p>
              <a:pPr eaLnBrk="0" hangingPunct="0">
                <a:spcBef>
                  <a:spcPct val="50000"/>
                </a:spcBef>
              </a:pPr>
              <a:r>
                <a:rPr lang="en-US" altLang="en-US" sz="1800" i="1">
                  <a:solidFill>
                    <a:schemeClr val="tx1"/>
                  </a:solidFill>
                </a:rPr>
                <a:t>C:= A   AND  NOT B</a:t>
              </a:r>
            </a:p>
          </p:txBody>
        </p:sp>
        <p:sp>
          <p:nvSpPr>
            <p:cNvPr id="218123" name="Rectangle 10"/>
            <p:cNvSpPr>
              <a:spLocks noChangeArrowheads="1"/>
            </p:cNvSpPr>
            <p:nvPr/>
          </p:nvSpPr>
          <p:spPr bwMode="auto">
            <a:xfrm>
              <a:off x="3696" y="2688"/>
              <a:ext cx="1488" cy="751"/>
            </a:xfrm>
            <a:prstGeom prst="rect">
              <a:avLst/>
            </a:prstGeom>
            <a:noFill/>
            <a:ln w="9525">
              <a:noFill/>
              <a:miter lim="800000"/>
              <a:headEnd/>
              <a:tailEnd/>
            </a:ln>
          </p:spPr>
          <p:txBody>
            <a:bodyPr lIns="92075" tIns="46038" rIns="92075" bIns="46038">
              <a:spAutoFit/>
            </a:bodyPr>
            <a:lstStyle/>
            <a:p>
              <a:pPr eaLnBrk="0" hangingPunct="0">
                <a:spcBef>
                  <a:spcPct val="50000"/>
                </a:spcBef>
              </a:pPr>
              <a:endParaRPr lang="en-US" altLang="en-US" sz="1800" i="1">
                <a:solidFill>
                  <a:schemeClr val="tx1"/>
                </a:solidFill>
              </a:endParaRPr>
            </a:p>
            <a:p>
              <a:pPr eaLnBrk="0" hangingPunct="0">
                <a:spcBef>
                  <a:spcPct val="50000"/>
                </a:spcBef>
              </a:pPr>
              <a:r>
                <a:rPr lang="en-US" altLang="en-US" sz="1800" i="1">
                  <a:solidFill>
                    <a:schemeClr val="tx1"/>
                  </a:solidFill>
                </a:rPr>
                <a:t> A   B                    C</a:t>
              </a:r>
            </a:p>
            <a:p>
              <a:pPr eaLnBrk="0" hangingPunct="0">
                <a:spcBef>
                  <a:spcPct val="50000"/>
                </a:spcBef>
              </a:pPr>
              <a:r>
                <a:rPr lang="en-US" altLang="en-US" sz="1800" i="1">
                  <a:solidFill>
                    <a:schemeClr val="tx1"/>
                  </a:solidFill>
                </a:rPr>
                <a:t>-| |--|/|----------------(  )</a:t>
              </a:r>
            </a:p>
          </p:txBody>
        </p:sp>
      </p:grpSp>
      <p:grpSp>
        <p:nvGrpSpPr>
          <p:cNvPr id="218124" name="Group 22"/>
          <p:cNvGrpSpPr>
            <a:grpSpLocks/>
          </p:cNvGrpSpPr>
          <p:nvPr/>
        </p:nvGrpSpPr>
        <p:grpSpPr bwMode="auto">
          <a:xfrm>
            <a:off x="1524000" y="2438400"/>
            <a:ext cx="2209800" cy="3498850"/>
            <a:chOff x="960" y="1536"/>
            <a:chExt cx="1392" cy="2204"/>
          </a:xfrm>
        </p:grpSpPr>
        <p:sp>
          <p:nvSpPr>
            <p:cNvPr id="218125" name="Rectangle 12"/>
            <p:cNvSpPr>
              <a:spLocks noChangeArrowheads="1"/>
            </p:cNvSpPr>
            <p:nvPr/>
          </p:nvSpPr>
          <p:spPr bwMode="auto">
            <a:xfrm>
              <a:off x="964" y="1540"/>
              <a:ext cx="1336" cy="712"/>
            </a:xfrm>
            <a:prstGeom prst="rect">
              <a:avLst/>
            </a:prstGeom>
            <a:solidFill>
              <a:srgbClr val="8CF4EA"/>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8126" name="Rectangle 13"/>
            <p:cNvSpPr>
              <a:spLocks noChangeArrowheads="1"/>
            </p:cNvSpPr>
            <p:nvPr/>
          </p:nvSpPr>
          <p:spPr bwMode="auto">
            <a:xfrm>
              <a:off x="960" y="1536"/>
              <a:ext cx="1392" cy="75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LD	A</a:t>
              </a:r>
            </a:p>
            <a:p>
              <a:pPr eaLnBrk="0" hangingPunct="0">
                <a:spcBef>
                  <a:spcPct val="50000"/>
                </a:spcBef>
              </a:pPr>
              <a:r>
                <a:rPr lang="en-US" altLang="en-US" sz="1800" i="1">
                  <a:solidFill>
                    <a:schemeClr val="tx1"/>
                  </a:solidFill>
                </a:rPr>
                <a:t>ANDN	B</a:t>
              </a:r>
            </a:p>
            <a:p>
              <a:pPr eaLnBrk="0" hangingPunct="0">
                <a:spcBef>
                  <a:spcPct val="50000"/>
                </a:spcBef>
              </a:pPr>
              <a:r>
                <a:rPr lang="en-US" altLang="en-US" sz="1800" i="1">
                  <a:solidFill>
                    <a:schemeClr val="tx1"/>
                  </a:solidFill>
                </a:rPr>
                <a:t>ST	C</a:t>
              </a:r>
            </a:p>
          </p:txBody>
        </p:sp>
        <p:sp>
          <p:nvSpPr>
            <p:cNvPr id="218127" name="Rectangle 14"/>
            <p:cNvSpPr>
              <a:spLocks noChangeArrowheads="1"/>
            </p:cNvSpPr>
            <p:nvPr/>
          </p:nvSpPr>
          <p:spPr bwMode="auto">
            <a:xfrm>
              <a:off x="964" y="2836"/>
              <a:ext cx="1240" cy="904"/>
            </a:xfrm>
            <a:prstGeom prst="rect">
              <a:avLst/>
            </a:prstGeom>
            <a:solidFill>
              <a:srgbClr val="8CF4EA"/>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8128" name="Rectangle 15"/>
            <p:cNvSpPr>
              <a:spLocks noChangeArrowheads="1"/>
            </p:cNvSpPr>
            <p:nvPr/>
          </p:nvSpPr>
          <p:spPr bwMode="auto">
            <a:xfrm>
              <a:off x="1344" y="2928"/>
              <a:ext cx="432"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AND</a:t>
              </a:r>
            </a:p>
          </p:txBody>
        </p:sp>
        <p:sp>
          <p:nvSpPr>
            <p:cNvPr id="218129" name="Rectangle 16"/>
            <p:cNvSpPr>
              <a:spLocks noChangeArrowheads="1"/>
            </p:cNvSpPr>
            <p:nvPr/>
          </p:nvSpPr>
          <p:spPr bwMode="auto">
            <a:xfrm>
              <a:off x="1348" y="3124"/>
              <a:ext cx="376" cy="56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18130" name="Rectangle 17"/>
            <p:cNvSpPr>
              <a:spLocks noChangeArrowheads="1"/>
            </p:cNvSpPr>
            <p:nvPr/>
          </p:nvSpPr>
          <p:spPr bwMode="auto">
            <a:xfrm>
              <a:off x="1008" y="3168"/>
              <a:ext cx="1056" cy="49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A                  C</a:t>
              </a:r>
            </a:p>
            <a:p>
              <a:pPr eaLnBrk="0" hangingPunct="0">
                <a:spcBef>
                  <a:spcPct val="50000"/>
                </a:spcBef>
              </a:pPr>
              <a:r>
                <a:rPr lang="en-US" altLang="en-US" sz="1800" i="1">
                  <a:solidFill>
                    <a:schemeClr val="tx1"/>
                  </a:solidFill>
                </a:rPr>
                <a:t>B</a:t>
              </a:r>
            </a:p>
          </p:txBody>
        </p:sp>
        <p:sp>
          <p:nvSpPr>
            <p:cNvPr id="218131" name="Line 18"/>
            <p:cNvSpPr>
              <a:spLocks noChangeShapeType="1"/>
            </p:cNvSpPr>
            <p:nvPr/>
          </p:nvSpPr>
          <p:spPr bwMode="auto">
            <a:xfrm flipH="1">
              <a:off x="1200" y="3264"/>
              <a:ext cx="144" cy="0"/>
            </a:xfrm>
            <a:prstGeom prst="line">
              <a:avLst/>
            </a:prstGeom>
            <a:noFill/>
            <a:ln w="12700">
              <a:solidFill>
                <a:schemeClr val="tx1"/>
              </a:solidFill>
              <a:round/>
              <a:headEnd type="none" w="sm" len="sm"/>
              <a:tailEnd type="none" w="sm" len="sm"/>
            </a:ln>
          </p:spPr>
          <p:txBody>
            <a:bodyPr/>
            <a:lstStyle/>
            <a:p>
              <a:endParaRPr lang="nl-NL"/>
            </a:p>
          </p:txBody>
        </p:sp>
        <p:sp>
          <p:nvSpPr>
            <p:cNvPr id="218132" name="Line 19"/>
            <p:cNvSpPr>
              <a:spLocks noChangeShapeType="1"/>
            </p:cNvSpPr>
            <p:nvPr/>
          </p:nvSpPr>
          <p:spPr bwMode="auto">
            <a:xfrm>
              <a:off x="1728" y="3264"/>
              <a:ext cx="144" cy="0"/>
            </a:xfrm>
            <a:prstGeom prst="line">
              <a:avLst/>
            </a:prstGeom>
            <a:noFill/>
            <a:ln w="12700">
              <a:solidFill>
                <a:schemeClr val="tx1"/>
              </a:solidFill>
              <a:round/>
              <a:headEnd type="none" w="sm" len="sm"/>
              <a:tailEnd type="none" w="sm" len="sm"/>
            </a:ln>
          </p:spPr>
          <p:txBody>
            <a:bodyPr/>
            <a:lstStyle/>
            <a:p>
              <a:endParaRPr lang="nl-NL"/>
            </a:p>
          </p:txBody>
        </p:sp>
        <p:sp>
          <p:nvSpPr>
            <p:cNvPr id="218133" name="Line 20"/>
            <p:cNvSpPr>
              <a:spLocks noChangeShapeType="1"/>
            </p:cNvSpPr>
            <p:nvPr/>
          </p:nvSpPr>
          <p:spPr bwMode="auto">
            <a:xfrm>
              <a:off x="1200" y="3552"/>
              <a:ext cx="144" cy="0"/>
            </a:xfrm>
            <a:prstGeom prst="line">
              <a:avLst/>
            </a:prstGeom>
            <a:noFill/>
            <a:ln w="12700">
              <a:solidFill>
                <a:schemeClr val="tx1"/>
              </a:solidFill>
              <a:round/>
              <a:headEnd type="none" w="sm" len="sm"/>
              <a:tailEnd type="none" w="sm" len="sm"/>
            </a:ln>
          </p:spPr>
          <p:txBody>
            <a:bodyPr/>
            <a:lstStyle/>
            <a:p>
              <a:endParaRPr lang="nl-NL"/>
            </a:p>
          </p:txBody>
        </p:sp>
        <p:sp>
          <p:nvSpPr>
            <p:cNvPr id="218134" name="Oval 21"/>
            <p:cNvSpPr>
              <a:spLocks noChangeArrowheads="1"/>
            </p:cNvSpPr>
            <p:nvPr/>
          </p:nvSpPr>
          <p:spPr bwMode="auto">
            <a:xfrm>
              <a:off x="1300" y="3508"/>
              <a:ext cx="88" cy="88"/>
            </a:xfrm>
            <a:prstGeom prst="ellipse">
              <a:avLst/>
            </a:prstGeom>
            <a:solidFill>
              <a:schemeClr val="bg1"/>
            </a:solidFill>
            <a:ln w="12700">
              <a:solidFill>
                <a:schemeClr val="tx1"/>
              </a:solidFill>
              <a:round/>
              <a:headEnd/>
              <a:tailEnd/>
            </a:ln>
          </p:spPr>
          <p:txBody>
            <a:bodyPr wrap="none" anchor="ctr"/>
            <a:lstStyle/>
            <a:p>
              <a:pPr eaLnBrk="0" hangingPunct="0"/>
              <a:endParaRPr lang="nl-NL" sz="1600" i="1">
                <a:solidFill>
                  <a:schemeClr val="tx1"/>
                </a:solidFill>
              </a:endParaRPr>
            </a:p>
          </p:txBody>
        </p:sp>
      </p:grpSp>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1454150" y="1225550"/>
            <a:ext cx="7454900" cy="4940300"/>
          </a:xfrm>
          <a:prstGeom prst="rect">
            <a:avLst/>
          </a:prstGeom>
          <a:solidFill>
            <a:schemeClr val="accent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20163" name="Rectangle 3"/>
          <p:cNvSpPr>
            <a:spLocks noGrp="1" noChangeArrowheads="1"/>
          </p:cNvSpPr>
          <p:nvPr>
            <p:ph type="title" idx="4294967295"/>
          </p:nvPr>
        </p:nvSpPr>
        <p:spPr>
          <a:xfrm>
            <a:off x="304800" y="1219200"/>
            <a:ext cx="9372600" cy="762000"/>
          </a:xfrm>
        </p:spPr>
        <p:txBody>
          <a:bodyPr/>
          <a:lstStyle/>
          <a:p>
            <a:pPr eaLnBrk="1" hangingPunct="1"/>
            <a:r>
              <a:rPr lang="en-US" altLang="en-US" smtClean="0"/>
              <a:t>The IEC 61131-3 Standard</a:t>
            </a:r>
          </a:p>
        </p:txBody>
      </p:sp>
      <p:grpSp>
        <p:nvGrpSpPr>
          <p:cNvPr id="220164" name="Group 8"/>
          <p:cNvGrpSpPr>
            <a:grpSpLocks/>
          </p:cNvGrpSpPr>
          <p:nvPr/>
        </p:nvGrpSpPr>
        <p:grpSpPr bwMode="auto">
          <a:xfrm>
            <a:off x="2117725" y="2063750"/>
            <a:ext cx="4471988" cy="3568700"/>
            <a:chOff x="1334" y="1300"/>
            <a:chExt cx="2817" cy="2248"/>
          </a:xfrm>
        </p:grpSpPr>
        <p:sp>
          <p:nvSpPr>
            <p:cNvPr id="220165" name="Rectangle 4"/>
            <p:cNvSpPr>
              <a:spLocks noChangeArrowheads="1"/>
            </p:cNvSpPr>
            <p:nvPr/>
          </p:nvSpPr>
          <p:spPr bwMode="auto">
            <a:xfrm>
              <a:off x="1348" y="1300"/>
              <a:ext cx="2776" cy="104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20166" name="Rectangle 5"/>
            <p:cNvSpPr>
              <a:spLocks noChangeArrowheads="1"/>
            </p:cNvSpPr>
            <p:nvPr/>
          </p:nvSpPr>
          <p:spPr bwMode="auto">
            <a:xfrm>
              <a:off x="1509" y="1641"/>
              <a:ext cx="2145"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Common Elements</a:t>
              </a:r>
            </a:p>
          </p:txBody>
        </p:sp>
        <p:sp>
          <p:nvSpPr>
            <p:cNvPr id="220167" name="Rectangle 6"/>
            <p:cNvSpPr>
              <a:spLocks noChangeArrowheads="1"/>
            </p:cNvSpPr>
            <p:nvPr/>
          </p:nvSpPr>
          <p:spPr bwMode="auto">
            <a:xfrm>
              <a:off x="1348" y="2500"/>
              <a:ext cx="2776" cy="104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20168" name="Rectangle 7"/>
            <p:cNvSpPr>
              <a:spLocks noChangeArrowheads="1"/>
            </p:cNvSpPr>
            <p:nvPr/>
          </p:nvSpPr>
          <p:spPr bwMode="auto">
            <a:xfrm>
              <a:off x="1334" y="2841"/>
              <a:ext cx="2817"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Programming Languages</a:t>
              </a:r>
            </a:p>
          </p:txBody>
        </p:sp>
      </p:grpSp>
      <p:grpSp>
        <p:nvGrpSpPr>
          <p:cNvPr id="220169" name="Group 11"/>
          <p:cNvGrpSpPr>
            <a:grpSpLocks/>
          </p:cNvGrpSpPr>
          <p:nvPr/>
        </p:nvGrpSpPr>
        <p:grpSpPr bwMode="auto">
          <a:xfrm>
            <a:off x="6940550" y="2055813"/>
            <a:ext cx="1511300" cy="1671637"/>
            <a:chOff x="4372" y="1295"/>
            <a:chExt cx="952" cy="1053"/>
          </a:xfrm>
        </p:grpSpPr>
        <p:sp>
          <p:nvSpPr>
            <p:cNvPr id="220170" name="AutoShape 9"/>
            <p:cNvSpPr>
              <a:spLocks noChangeArrowheads="1"/>
            </p:cNvSpPr>
            <p:nvPr/>
          </p:nvSpPr>
          <p:spPr bwMode="auto">
            <a:xfrm>
              <a:off x="4372" y="1300"/>
              <a:ext cx="952" cy="1048"/>
            </a:xfrm>
            <a:prstGeom prst="downArrow">
              <a:avLst>
                <a:gd name="adj1" fmla="val 75009"/>
                <a:gd name="adj2" fmla="val 55047"/>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20171" name="Rectangle 10"/>
            <p:cNvSpPr>
              <a:spLocks noChangeArrowheads="1"/>
            </p:cNvSpPr>
            <p:nvPr/>
          </p:nvSpPr>
          <p:spPr bwMode="auto">
            <a:xfrm>
              <a:off x="4502" y="1295"/>
              <a:ext cx="699" cy="212"/>
            </a:xfrm>
            <a:prstGeom prst="rect">
              <a:avLst/>
            </a:prstGeom>
            <a:noFill/>
            <a:ln w="9525">
              <a:noFill/>
              <a:miter lim="800000"/>
              <a:headEnd/>
              <a:tailEnd/>
            </a:ln>
          </p:spPr>
          <p:txBody>
            <a:bodyPr wrap="none" lIns="92075" tIns="46038" rIns="92075" bIns="46038">
              <a:spAutoFit/>
            </a:bodyPr>
            <a:lstStyle/>
            <a:p>
              <a:pPr eaLnBrk="0" hangingPunct="0"/>
              <a:r>
                <a:rPr lang="en-US" altLang="en-US" sz="1600" i="1">
                  <a:solidFill>
                    <a:schemeClr val="tx1"/>
                  </a:solidFill>
                </a:rPr>
                <a:t>Top Down</a:t>
              </a:r>
            </a:p>
          </p:txBody>
        </p:sp>
      </p:grpSp>
      <p:grpSp>
        <p:nvGrpSpPr>
          <p:cNvPr id="220172" name="Group 14"/>
          <p:cNvGrpSpPr>
            <a:grpSpLocks/>
          </p:cNvGrpSpPr>
          <p:nvPr/>
        </p:nvGrpSpPr>
        <p:grpSpPr bwMode="auto">
          <a:xfrm>
            <a:off x="6940550" y="3968750"/>
            <a:ext cx="1511300" cy="1663700"/>
            <a:chOff x="4372" y="2500"/>
            <a:chExt cx="952" cy="1048"/>
          </a:xfrm>
        </p:grpSpPr>
        <p:sp>
          <p:nvSpPr>
            <p:cNvPr id="220173" name="AutoShape 12"/>
            <p:cNvSpPr>
              <a:spLocks noChangeArrowheads="1"/>
            </p:cNvSpPr>
            <p:nvPr/>
          </p:nvSpPr>
          <p:spPr bwMode="auto">
            <a:xfrm>
              <a:off x="4372" y="2500"/>
              <a:ext cx="952" cy="1048"/>
            </a:xfrm>
            <a:prstGeom prst="upArrow">
              <a:avLst>
                <a:gd name="adj1" fmla="val 75009"/>
                <a:gd name="adj2" fmla="val 55037"/>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20174" name="Rectangle 13"/>
            <p:cNvSpPr>
              <a:spLocks noChangeArrowheads="1"/>
            </p:cNvSpPr>
            <p:nvPr/>
          </p:nvSpPr>
          <p:spPr bwMode="auto">
            <a:xfrm>
              <a:off x="4502" y="3311"/>
              <a:ext cx="721" cy="212"/>
            </a:xfrm>
            <a:prstGeom prst="rect">
              <a:avLst/>
            </a:prstGeom>
            <a:noFill/>
            <a:ln w="9525">
              <a:noFill/>
              <a:miter lim="800000"/>
              <a:headEnd/>
              <a:tailEnd/>
            </a:ln>
          </p:spPr>
          <p:txBody>
            <a:bodyPr wrap="none" lIns="92075" tIns="46038" rIns="92075" bIns="46038">
              <a:spAutoFit/>
            </a:bodyPr>
            <a:lstStyle/>
            <a:p>
              <a:pPr eaLnBrk="0" hangingPunct="0"/>
              <a:r>
                <a:rPr lang="en-US" altLang="en-US" sz="1600" i="1">
                  <a:solidFill>
                    <a:schemeClr val="tx1"/>
                  </a:solidFill>
                </a:rPr>
                <a:t>Bottom Up</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p:txBody>
          <a:bodyPr/>
          <a:lstStyle/>
          <a:p>
            <a:pPr eaLnBrk="1" hangingPunct="1"/>
            <a:r>
              <a:rPr lang="en-US" altLang="en-US" smtClean="0"/>
              <a:t>IEC Programming Environments</a:t>
            </a:r>
          </a:p>
        </p:txBody>
      </p:sp>
      <p:sp>
        <p:nvSpPr>
          <p:cNvPr id="222211" name="Rectangle 3"/>
          <p:cNvSpPr>
            <a:spLocks noGrp="1" noChangeArrowheads="1"/>
          </p:cNvSpPr>
          <p:nvPr>
            <p:ph type="body" sz="half" idx="4294967295"/>
          </p:nvPr>
        </p:nvSpPr>
        <p:spPr>
          <a:xfrm>
            <a:off x="304800" y="1905000"/>
            <a:ext cx="4610100" cy="4419600"/>
          </a:xfrm>
        </p:spPr>
        <p:txBody>
          <a:bodyPr/>
          <a:lstStyle/>
          <a:p>
            <a:pPr marL="361950" indent="-361950" eaLnBrk="1" hangingPunct="1">
              <a:buFont typeface="Wingdings" pitchFamily="2" charset="2"/>
              <a:buNone/>
            </a:pPr>
            <a:r>
              <a:rPr lang="en-US" altLang="en-US" smtClean="0"/>
              <a:t>Many of them offer:</a:t>
            </a:r>
            <a:endParaRPr lang="en-US" altLang="en-US" sz="1200" smtClean="0"/>
          </a:p>
          <a:p>
            <a:pPr marL="361950" indent="-361950" eaLnBrk="1" hangingPunct="1"/>
            <a:r>
              <a:rPr lang="en-US" altLang="en-US" smtClean="0"/>
              <a:t>graphical programming screens</a:t>
            </a:r>
          </a:p>
          <a:p>
            <a:pPr marL="361950" indent="-361950" eaLnBrk="1" hangingPunct="1"/>
            <a:r>
              <a:rPr lang="en-US" altLang="en-US" smtClean="0"/>
              <a:t>support for multiple windows</a:t>
            </a:r>
          </a:p>
          <a:p>
            <a:pPr marL="361950" indent="-361950" eaLnBrk="1" hangingPunct="1"/>
            <a:r>
              <a:rPr lang="en-US" altLang="en-US" smtClean="0"/>
              <a:t>mouse operation</a:t>
            </a:r>
          </a:p>
          <a:p>
            <a:pPr marL="361950" indent="-361950" eaLnBrk="1" hangingPunct="1"/>
            <a:r>
              <a:rPr lang="en-US" altLang="en-US" smtClean="0"/>
              <a:t>pull-down menus</a:t>
            </a:r>
          </a:p>
          <a:p>
            <a:pPr marL="361950" indent="-361950" eaLnBrk="1" hangingPunct="1"/>
            <a:r>
              <a:rPr lang="en-US" altLang="en-US" smtClean="0"/>
              <a:t>built-in hypertext help function</a:t>
            </a:r>
          </a:p>
          <a:p>
            <a:pPr marL="361950" indent="-361950" eaLnBrk="1" hangingPunct="1"/>
            <a:r>
              <a:rPr lang="en-US" altLang="en-US" smtClean="0"/>
              <a:t>software verification during design</a:t>
            </a:r>
            <a:endParaRPr lang="en-US" altLang="en-US" sz="2000" smtClean="0"/>
          </a:p>
          <a:p>
            <a:pPr marL="361950" indent="-361950" eaLnBrk="1" hangingPunct="1">
              <a:buFont typeface="Wingdings" pitchFamily="2" charset="2"/>
              <a:buNone/>
            </a:pPr>
            <a:endParaRPr lang="en-US" altLang="en-US" sz="2000" smtClean="0"/>
          </a:p>
        </p:txBody>
      </p:sp>
      <p:graphicFrame>
        <p:nvGraphicFramePr>
          <p:cNvPr id="222212" name="Object 4"/>
          <p:cNvGraphicFramePr>
            <a:graphicFrameLocks noGrp="1"/>
          </p:cNvGraphicFramePr>
          <p:nvPr>
            <p:ph sz="half" idx="4294967295"/>
          </p:nvPr>
        </p:nvGraphicFramePr>
        <p:xfrm>
          <a:off x="5029200" y="1830388"/>
          <a:ext cx="1847850" cy="1389062"/>
        </p:xfrm>
        <a:graphic>
          <a:graphicData uri="http://schemas.openxmlformats.org/presentationml/2006/ole">
            <p:oleObj spid="_x0000_s222212" name="ClipArt" r:id="rId4" imgW="4716463" imgH="3543300" progId="">
              <p:embed/>
            </p:oleObj>
          </a:graphicData>
        </a:graphic>
      </p:graphicFrame>
      <p:sp>
        <p:nvSpPr>
          <p:cNvPr id="222213" name="Line 5"/>
          <p:cNvSpPr>
            <a:spLocks noChangeShapeType="1"/>
          </p:cNvSpPr>
          <p:nvPr/>
        </p:nvSpPr>
        <p:spPr bwMode="auto">
          <a:xfrm>
            <a:off x="4705350" y="1714500"/>
            <a:ext cx="2190750" cy="1638300"/>
          </a:xfrm>
          <a:prstGeom prst="line">
            <a:avLst/>
          </a:prstGeom>
          <a:noFill/>
          <a:ln w="12700">
            <a:solidFill>
              <a:schemeClr val="tx1"/>
            </a:solidFill>
            <a:round/>
            <a:headEnd type="none" w="sm" len="sm"/>
            <a:tailEnd type="none" w="sm" len="sm"/>
          </a:ln>
        </p:spPr>
        <p:txBody>
          <a:bodyPr/>
          <a:lstStyle/>
          <a:p>
            <a:endParaRPr lang="nl-NL"/>
          </a:p>
        </p:txBody>
      </p:sp>
      <p:sp>
        <p:nvSpPr>
          <p:cNvPr id="222214" name="Line 6"/>
          <p:cNvSpPr>
            <a:spLocks noChangeShapeType="1"/>
          </p:cNvSpPr>
          <p:nvPr/>
        </p:nvSpPr>
        <p:spPr bwMode="auto">
          <a:xfrm flipV="1">
            <a:off x="4800600" y="1695450"/>
            <a:ext cx="2209800" cy="1581150"/>
          </a:xfrm>
          <a:prstGeom prst="line">
            <a:avLst/>
          </a:prstGeom>
          <a:noFill/>
          <a:ln w="12700">
            <a:solidFill>
              <a:schemeClr val="tx1"/>
            </a:solidFill>
            <a:round/>
            <a:headEnd type="none" w="sm" len="sm"/>
            <a:tailEnd type="none" w="sm" len="sm"/>
          </a:ln>
        </p:spPr>
        <p:txBody>
          <a:bodyPr/>
          <a:lstStyle/>
          <a:p>
            <a:endParaRPr lang="nl-NL"/>
          </a:p>
        </p:txBody>
      </p:sp>
      <p:graphicFrame>
        <p:nvGraphicFramePr>
          <p:cNvPr id="222215" name="Object 7"/>
          <p:cNvGraphicFramePr>
            <a:graphicFrameLocks/>
          </p:cNvGraphicFramePr>
          <p:nvPr/>
        </p:nvGraphicFramePr>
        <p:xfrm>
          <a:off x="4610100" y="3829050"/>
          <a:ext cx="3600450" cy="2465388"/>
        </p:xfrm>
        <a:graphic>
          <a:graphicData uri="http://schemas.openxmlformats.org/presentationml/2006/ole">
            <p:oleObj spid="_x0000_s222215" name="Paint Shop Pro Image" r:id="rId5" imgW="5717073" imgH="3920889" progId="">
              <p:embed/>
            </p:oleObj>
          </a:graphicData>
        </a:graphic>
      </p:graphicFrame>
      <p:pic>
        <p:nvPicPr>
          <p:cNvPr id="222216" name="Picture 8"/>
          <p:cNvPicPr>
            <a:picLocks noChangeArrowheads="1"/>
          </p:cNvPicPr>
          <p:nvPr/>
        </p:nvPicPr>
        <p:blipFill>
          <a:blip r:embed="rId6"/>
          <a:srcRect/>
          <a:stretch>
            <a:fillRect/>
          </a:stretch>
        </p:blipFill>
        <p:spPr bwMode="auto">
          <a:xfrm>
            <a:off x="7286625" y="2562225"/>
            <a:ext cx="2352675" cy="1746250"/>
          </a:xfrm>
          <a:prstGeom prst="rect">
            <a:avLst/>
          </a:prstGeom>
          <a:noFill/>
          <a:ln w="9525">
            <a:noFill/>
            <a:miter lim="800000"/>
            <a:headEnd/>
            <a:tailEnd/>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p:txBody>
          <a:bodyPr/>
          <a:lstStyle/>
          <a:p>
            <a:pPr eaLnBrk="1" hangingPunct="1"/>
            <a:r>
              <a:rPr lang="en-US" altLang="en-US" smtClean="0"/>
              <a:t>Out of the jungle</a:t>
            </a:r>
          </a:p>
        </p:txBody>
      </p:sp>
      <p:sp>
        <p:nvSpPr>
          <p:cNvPr id="150531" name="Rectangle 3"/>
          <p:cNvSpPr>
            <a:spLocks noGrp="1" noChangeArrowheads="1"/>
          </p:cNvSpPr>
          <p:nvPr>
            <p:ph type="body" idx="4294967295"/>
          </p:nvPr>
        </p:nvSpPr>
        <p:spPr>
          <a:xfrm>
            <a:off x="171450" y="3200400"/>
            <a:ext cx="9372600" cy="2895600"/>
          </a:xfrm>
        </p:spPr>
        <p:txBody>
          <a:bodyPr/>
          <a:lstStyle/>
          <a:p>
            <a:pPr marL="361950" indent="-361950" algn="ctr" eaLnBrk="1" hangingPunct="1">
              <a:buFont typeface="Wingdings" pitchFamily="2" charset="2"/>
              <a:buNone/>
            </a:pPr>
            <a:r>
              <a:rPr lang="en-US" altLang="en-US" sz="3600" smtClean="0"/>
              <a:t>The current variety of problems can be vastly reduced via standardization</a:t>
            </a:r>
          </a:p>
          <a:p>
            <a:pPr marL="361950" indent="-361950" eaLnBrk="1" hangingPunct="1">
              <a:buFont typeface="Wingdings" pitchFamily="2" charset="2"/>
              <a:buNone/>
            </a:pPr>
            <a:endParaRPr lang="en-US" altLang="en-US" sz="3600" smtClean="0"/>
          </a:p>
          <a:p>
            <a:pPr marL="361950" indent="-361950" algn="ctr" eaLnBrk="1" hangingPunct="1">
              <a:buFont typeface="Wingdings" pitchFamily="2" charset="2"/>
              <a:buNone/>
            </a:pPr>
            <a:r>
              <a:rPr lang="en-US" altLang="en-US" sz="3600" smtClean="0"/>
              <a:t>... and such a standard is available</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228600" y="2971800"/>
            <a:ext cx="9372600" cy="762000"/>
          </a:xfrm>
        </p:spPr>
        <p:txBody>
          <a:bodyPr/>
          <a:lstStyle/>
          <a:p>
            <a:pPr eaLnBrk="1" hangingPunct="1"/>
            <a:r>
              <a:rPr lang="en-US" altLang="en-US" smtClean="0"/>
              <a:t>What are the benefits ?</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p:txBody>
          <a:bodyPr/>
          <a:lstStyle/>
          <a:p>
            <a:pPr eaLnBrk="1" hangingPunct="1"/>
            <a:r>
              <a:rPr lang="en-US" altLang="en-US" smtClean="0"/>
              <a:t>Users? Which Users?</a:t>
            </a:r>
          </a:p>
        </p:txBody>
      </p:sp>
      <p:grpSp>
        <p:nvGrpSpPr>
          <p:cNvPr id="226307" name="Group 3"/>
          <p:cNvGrpSpPr>
            <a:grpSpLocks/>
          </p:cNvGrpSpPr>
          <p:nvPr/>
        </p:nvGrpSpPr>
        <p:grpSpPr bwMode="auto">
          <a:xfrm>
            <a:off x="1225550" y="4044950"/>
            <a:ext cx="2425700" cy="749300"/>
            <a:chOff x="772" y="2548"/>
            <a:chExt cx="1528" cy="472"/>
          </a:xfrm>
        </p:grpSpPr>
        <p:sp>
          <p:nvSpPr>
            <p:cNvPr id="226308" name="Oval 4"/>
            <p:cNvSpPr>
              <a:spLocks noChangeArrowheads="1"/>
            </p:cNvSpPr>
            <p:nvPr/>
          </p:nvSpPr>
          <p:spPr bwMode="auto">
            <a:xfrm>
              <a:off x="772" y="2548"/>
              <a:ext cx="1528" cy="472"/>
            </a:xfrm>
            <a:prstGeom prst="ellipse">
              <a:avLst/>
            </a:prstGeom>
            <a:solidFill>
              <a:schemeClr val="bg1"/>
            </a:solidFill>
            <a:ln w="12700">
              <a:solidFill>
                <a:schemeClr val="tx1"/>
              </a:solidFill>
              <a:round/>
              <a:headEnd/>
              <a:tailEnd/>
            </a:ln>
          </p:spPr>
          <p:txBody>
            <a:bodyPr wrap="none" anchor="ctr"/>
            <a:lstStyle/>
            <a:p>
              <a:pPr eaLnBrk="0" hangingPunct="0"/>
              <a:endParaRPr lang="nl-NL" sz="1600" i="1">
                <a:solidFill>
                  <a:schemeClr val="tx1"/>
                </a:solidFill>
              </a:endParaRPr>
            </a:p>
          </p:txBody>
        </p:sp>
        <p:sp>
          <p:nvSpPr>
            <p:cNvPr id="226309" name="Rectangle 5"/>
            <p:cNvSpPr>
              <a:spLocks noChangeArrowheads="1"/>
            </p:cNvSpPr>
            <p:nvPr/>
          </p:nvSpPr>
          <p:spPr bwMode="auto">
            <a:xfrm>
              <a:off x="902" y="2601"/>
              <a:ext cx="1199"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Education</a:t>
              </a:r>
            </a:p>
          </p:txBody>
        </p:sp>
      </p:grpSp>
      <p:grpSp>
        <p:nvGrpSpPr>
          <p:cNvPr id="226310" name="Group 6"/>
          <p:cNvGrpSpPr>
            <a:grpSpLocks/>
          </p:cNvGrpSpPr>
          <p:nvPr/>
        </p:nvGrpSpPr>
        <p:grpSpPr bwMode="auto">
          <a:xfrm>
            <a:off x="6559550" y="5111750"/>
            <a:ext cx="2654300" cy="977900"/>
            <a:chOff x="4132" y="3220"/>
            <a:chExt cx="1672" cy="616"/>
          </a:xfrm>
        </p:grpSpPr>
        <p:sp>
          <p:nvSpPr>
            <p:cNvPr id="226311" name="Oval 7"/>
            <p:cNvSpPr>
              <a:spLocks noChangeArrowheads="1"/>
            </p:cNvSpPr>
            <p:nvPr/>
          </p:nvSpPr>
          <p:spPr bwMode="auto">
            <a:xfrm>
              <a:off x="4132" y="3220"/>
              <a:ext cx="1672" cy="616"/>
            </a:xfrm>
            <a:prstGeom prst="ellipse">
              <a:avLst/>
            </a:prstGeom>
            <a:solidFill>
              <a:schemeClr val="bg1"/>
            </a:solidFill>
            <a:ln w="12700">
              <a:solidFill>
                <a:schemeClr val="tx1"/>
              </a:solidFill>
              <a:round/>
              <a:headEnd/>
              <a:tailEnd/>
            </a:ln>
          </p:spPr>
          <p:txBody>
            <a:bodyPr wrap="none" anchor="ctr"/>
            <a:lstStyle/>
            <a:p>
              <a:pPr eaLnBrk="0" hangingPunct="0"/>
              <a:endParaRPr lang="nl-NL" sz="1600" i="1">
                <a:solidFill>
                  <a:schemeClr val="tx1"/>
                </a:solidFill>
              </a:endParaRPr>
            </a:p>
          </p:txBody>
        </p:sp>
        <p:sp>
          <p:nvSpPr>
            <p:cNvPr id="226312" name="Rectangle 8"/>
            <p:cNvSpPr>
              <a:spLocks noChangeArrowheads="1"/>
            </p:cNvSpPr>
            <p:nvPr/>
          </p:nvSpPr>
          <p:spPr bwMode="auto">
            <a:xfrm>
              <a:off x="4310" y="3369"/>
              <a:ext cx="1298"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Installation</a:t>
              </a:r>
            </a:p>
          </p:txBody>
        </p:sp>
      </p:grpSp>
      <p:grpSp>
        <p:nvGrpSpPr>
          <p:cNvPr id="226313" name="Group 9"/>
          <p:cNvGrpSpPr>
            <a:grpSpLocks/>
          </p:cNvGrpSpPr>
          <p:nvPr/>
        </p:nvGrpSpPr>
        <p:grpSpPr bwMode="auto">
          <a:xfrm>
            <a:off x="1987550" y="5111750"/>
            <a:ext cx="2654300" cy="977900"/>
            <a:chOff x="1252" y="3220"/>
            <a:chExt cx="1672" cy="616"/>
          </a:xfrm>
        </p:grpSpPr>
        <p:sp>
          <p:nvSpPr>
            <p:cNvPr id="226314" name="Oval 10"/>
            <p:cNvSpPr>
              <a:spLocks noChangeArrowheads="1"/>
            </p:cNvSpPr>
            <p:nvPr/>
          </p:nvSpPr>
          <p:spPr bwMode="auto">
            <a:xfrm>
              <a:off x="1252" y="3220"/>
              <a:ext cx="1672" cy="616"/>
            </a:xfrm>
            <a:prstGeom prst="ellipse">
              <a:avLst/>
            </a:prstGeom>
            <a:solidFill>
              <a:schemeClr val="bg1"/>
            </a:solidFill>
            <a:ln w="12700">
              <a:solidFill>
                <a:schemeClr val="tx1"/>
              </a:solidFill>
              <a:round/>
              <a:headEnd/>
              <a:tailEnd/>
            </a:ln>
          </p:spPr>
          <p:txBody>
            <a:bodyPr wrap="none" anchor="ctr"/>
            <a:lstStyle/>
            <a:p>
              <a:pPr eaLnBrk="0" hangingPunct="0"/>
              <a:endParaRPr lang="nl-NL" sz="1600" i="1">
                <a:solidFill>
                  <a:schemeClr val="tx1"/>
                </a:solidFill>
              </a:endParaRPr>
            </a:p>
          </p:txBody>
        </p:sp>
        <p:sp>
          <p:nvSpPr>
            <p:cNvPr id="226315" name="Rectangle 11"/>
            <p:cNvSpPr>
              <a:spLocks noChangeArrowheads="1"/>
            </p:cNvSpPr>
            <p:nvPr/>
          </p:nvSpPr>
          <p:spPr bwMode="auto">
            <a:xfrm>
              <a:off x="1430" y="3369"/>
              <a:ext cx="1473"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Maintenance</a:t>
              </a:r>
            </a:p>
          </p:txBody>
        </p:sp>
      </p:grpSp>
      <p:grpSp>
        <p:nvGrpSpPr>
          <p:cNvPr id="226316" name="Group 12"/>
          <p:cNvGrpSpPr>
            <a:grpSpLocks/>
          </p:cNvGrpSpPr>
          <p:nvPr/>
        </p:nvGrpSpPr>
        <p:grpSpPr bwMode="auto">
          <a:xfrm>
            <a:off x="4197350" y="4425950"/>
            <a:ext cx="3125788" cy="977900"/>
            <a:chOff x="2644" y="2788"/>
            <a:chExt cx="1969" cy="616"/>
          </a:xfrm>
        </p:grpSpPr>
        <p:sp>
          <p:nvSpPr>
            <p:cNvPr id="226317" name="Oval 13"/>
            <p:cNvSpPr>
              <a:spLocks noChangeArrowheads="1"/>
            </p:cNvSpPr>
            <p:nvPr/>
          </p:nvSpPr>
          <p:spPr bwMode="auto">
            <a:xfrm>
              <a:off x="2644" y="2788"/>
              <a:ext cx="1969" cy="616"/>
            </a:xfrm>
            <a:prstGeom prst="ellipse">
              <a:avLst/>
            </a:prstGeom>
            <a:solidFill>
              <a:schemeClr val="bg1"/>
            </a:solidFill>
            <a:ln w="12700">
              <a:solidFill>
                <a:schemeClr val="tx1"/>
              </a:solidFill>
              <a:round/>
              <a:headEnd/>
              <a:tailEnd/>
            </a:ln>
          </p:spPr>
          <p:txBody>
            <a:bodyPr wrap="none" anchor="ctr"/>
            <a:lstStyle/>
            <a:p>
              <a:pPr eaLnBrk="0" hangingPunct="0"/>
              <a:endParaRPr lang="nl-NL" sz="1600" i="1">
                <a:solidFill>
                  <a:schemeClr val="tx1"/>
                </a:solidFill>
              </a:endParaRPr>
            </a:p>
          </p:txBody>
        </p:sp>
        <p:sp>
          <p:nvSpPr>
            <p:cNvPr id="226318" name="Rectangle 14"/>
            <p:cNvSpPr>
              <a:spLocks noChangeArrowheads="1"/>
            </p:cNvSpPr>
            <p:nvPr/>
          </p:nvSpPr>
          <p:spPr bwMode="auto">
            <a:xfrm>
              <a:off x="2854" y="2937"/>
              <a:ext cx="1572"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Programming</a:t>
              </a:r>
            </a:p>
          </p:txBody>
        </p:sp>
      </p:grpSp>
      <p:grpSp>
        <p:nvGrpSpPr>
          <p:cNvPr id="226319" name="Group 15"/>
          <p:cNvGrpSpPr>
            <a:grpSpLocks/>
          </p:cNvGrpSpPr>
          <p:nvPr/>
        </p:nvGrpSpPr>
        <p:grpSpPr bwMode="auto">
          <a:xfrm>
            <a:off x="387350" y="2444750"/>
            <a:ext cx="2820988" cy="977900"/>
            <a:chOff x="244" y="1540"/>
            <a:chExt cx="1777" cy="616"/>
          </a:xfrm>
        </p:grpSpPr>
        <p:sp>
          <p:nvSpPr>
            <p:cNvPr id="226320" name="Oval 16"/>
            <p:cNvSpPr>
              <a:spLocks noChangeArrowheads="1"/>
            </p:cNvSpPr>
            <p:nvPr/>
          </p:nvSpPr>
          <p:spPr bwMode="auto">
            <a:xfrm>
              <a:off x="244" y="1540"/>
              <a:ext cx="1777" cy="616"/>
            </a:xfrm>
            <a:prstGeom prst="ellipse">
              <a:avLst/>
            </a:prstGeom>
            <a:solidFill>
              <a:schemeClr val="bg1"/>
            </a:solidFill>
            <a:ln w="12700">
              <a:solidFill>
                <a:schemeClr val="tx1"/>
              </a:solidFill>
              <a:round/>
              <a:headEnd/>
              <a:tailEnd/>
            </a:ln>
          </p:spPr>
          <p:txBody>
            <a:bodyPr wrap="none" anchor="ctr"/>
            <a:lstStyle/>
            <a:p>
              <a:pPr eaLnBrk="0" hangingPunct="0"/>
              <a:endParaRPr lang="nl-NL" sz="1600" i="1">
                <a:solidFill>
                  <a:schemeClr val="tx1"/>
                </a:solidFill>
              </a:endParaRPr>
            </a:p>
          </p:txBody>
        </p:sp>
        <p:sp>
          <p:nvSpPr>
            <p:cNvPr id="226321" name="Rectangle 17"/>
            <p:cNvSpPr>
              <a:spLocks noChangeArrowheads="1"/>
            </p:cNvSpPr>
            <p:nvPr/>
          </p:nvSpPr>
          <p:spPr bwMode="auto">
            <a:xfrm>
              <a:off x="433" y="1689"/>
              <a:ext cx="1535"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Process cntrl</a:t>
              </a:r>
            </a:p>
          </p:txBody>
        </p:sp>
      </p:grpSp>
      <p:grpSp>
        <p:nvGrpSpPr>
          <p:cNvPr id="226322" name="Group 18"/>
          <p:cNvGrpSpPr>
            <a:grpSpLocks/>
          </p:cNvGrpSpPr>
          <p:nvPr/>
        </p:nvGrpSpPr>
        <p:grpSpPr bwMode="auto">
          <a:xfrm>
            <a:off x="3816350" y="1911350"/>
            <a:ext cx="2882900" cy="977900"/>
            <a:chOff x="2404" y="1204"/>
            <a:chExt cx="1816" cy="616"/>
          </a:xfrm>
        </p:grpSpPr>
        <p:sp>
          <p:nvSpPr>
            <p:cNvPr id="226323" name="Oval 19"/>
            <p:cNvSpPr>
              <a:spLocks noChangeArrowheads="1"/>
            </p:cNvSpPr>
            <p:nvPr/>
          </p:nvSpPr>
          <p:spPr bwMode="auto">
            <a:xfrm>
              <a:off x="2404" y="1204"/>
              <a:ext cx="1816" cy="616"/>
            </a:xfrm>
            <a:prstGeom prst="ellipse">
              <a:avLst/>
            </a:prstGeom>
            <a:solidFill>
              <a:schemeClr val="bg1"/>
            </a:solidFill>
            <a:ln w="12700">
              <a:solidFill>
                <a:schemeClr val="tx1"/>
              </a:solidFill>
              <a:round/>
              <a:headEnd/>
              <a:tailEnd/>
            </a:ln>
          </p:spPr>
          <p:txBody>
            <a:bodyPr wrap="none" anchor="ctr"/>
            <a:lstStyle/>
            <a:p>
              <a:pPr eaLnBrk="0" hangingPunct="0"/>
              <a:endParaRPr lang="nl-NL" sz="1600" i="1">
                <a:solidFill>
                  <a:schemeClr val="tx1"/>
                </a:solidFill>
              </a:endParaRPr>
            </a:p>
          </p:txBody>
        </p:sp>
        <p:sp>
          <p:nvSpPr>
            <p:cNvPr id="226324" name="Rectangle 20"/>
            <p:cNvSpPr>
              <a:spLocks noChangeArrowheads="1"/>
            </p:cNvSpPr>
            <p:nvPr/>
          </p:nvSpPr>
          <p:spPr bwMode="auto">
            <a:xfrm>
              <a:off x="2598" y="1353"/>
              <a:ext cx="1460"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Discrete Mnf</a:t>
              </a:r>
            </a:p>
          </p:txBody>
        </p:sp>
      </p:grpSp>
      <p:grpSp>
        <p:nvGrpSpPr>
          <p:cNvPr id="226325" name="Group 21"/>
          <p:cNvGrpSpPr>
            <a:grpSpLocks/>
          </p:cNvGrpSpPr>
          <p:nvPr/>
        </p:nvGrpSpPr>
        <p:grpSpPr bwMode="auto">
          <a:xfrm>
            <a:off x="5721350" y="2825750"/>
            <a:ext cx="3757613" cy="977900"/>
            <a:chOff x="3604" y="1780"/>
            <a:chExt cx="2367" cy="616"/>
          </a:xfrm>
        </p:grpSpPr>
        <p:sp>
          <p:nvSpPr>
            <p:cNvPr id="226326" name="Oval 22"/>
            <p:cNvSpPr>
              <a:spLocks noChangeArrowheads="1"/>
            </p:cNvSpPr>
            <p:nvPr/>
          </p:nvSpPr>
          <p:spPr bwMode="auto">
            <a:xfrm>
              <a:off x="3604" y="1780"/>
              <a:ext cx="2367" cy="616"/>
            </a:xfrm>
            <a:prstGeom prst="ellipse">
              <a:avLst/>
            </a:prstGeom>
            <a:solidFill>
              <a:schemeClr val="bg1"/>
            </a:solidFill>
            <a:ln w="12700">
              <a:solidFill>
                <a:schemeClr val="tx1"/>
              </a:solidFill>
              <a:round/>
              <a:headEnd/>
              <a:tailEnd/>
            </a:ln>
          </p:spPr>
          <p:txBody>
            <a:bodyPr wrap="none" anchor="ctr"/>
            <a:lstStyle/>
            <a:p>
              <a:pPr eaLnBrk="0" hangingPunct="0"/>
              <a:endParaRPr lang="nl-NL" sz="1600" i="1">
                <a:solidFill>
                  <a:schemeClr val="tx1"/>
                </a:solidFill>
              </a:endParaRPr>
            </a:p>
          </p:txBody>
        </p:sp>
        <p:sp>
          <p:nvSpPr>
            <p:cNvPr id="226327" name="Rectangle 23"/>
            <p:cNvSpPr>
              <a:spLocks noChangeArrowheads="1"/>
            </p:cNvSpPr>
            <p:nvPr/>
          </p:nvSpPr>
          <p:spPr bwMode="auto">
            <a:xfrm>
              <a:off x="3857" y="1929"/>
              <a:ext cx="2021"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System Integrator</a:t>
              </a:r>
            </a:p>
          </p:txBody>
        </p:sp>
      </p:grpSp>
      <p:grpSp>
        <p:nvGrpSpPr>
          <p:cNvPr id="226328" name="Group 24"/>
          <p:cNvGrpSpPr>
            <a:grpSpLocks/>
          </p:cNvGrpSpPr>
          <p:nvPr/>
        </p:nvGrpSpPr>
        <p:grpSpPr bwMode="auto">
          <a:xfrm>
            <a:off x="3054350" y="3130550"/>
            <a:ext cx="2197100" cy="977900"/>
            <a:chOff x="1924" y="1972"/>
            <a:chExt cx="1384" cy="616"/>
          </a:xfrm>
        </p:grpSpPr>
        <p:sp>
          <p:nvSpPr>
            <p:cNvPr id="226329" name="Oval 25"/>
            <p:cNvSpPr>
              <a:spLocks noChangeArrowheads="1"/>
            </p:cNvSpPr>
            <p:nvPr/>
          </p:nvSpPr>
          <p:spPr bwMode="auto">
            <a:xfrm>
              <a:off x="1924" y="1972"/>
              <a:ext cx="1384" cy="616"/>
            </a:xfrm>
            <a:prstGeom prst="ellipse">
              <a:avLst/>
            </a:prstGeom>
            <a:solidFill>
              <a:schemeClr val="bg1"/>
            </a:solidFill>
            <a:ln w="12700">
              <a:solidFill>
                <a:schemeClr val="tx1"/>
              </a:solidFill>
              <a:round/>
              <a:headEnd/>
              <a:tailEnd/>
            </a:ln>
          </p:spPr>
          <p:txBody>
            <a:bodyPr wrap="none" anchor="ctr"/>
            <a:lstStyle/>
            <a:p>
              <a:pPr eaLnBrk="0" hangingPunct="0"/>
              <a:endParaRPr lang="nl-NL" sz="1600" i="1">
                <a:solidFill>
                  <a:schemeClr val="tx1"/>
                </a:solidFill>
              </a:endParaRPr>
            </a:p>
          </p:txBody>
        </p:sp>
        <p:sp>
          <p:nvSpPr>
            <p:cNvPr id="226330" name="Rectangle 26"/>
            <p:cNvSpPr>
              <a:spLocks noChangeArrowheads="1"/>
            </p:cNvSpPr>
            <p:nvPr/>
          </p:nvSpPr>
          <p:spPr bwMode="auto">
            <a:xfrm>
              <a:off x="2071" y="2121"/>
              <a:ext cx="1062" cy="327"/>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chemeClr val="tx1"/>
                  </a:solidFill>
                </a:rPr>
                <a:t>  YOU ??</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p:txBody>
          <a:bodyPr/>
          <a:lstStyle/>
          <a:p>
            <a:pPr eaLnBrk="1" hangingPunct="1"/>
            <a:r>
              <a:rPr lang="en-US" altLang="en-US" smtClean="0"/>
              <a:t>Users? Which Users?</a:t>
            </a:r>
          </a:p>
        </p:txBody>
      </p:sp>
      <p:sp>
        <p:nvSpPr>
          <p:cNvPr id="228355" name="Rectangle 3"/>
          <p:cNvSpPr>
            <a:spLocks noGrp="1" noChangeArrowheads="1"/>
          </p:cNvSpPr>
          <p:nvPr>
            <p:ph type="body" idx="4294967295"/>
          </p:nvPr>
        </p:nvSpPr>
        <p:spPr/>
        <p:txBody>
          <a:bodyPr/>
          <a:lstStyle/>
          <a:p>
            <a:pPr marL="361950" indent="-361950" eaLnBrk="1" hangingPunct="1">
              <a:lnSpc>
                <a:spcPct val="100000"/>
              </a:lnSpc>
              <a:spcBef>
                <a:spcPct val="50000"/>
              </a:spcBef>
              <a:buFontTx/>
              <a:buChar char="•"/>
            </a:pPr>
            <a:r>
              <a:rPr lang="en-US" altLang="en-US" smtClean="0">
                <a:solidFill>
                  <a:schemeClr val="tx1"/>
                </a:solidFill>
              </a:rPr>
              <a:t>Automobile production lines</a:t>
            </a:r>
          </a:p>
          <a:p>
            <a:pPr marL="361950" indent="-361950" eaLnBrk="1" hangingPunct="1">
              <a:lnSpc>
                <a:spcPct val="100000"/>
              </a:lnSpc>
              <a:spcBef>
                <a:spcPct val="50000"/>
              </a:spcBef>
              <a:buFontTx/>
              <a:buChar char="•"/>
            </a:pPr>
            <a:r>
              <a:rPr lang="en-US" altLang="en-US" smtClean="0">
                <a:solidFill>
                  <a:schemeClr val="tx1"/>
                </a:solidFill>
              </a:rPr>
              <a:t> Water treatment plant</a:t>
            </a:r>
          </a:p>
          <a:p>
            <a:pPr marL="361950" indent="-361950" eaLnBrk="1" hangingPunct="1">
              <a:lnSpc>
                <a:spcPct val="100000"/>
              </a:lnSpc>
              <a:spcBef>
                <a:spcPct val="50000"/>
              </a:spcBef>
              <a:buFontTx/>
              <a:buChar char="•"/>
            </a:pPr>
            <a:r>
              <a:rPr lang="en-US" altLang="en-US" smtClean="0">
                <a:solidFill>
                  <a:schemeClr val="tx1"/>
                </a:solidFill>
              </a:rPr>
              <a:t> Food processing and packaging machinery</a:t>
            </a:r>
          </a:p>
          <a:p>
            <a:pPr marL="361950" indent="-361950" eaLnBrk="1" hangingPunct="1">
              <a:lnSpc>
                <a:spcPct val="100000"/>
              </a:lnSpc>
              <a:spcBef>
                <a:spcPct val="50000"/>
              </a:spcBef>
              <a:buFontTx/>
              <a:buChar char="•"/>
            </a:pPr>
            <a:r>
              <a:rPr lang="en-US" altLang="en-US" smtClean="0">
                <a:solidFill>
                  <a:schemeClr val="tx1"/>
                </a:solidFill>
              </a:rPr>
              <a:t> Cable manufacturing</a:t>
            </a:r>
          </a:p>
          <a:p>
            <a:pPr marL="361950" indent="-361950" eaLnBrk="1" hangingPunct="1">
              <a:lnSpc>
                <a:spcPct val="100000"/>
              </a:lnSpc>
              <a:spcBef>
                <a:spcPct val="50000"/>
              </a:spcBef>
              <a:buFontTx/>
              <a:buChar char="•"/>
            </a:pPr>
            <a:r>
              <a:rPr lang="en-US" altLang="en-US" smtClean="0">
                <a:solidFill>
                  <a:schemeClr val="tx1"/>
                </a:solidFill>
              </a:rPr>
              <a:t> Semi-conductor clean room automation</a:t>
            </a:r>
          </a:p>
          <a:p>
            <a:pPr marL="361950" indent="-361950" eaLnBrk="1" hangingPunct="1">
              <a:lnSpc>
                <a:spcPct val="100000"/>
              </a:lnSpc>
              <a:spcBef>
                <a:spcPct val="50000"/>
              </a:spcBef>
              <a:buFontTx/>
              <a:buChar char="•"/>
            </a:pPr>
            <a:r>
              <a:rPr lang="en-US" altLang="en-US" smtClean="0">
                <a:solidFill>
                  <a:schemeClr val="tx1"/>
                </a:solidFill>
              </a:rPr>
              <a:t> Theme-park roller coasters</a:t>
            </a:r>
          </a:p>
          <a:p>
            <a:pPr marL="361950" indent="-361950" eaLnBrk="1" hangingPunct="1">
              <a:lnSpc>
                <a:spcPct val="100000"/>
              </a:lnSpc>
              <a:spcBef>
                <a:spcPct val="50000"/>
              </a:spcBef>
              <a:buFontTx/>
              <a:buChar char="•"/>
            </a:pPr>
            <a:r>
              <a:rPr lang="en-US" altLang="en-US" smtClean="0">
                <a:solidFill>
                  <a:schemeClr val="tx1"/>
                </a:solidFill>
              </a:rPr>
              <a:t> Nuclear waste treatment plant</a:t>
            </a:r>
          </a:p>
          <a:p>
            <a:pPr marL="361950" indent="-361950" algn="ctr" eaLnBrk="1" hangingPunct="1">
              <a:lnSpc>
                <a:spcPct val="100000"/>
              </a:lnSpc>
              <a:spcBef>
                <a:spcPct val="50000"/>
              </a:spcBef>
              <a:buFont typeface="Wingdings" pitchFamily="2" charset="2"/>
              <a:buNone/>
            </a:pPr>
            <a:r>
              <a:rPr lang="en-US" altLang="en-US" smtClean="0">
                <a:solidFill>
                  <a:schemeClr val="tx1"/>
                </a:solidFill>
              </a:rPr>
              <a:t>This wide range encompass different skills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p:txBody>
          <a:bodyPr/>
          <a:lstStyle/>
          <a:p>
            <a:pPr eaLnBrk="1" hangingPunct="1"/>
            <a:r>
              <a:rPr lang="en-US" altLang="en-US" smtClean="0"/>
              <a:t>Benefits</a:t>
            </a:r>
          </a:p>
        </p:txBody>
      </p:sp>
      <p:sp>
        <p:nvSpPr>
          <p:cNvPr id="230403" name="Rectangle 3"/>
          <p:cNvSpPr>
            <a:spLocks noGrp="1" noChangeArrowheads="1"/>
          </p:cNvSpPr>
          <p:nvPr>
            <p:ph type="body" sz="half" idx="4294967295"/>
          </p:nvPr>
        </p:nvSpPr>
        <p:spPr>
          <a:xfrm>
            <a:off x="304800" y="1905000"/>
            <a:ext cx="8839200" cy="4419600"/>
          </a:xfrm>
        </p:spPr>
        <p:txBody>
          <a:bodyPr/>
          <a:lstStyle/>
          <a:p>
            <a:pPr marL="361950" indent="-361950" eaLnBrk="1" hangingPunct="1"/>
            <a:r>
              <a:rPr lang="en-US" altLang="en-US" smtClean="0">
                <a:solidFill>
                  <a:schemeClr val="accent1"/>
                </a:solidFill>
              </a:rPr>
              <a:t>Reduced waste of human resources (in training, debugging, maintenance and consultancy)</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p:txBody>
          <a:bodyPr/>
          <a:lstStyle/>
          <a:p>
            <a:pPr eaLnBrk="1" hangingPunct="1"/>
            <a:r>
              <a:rPr lang="en-US" altLang="en-US" smtClean="0"/>
              <a:t>Benefits</a:t>
            </a:r>
          </a:p>
        </p:txBody>
      </p:sp>
      <p:sp>
        <p:nvSpPr>
          <p:cNvPr id="232451" name="Rectangle 3"/>
          <p:cNvSpPr>
            <a:spLocks noGrp="1" noChangeArrowheads="1"/>
          </p:cNvSpPr>
          <p:nvPr>
            <p:ph type="body" sz="half" idx="4294967295"/>
          </p:nvPr>
        </p:nvSpPr>
        <p:spPr>
          <a:xfrm>
            <a:off x="304800" y="1905000"/>
            <a:ext cx="4610100" cy="4419600"/>
          </a:xfrm>
        </p:spPr>
        <p:txBody>
          <a:bodyPr/>
          <a:lstStyle/>
          <a:p>
            <a:pPr marL="361950" indent="-361950" eaLnBrk="1" hangingPunct="1"/>
            <a:r>
              <a:rPr lang="en-US" altLang="en-US" sz="1600" smtClean="0"/>
              <a:t>Reduced waste of human resources (in training, debugging, maintenance and consultancy)</a:t>
            </a:r>
          </a:p>
        </p:txBody>
      </p:sp>
      <p:sp>
        <p:nvSpPr>
          <p:cNvPr id="232452" name="Rectangle 4"/>
          <p:cNvSpPr>
            <a:spLocks noChangeArrowheads="1"/>
          </p:cNvSpPr>
          <p:nvPr/>
        </p:nvSpPr>
        <p:spPr bwMode="auto">
          <a:xfrm>
            <a:off x="463550" y="2978150"/>
            <a:ext cx="9055100" cy="1054100"/>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32453" name="Rectangle 5"/>
          <p:cNvSpPr>
            <a:spLocks noChangeArrowheads="1"/>
          </p:cNvSpPr>
          <p:nvPr/>
        </p:nvSpPr>
        <p:spPr bwMode="auto">
          <a:xfrm>
            <a:off x="517525" y="3108325"/>
            <a:ext cx="9024938" cy="822325"/>
          </a:xfrm>
          <a:prstGeom prst="rect">
            <a:avLst/>
          </a:prstGeom>
          <a:noFill/>
          <a:ln w="9525">
            <a:noFill/>
            <a:miter lim="800000"/>
            <a:headEnd/>
            <a:tailEnd/>
          </a:ln>
        </p:spPr>
        <p:txBody>
          <a:bodyPr wrap="none" lIns="92075" tIns="46038" rIns="92075" bIns="46038">
            <a:spAutoFit/>
          </a:bodyPr>
          <a:lstStyle/>
          <a:p>
            <a:pPr eaLnBrk="0" hangingPunct="0"/>
            <a:r>
              <a:rPr lang="en-US" altLang="en-US" sz="1600" i="1">
                <a:solidFill>
                  <a:schemeClr val="accent1"/>
                </a:solidFill>
              </a:rPr>
              <a:t>Creating a focus to problem solving via software re-usability </a:t>
            </a:r>
          </a:p>
          <a:p>
            <a:pPr eaLnBrk="0" hangingPunct="0"/>
            <a:r>
              <a:rPr lang="en-US" altLang="en-US" sz="1600" i="1">
                <a:solidFill>
                  <a:schemeClr val="accent1"/>
                </a:solidFill>
              </a:rPr>
              <a:t>(reduced application investment and supplier dependency)</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p:txBody>
          <a:bodyPr/>
          <a:lstStyle/>
          <a:p>
            <a:pPr eaLnBrk="1" hangingPunct="1"/>
            <a:r>
              <a:rPr lang="en-US" altLang="en-US" smtClean="0"/>
              <a:t>Benefits</a:t>
            </a:r>
          </a:p>
        </p:txBody>
      </p:sp>
      <p:sp>
        <p:nvSpPr>
          <p:cNvPr id="234499" name="Rectangle 3"/>
          <p:cNvSpPr>
            <a:spLocks noGrp="1" noChangeArrowheads="1"/>
          </p:cNvSpPr>
          <p:nvPr>
            <p:ph type="body" sz="half" idx="4294967295"/>
          </p:nvPr>
        </p:nvSpPr>
        <p:spPr>
          <a:xfrm>
            <a:off x="304800" y="1905000"/>
            <a:ext cx="4610100" cy="4419600"/>
          </a:xfrm>
        </p:spPr>
        <p:txBody>
          <a:bodyPr/>
          <a:lstStyle/>
          <a:p>
            <a:pPr marL="361950" indent="-361950" eaLnBrk="1" hangingPunct="1"/>
            <a:r>
              <a:rPr lang="en-US" altLang="en-US" sz="1600" smtClean="0"/>
              <a:t>Reduced waste of human resources (in training, debugging, maintenance and consultancy)</a:t>
            </a:r>
          </a:p>
          <a:p>
            <a:pPr marL="361950" indent="-361950" eaLnBrk="1" hangingPunct="1"/>
            <a:r>
              <a:rPr lang="en-US" altLang="en-US" sz="1600" smtClean="0"/>
              <a:t>Creating a focus to problem solving via software re-usability (reduced application investment and supplier dependency)</a:t>
            </a:r>
          </a:p>
        </p:txBody>
      </p:sp>
      <p:sp>
        <p:nvSpPr>
          <p:cNvPr id="234500" name="Rectangle 4"/>
          <p:cNvSpPr>
            <a:spLocks noChangeArrowheads="1"/>
          </p:cNvSpPr>
          <p:nvPr/>
        </p:nvSpPr>
        <p:spPr bwMode="auto">
          <a:xfrm>
            <a:off x="463550" y="3587750"/>
            <a:ext cx="8978900" cy="749300"/>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34501" name="Rectangle 5"/>
          <p:cNvSpPr>
            <a:spLocks noChangeArrowheads="1"/>
          </p:cNvSpPr>
          <p:nvPr/>
        </p:nvSpPr>
        <p:spPr bwMode="auto">
          <a:xfrm>
            <a:off x="593725" y="3717925"/>
            <a:ext cx="5959475" cy="457200"/>
          </a:xfrm>
          <a:prstGeom prst="rect">
            <a:avLst/>
          </a:prstGeom>
          <a:noFill/>
          <a:ln w="9525">
            <a:noFill/>
            <a:miter lim="800000"/>
            <a:headEnd/>
            <a:tailEnd/>
          </a:ln>
        </p:spPr>
        <p:txBody>
          <a:bodyPr wrap="none" lIns="92075" tIns="46038" rIns="92075" bIns="46038">
            <a:spAutoFit/>
          </a:bodyPr>
          <a:lstStyle/>
          <a:p>
            <a:pPr eaLnBrk="0" hangingPunct="0"/>
            <a:r>
              <a:rPr lang="en-US" altLang="en-US" sz="1600" i="1">
                <a:solidFill>
                  <a:schemeClr val="accent1"/>
                </a:solidFill>
              </a:rPr>
              <a:t>Reduced misunderstandings and errors</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idx="4294967295"/>
          </p:nvPr>
        </p:nvSpPr>
        <p:spPr/>
        <p:txBody>
          <a:bodyPr/>
          <a:lstStyle/>
          <a:p>
            <a:pPr eaLnBrk="1" hangingPunct="1"/>
            <a:r>
              <a:rPr lang="en-US" altLang="en-US" smtClean="0"/>
              <a:t>Benefits</a:t>
            </a:r>
          </a:p>
        </p:txBody>
      </p:sp>
      <p:sp>
        <p:nvSpPr>
          <p:cNvPr id="236547" name="Rectangle 3"/>
          <p:cNvSpPr>
            <a:spLocks noGrp="1" noChangeArrowheads="1"/>
          </p:cNvSpPr>
          <p:nvPr>
            <p:ph type="body" sz="half" idx="4294967295"/>
          </p:nvPr>
        </p:nvSpPr>
        <p:spPr>
          <a:xfrm>
            <a:off x="304800" y="1905000"/>
            <a:ext cx="4610100" cy="4419600"/>
          </a:xfrm>
        </p:spPr>
        <p:txBody>
          <a:bodyPr/>
          <a:lstStyle/>
          <a:p>
            <a:pPr marL="361950" indent="-361950" eaLnBrk="1" hangingPunct="1"/>
            <a:r>
              <a:rPr lang="en-US" altLang="en-US" sz="1600" smtClean="0"/>
              <a:t>Reduced waste of human resources (in training, debugging, maintenance and consultancy)</a:t>
            </a:r>
          </a:p>
          <a:p>
            <a:pPr marL="361950" indent="-361950" eaLnBrk="1" hangingPunct="1"/>
            <a:r>
              <a:rPr lang="en-US" altLang="en-US" sz="1600" smtClean="0"/>
              <a:t>Creating a focus to problem solving via software re-usability (reduced application investment and supplier dependency)</a:t>
            </a:r>
          </a:p>
          <a:p>
            <a:pPr marL="361950" indent="-361950" eaLnBrk="1" hangingPunct="1"/>
            <a:r>
              <a:rPr lang="en-US" altLang="en-US" sz="1600" smtClean="0"/>
              <a:t>Reduced misunderstandings and errors </a:t>
            </a:r>
          </a:p>
        </p:txBody>
      </p:sp>
      <p:sp>
        <p:nvSpPr>
          <p:cNvPr id="236548" name="Rectangle 4"/>
          <p:cNvSpPr>
            <a:spLocks noChangeArrowheads="1"/>
          </p:cNvSpPr>
          <p:nvPr/>
        </p:nvSpPr>
        <p:spPr bwMode="auto">
          <a:xfrm>
            <a:off x="387350" y="3968750"/>
            <a:ext cx="9131300" cy="1054100"/>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36549" name="Rectangle 5"/>
          <p:cNvSpPr>
            <a:spLocks noChangeArrowheads="1"/>
          </p:cNvSpPr>
          <p:nvPr/>
        </p:nvSpPr>
        <p:spPr bwMode="auto">
          <a:xfrm>
            <a:off x="593725" y="4098925"/>
            <a:ext cx="8262938" cy="822325"/>
          </a:xfrm>
          <a:prstGeom prst="rect">
            <a:avLst/>
          </a:prstGeom>
          <a:noFill/>
          <a:ln w="9525">
            <a:noFill/>
            <a:miter lim="800000"/>
            <a:headEnd/>
            <a:tailEnd/>
          </a:ln>
        </p:spPr>
        <p:txBody>
          <a:bodyPr wrap="none" lIns="92075" tIns="46038" rIns="92075" bIns="46038">
            <a:spAutoFit/>
          </a:bodyPr>
          <a:lstStyle/>
          <a:p>
            <a:pPr eaLnBrk="0" hangingPunct="0"/>
            <a:r>
              <a:rPr lang="en-US" altLang="en-US" sz="1600" i="1">
                <a:solidFill>
                  <a:schemeClr val="accent1"/>
                </a:solidFill>
              </a:rPr>
              <a:t>Programming techniques usable in more environments </a:t>
            </a:r>
          </a:p>
          <a:p>
            <a:pPr eaLnBrk="0" hangingPunct="0"/>
            <a:r>
              <a:rPr lang="en-US" altLang="en-US" sz="1600" i="1">
                <a:solidFill>
                  <a:schemeClr val="accent1"/>
                </a:solidFill>
              </a:rPr>
              <a:t>(general industrial control)</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p:txBody>
          <a:bodyPr/>
          <a:lstStyle/>
          <a:p>
            <a:pPr eaLnBrk="1" hangingPunct="1"/>
            <a:r>
              <a:rPr lang="en-US" altLang="en-US" smtClean="0"/>
              <a:t>Benefits</a:t>
            </a:r>
          </a:p>
        </p:txBody>
      </p:sp>
      <p:sp>
        <p:nvSpPr>
          <p:cNvPr id="238595" name="Rectangle 3"/>
          <p:cNvSpPr>
            <a:spLocks noGrp="1" noChangeArrowheads="1"/>
          </p:cNvSpPr>
          <p:nvPr>
            <p:ph type="body" sz="half" idx="4294967295"/>
          </p:nvPr>
        </p:nvSpPr>
        <p:spPr>
          <a:xfrm>
            <a:off x="304800" y="1905000"/>
            <a:ext cx="4610100" cy="4419600"/>
          </a:xfrm>
        </p:spPr>
        <p:txBody>
          <a:bodyPr/>
          <a:lstStyle/>
          <a:p>
            <a:pPr marL="361950" indent="-361950" eaLnBrk="1" hangingPunct="1"/>
            <a:r>
              <a:rPr lang="en-US" altLang="en-US" sz="1600" smtClean="0"/>
              <a:t>Reduced waste of human resources (in training, debugging, maintenance and consultancy)</a:t>
            </a:r>
          </a:p>
          <a:p>
            <a:pPr marL="361950" indent="-361950" eaLnBrk="1" hangingPunct="1"/>
            <a:r>
              <a:rPr lang="en-US" altLang="en-US" sz="1600" smtClean="0"/>
              <a:t>Creating a focus to problem solving via software re-usability (reduced application investment and supplier dependency)</a:t>
            </a:r>
          </a:p>
          <a:p>
            <a:pPr marL="361950" indent="-361950" eaLnBrk="1" hangingPunct="1"/>
            <a:r>
              <a:rPr lang="en-US" altLang="en-US" sz="1600" smtClean="0"/>
              <a:t>Reduced misunderstandings and errors </a:t>
            </a:r>
          </a:p>
          <a:p>
            <a:pPr marL="361950" indent="-361950" eaLnBrk="1" hangingPunct="1"/>
            <a:r>
              <a:rPr lang="en-US" altLang="en-US" sz="1600" smtClean="0"/>
              <a:t>Programming techniques usable in more environments (general industrial control)</a:t>
            </a:r>
          </a:p>
        </p:txBody>
      </p:sp>
      <p:sp>
        <p:nvSpPr>
          <p:cNvPr id="238596" name="Rectangle 4"/>
          <p:cNvSpPr>
            <a:spLocks noChangeArrowheads="1"/>
          </p:cNvSpPr>
          <p:nvPr/>
        </p:nvSpPr>
        <p:spPr bwMode="auto">
          <a:xfrm>
            <a:off x="463550" y="4425950"/>
            <a:ext cx="9131300" cy="1130300"/>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38597" name="Rectangle 5"/>
          <p:cNvSpPr>
            <a:spLocks noChangeArrowheads="1"/>
          </p:cNvSpPr>
          <p:nvPr/>
        </p:nvSpPr>
        <p:spPr bwMode="auto">
          <a:xfrm>
            <a:off x="517525" y="4556125"/>
            <a:ext cx="9118600" cy="822325"/>
          </a:xfrm>
          <a:prstGeom prst="rect">
            <a:avLst/>
          </a:prstGeom>
          <a:noFill/>
          <a:ln w="9525">
            <a:noFill/>
            <a:miter lim="800000"/>
            <a:headEnd/>
            <a:tailEnd/>
          </a:ln>
        </p:spPr>
        <p:txBody>
          <a:bodyPr wrap="none" lIns="92075" tIns="46038" rIns="92075" bIns="46038">
            <a:spAutoFit/>
          </a:bodyPr>
          <a:lstStyle/>
          <a:p>
            <a:pPr eaLnBrk="0" hangingPunct="0"/>
            <a:r>
              <a:rPr lang="en-US" altLang="en-US" sz="1600" i="1">
                <a:solidFill>
                  <a:schemeClr val="accent1"/>
                </a:solidFill>
              </a:rPr>
              <a:t>Combining harmoniously different components from different</a:t>
            </a:r>
          </a:p>
          <a:p>
            <a:pPr eaLnBrk="0" hangingPunct="0"/>
            <a:r>
              <a:rPr lang="en-US" altLang="en-US" sz="1600" i="1">
                <a:solidFill>
                  <a:schemeClr val="accent1"/>
                </a:solidFill>
              </a:rPr>
              <a:t>locations, companies or countries, or projects</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idx="4294967295"/>
          </p:nvPr>
        </p:nvSpPr>
        <p:spPr/>
        <p:txBody>
          <a:bodyPr/>
          <a:lstStyle/>
          <a:p>
            <a:pPr eaLnBrk="1" hangingPunct="1"/>
            <a:r>
              <a:rPr lang="en-US" altLang="en-US" smtClean="0"/>
              <a:t>Benefits</a:t>
            </a:r>
          </a:p>
        </p:txBody>
      </p:sp>
      <p:sp>
        <p:nvSpPr>
          <p:cNvPr id="240643" name="Rectangle 3"/>
          <p:cNvSpPr>
            <a:spLocks noGrp="1" noChangeArrowheads="1"/>
          </p:cNvSpPr>
          <p:nvPr>
            <p:ph type="body" sz="half" idx="4294967295"/>
          </p:nvPr>
        </p:nvSpPr>
        <p:spPr>
          <a:xfrm>
            <a:off x="304800" y="1905000"/>
            <a:ext cx="4610100" cy="4419600"/>
          </a:xfrm>
        </p:spPr>
        <p:txBody>
          <a:bodyPr/>
          <a:lstStyle/>
          <a:p>
            <a:pPr marL="361950" indent="-361950" eaLnBrk="1" hangingPunct="1"/>
            <a:r>
              <a:rPr lang="en-US" altLang="en-US" sz="1600" smtClean="0"/>
              <a:t>Reduced waste of human resources (in training, debugging, maintenance and consultancy)</a:t>
            </a:r>
          </a:p>
          <a:p>
            <a:pPr marL="361950" indent="-361950" eaLnBrk="1" hangingPunct="1"/>
            <a:r>
              <a:rPr lang="en-US" altLang="en-US" sz="1600" smtClean="0"/>
              <a:t>Creating a focus to problem solving via software re-usability (reduced application investment and supplier dependency)</a:t>
            </a:r>
          </a:p>
          <a:p>
            <a:pPr marL="361950" indent="-361950" eaLnBrk="1" hangingPunct="1"/>
            <a:r>
              <a:rPr lang="en-US" altLang="en-US" sz="1600" smtClean="0"/>
              <a:t>Reduced misunderstandings and errors </a:t>
            </a:r>
          </a:p>
          <a:p>
            <a:pPr marL="361950" indent="-361950" eaLnBrk="1" hangingPunct="1"/>
            <a:r>
              <a:rPr lang="en-US" altLang="en-US" sz="1600" smtClean="0"/>
              <a:t>Programming techniques usable in more environments (general industrial control)</a:t>
            </a:r>
          </a:p>
          <a:p>
            <a:pPr marL="361950" indent="-361950" eaLnBrk="1" hangingPunct="1"/>
            <a:r>
              <a:rPr lang="en-US" altLang="en-US" sz="1600" smtClean="0"/>
              <a:t>Combining harmoniously different components from different locations, companies or countries, or projects</a:t>
            </a:r>
          </a:p>
        </p:txBody>
      </p:sp>
      <p:sp>
        <p:nvSpPr>
          <p:cNvPr id="240644" name="Rectangle 4"/>
          <p:cNvSpPr>
            <a:spLocks noChangeArrowheads="1"/>
          </p:cNvSpPr>
          <p:nvPr/>
        </p:nvSpPr>
        <p:spPr bwMode="auto">
          <a:xfrm>
            <a:off x="463550" y="5264150"/>
            <a:ext cx="8597900" cy="596900"/>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40645" name="Rectangle 5"/>
          <p:cNvSpPr>
            <a:spLocks noChangeArrowheads="1"/>
          </p:cNvSpPr>
          <p:nvPr/>
        </p:nvSpPr>
        <p:spPr bwMode="auto">
          <a:xfrm>
            <a:off x="517525" y="5318125"/>
            <a:ext cx="6942138" cy="457200"/>
          </a:xfrm>
          <a:prstGeom prst="rect">
            <a:avLst/>
          </a:prstGeom>
          <a:noFill/>
          <a:ln w="9525">
            <a:noFill/>
            <a:miter lim="800000"/>
            <a:headEnd/>
            <a:tailEnd/>
          </a:ln>
        </p:spPr>
        <p:txBody>
          <a:bodyPr wrap="none" lIns="92075" tIns="46038" rIns="92075" bIns="46038">
            <a:spAutoFit/>
          </a:bodyPr>
          <a:lstStyle/>
          <a:p>
            <a:pPr eaLnBrk="0" hangingPunct="0"/>
            <a:r>
              <a:rPr lang="en-US" altLang="en-US" sz="1600" i="1">
                <a:solidFill>
                  <a:schemeClr val="accent1"/>
                </a:solidFill>
              </a:rPr>
              <a:t>Increased connectivity (investment protection)</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p:txBody>
          <a:bodyPr/>
          <a:lstStyle/>
          <a:p>
            <a:pPr eaLnBrk="1" hangingPunct="1"/>
            <a:r>
              <a:rPr lang="en-US" altLang="en-US" smtClean="0"/>
              <a:t>Benefits</a:t>
            </a:r>
          </a:p>
        </p:txBody>
      </p:sp>
      <p:sp>
        <p:nvSpPr>
          <p:cNvPr id="242691" name="Rectangle 3"/>
          <p:cNvSpPr>
            <a:spLocks noGrp="1" noChangeArrowheads="1"/>
          </p:cNvSpPr>
          <p:nvPr>
            <p:ph type="body" sz="half" idx="4294967295"/>
          </p:nvPr>
        </p:nvSpPr>
        <p:spPr>
          <a:xfrm>
            <a:off x="304800" y="1905000"/>
            <a:ext cx="4610100" cy="4419600"/>
          </a:xfrm>
        </p:spPr>
        <p:txBody>
          <a:bodyPr/>
          <a:lstStyle/>
          <a:p>
            <a:pPr marL="361950" indent="-361950" eaLnBrk="1" hangingPunct="1"/>
            <a:r>
              <a:rPr lang="en-US" altLang="en-US" sz="1600" smtClean="0"/>
              <a:t>Reduced waste of human resources (in training, debugging, maintenance and consultancy)</a:t>
            </a:r>
          </a:p>
          <a:p>
            <a:pPr marL="361950" indent="-361950" eaLnBrk="1" hangingPunct="1"/>
            <a:r>
              <a:rPr lang="en-US" altLang="en-US" sz="1600" smtClean="0"/>
              <a:t>Creating a focus to problem solving via software re-usability (reduced application investment and supplier dependency)</a:t>
            </a:r>
          </a:p>
          <a:p>
            <a:pPr marL="361950" indent="-361950" eaLnBrk="1" hangingPunct="1"/>
            <a:r>
              <a:rPr lang="en-US" altLang="en-US" sz="1600" smtClean="0"/>
              <a:t>Reduced misunderstandings and errors </a:t>
            </a:r>
          </a:p>
          <a:p>
            <a:pPr marL="361950" indent="-361950" eaLnBrk="1" hangingPunct="1"/>
            <a:r>
              <a:rPr lang="en-US" altLang="en-US" sz="1600" smtClean="0"/>
              <a:t>Programming techniques usable in more environments (general industrial control)</a:t>
            </a:r>
          </a:p>
          <a:p>
            <a:pPr marL="361950" indent="-361950" eaLnBrk="1" hangingPunct="1"/>
            <a:r>
              <a:rPr lang="en-US" altLang="en-US" sz="1600" smtClean="0"/>
              <a:t>Combining harmoniously different components from different locations, companies or countries, or projects</a:t>
            </a:r>
          </a:p>
          <a:p>
            <a:pPr marL="361950" indent="-361950" eaLnBrk="1" hangingPunct="1"/>
            <a:r>
              <a:rPr lang="en-US" altLang="en-US" sz="1600" smtClean="0"/>
              <a:t>Increased connectivity (investment protection)</a:t>
            </a:r>
          </a:p>
        </p:txBody>
      </p:sp>
      <p:pic>
        <p:nvPicPr>
          <p:cNvPr id="242692" name="Picture 4"/>
          <p:cNvPicPr>
            <a:picLocks noGrp="1" noChangeArrowheads="1"/>
          </p:cNvPicPr>
          <p:nvPr>
            <p:ph sz="half" idx="4294967295"/>
          </p:nvPr>
        </p:nvPicPr>
        <p:blipFill>
          <a:blip r:embed="rId3"/>
          <a:srcRect/>
          <a:stretch>
            <a:fillRect/>
          </a:stretch>
        </p:blipFill>
        <p:spPr>
          <a:xfrm>
            <a:off x="5067300" y="2560638"/>
            <a:ext cx="4610100" cy="3021012"/>
          </a:xfr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4294967295"/>
          </p:nvPr>
        </p:nvSpPr>
        <p:spPr>
          <a:xfrm>
            <a:off x="304800" y="1295400"/>
            <a:ext cx="9372600" cy="4724400"/>
          </a:xfrm>
        </p:spPr>
        <p:txBody>
          <a:bodyPr/>
          <a:lstStyle/>
          <a:p>
            <a:pPr marL="361950" indent="-361950" algn="ctr" eaLnBrk="1" hangingPunct="1">
              <a:buFont typeface="Wingdings" pitchFamily="2" charset="2"/>
              <a:buNone/>
            </a:pPr>
            <a:r>
              <a:rPr lang="en-US" altLang="en-US" sz="9600" smtClean="0">
                <a:solidFill>
                  <a:srgbClr val="790015"/>
                </a:solidFill>
              </a:rPr>
              <a:t>IEC 61131-3</a:t>
            </a:r>
          </a:p>
          <a:p>
            <a:pPr marL="361950" indent="-361950" algn="ctr" eaLnBrk="1" hangingPunct="1">
              <a:buFont typeface="Wingdings" pitchFamily="2" charset="2"/>
              <a:buNone/>
            </a:pPr>
            <a:endParaRPr lang="en-US" altLang="en-US" sz="4800" smtClean="0">
              <a:solidFill>
                <a:srgbClr val="790015"/>
              </a:solidFill>
            </a:endParaRPr>
          </a:p>
          <a:p>
            <a:pPr marL="361950" indent="-361950" algn="ctr" eaLnBrk="1" hangingPunct="1">
              <a:buFont typeface="Wingdings" pitchFamily="2" charset="2"/>
              <a:buNone/>
            </a:pPr>
            <a:r>
              <a:rPr lang="en-US" altLang="en-US" sz="4800" smtClean="0">
                <a:solidFill>
                  <a:srgbClr val="790015"/>
                </a:solidFill>
              </a:rPr>
              <a:t>“The best thing that happened to industrial control”</a:t>
            </a:r>
          </a:p>
          <a:p>
            <a:pPr marL="361950" indent="-361950" algn="ctr" eaLnBrk="1" hangingPunct="1">
              <a:buFont typeface="Wingdings" pitchFamily="2" charset="2"/>
              <a:buNone/>
            </a:pPr>
            <a:endParaRPr lang="en-US" altLang="en-US" sz="2000" smtClean="0">
              <a:solidFill>
                <a:srgbClr val="790015"/>
              </a:solidFill>
            </a:endParaRPr>
          </a:p>
          <a:p>
            <a:pPr marL="361950" indent="-361950" algn="r" eaLnBrk="1" hangingPunct="1">
              <a:buFont typeface="Wingdings" pitchFamily="2" charset="2"/>
              <a:buNone/>
            </a:pPr>
            <a:r>
              <a:rPr lang="en-US" altLang="en-US" smtClean="0">
                <a:solidFill>
                  <a:srgbClr val="790015"/>
                </a:solidFill>
              </a:rPr>
              <a:t>Sugar Lantic on Automation Maillist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idx="4294967295"/>
          </p:nvPr>
        </p:nvSpPr>
        <p:spPr>
          <a:xfrm>
            <a:off x="304800" y="914400"/>
            <a:ext cx="9372600" cy="3581400"/>
          </a:xfrm>
        </p:spPr>
        <p:txBody>
          <a:bodyPr/>
          <a:lstStyle/>
          <a:p>
            <a:pPr eaLnBrk="1" hangingPunct="1"/>
            <a:r>
              <a:rPr lang="en-US" altLang="en-US" smtClean="0"/>
              <a:t>How to use IEC 61131-3</a:t>
            </a:r>
            <a:br>
              <a:rPr lang="en-US" altLang="en-US" smtClean="0"/>
            </a:br>
            <a:r>
              <a:rPr lang="en-US" altLang="en-US" smtClean="0"/>
              <a:t/>
            </a:r>
            <a:br>
              <a:rPr lang="en-US" altLang="en-US" smtClean="0"/>
            </a:br>
            <a:r>
              <a:rPr lang="en-US" altLang="en-US" smtClean="0"/>
              <a:t>an example:</a:t>
            </a:r>
            <a:br>
              <a:rPr lang="en-US" altLang="en-US" smtClean="0"/>
            </a:br>
            <a:r>
              <a:rPr lang="en-US" altLang="en-US" smtClean="0"/>
              <a:t/>
            </a:r>
            <a:br>
              <a:rPr lang="en-US" altLang="en-US" smtClean="0"/>
            </a:br>
            <a:r>
              <a:rPr lang="en-US" altLang="en-US" smtClean="0"/>
              <a:t>Structuring Software Development</a:t>
            </a:r>
            <a:br>
              <a:rPr lang="en-US" altLang="en-US" smtClean="0"/>
            </a:br>
            <a:r>
              <a:rPr lang="en-US" altLang="en-US" smtClean="0"/>
              <a:t>with IEC 61131-3</a:t>
            </a:r>
          </a:p>
        </p:txBody>
      </p:sp>
      <p:sp>
        <p:nvSpPr>
          <p:cNvPr id="244739" name="Rectangle 3"/>
          <p:cNvSpPr>
            <a:spLocks noGrp="1" noChangeArrowheads="1"/>
          </p:cNvSpPr>
          <p:nvPr>
            <p:ph type="body" idx="4294967295"/>
          </p:nvPr>
        </p:nvSpPr>
        <p:spPr>
          <a:xfrm>
            <a:off x="304800" y="4770438"/>
            <a:ext cx="9372600" cy="1554162"/>
          </a:xfrm>
        </p:spPr>
        <p:txBody>
          <a:bodyPr/>
          <a:lstStyle/>
          <a:p>
            <a:pPr marL="361950" indent="-361950" algn="ctr" eaLnBrk="1" hangingPunct="1">
              <a:buFont typeface="Wingdings" pitchFamily="2" charset="2"/>
              <a:buNone/>
            </a:pPr>
            <a:r>
              <a:rPr lang="en-US" altLang="en-US" smtClean="0"/>
              <a:t>7 steps to success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idx="4294967295"/>
          </p:nvPr>
        </p:nvSpPr>
        <p:spPr/>
        <p:txBody>
          <a:bodyPr/>
          <a:lstStyle/>
          <a:p>
            <a:pPr eaLnBrk="1" hangingPunct="1"/>
            <a:r>
              <a:rPr lang="en-US" altLang="en-US" smtClean="0"/>
              <a:t>Software Development Cycle</a:t>
            </a:r>
          </a:p>
        </p:txBody>
      </p:sp>
      <p:sp>
        <p:nvSpPr>
          <p:cNvPr id="246787" name="Rectangle 3"/>
          <p:cNvSpPr>
            <a:spLocks noGrp="1" noChangeArrowheads="1"/>
          </p:cNvSpPr>
          <p:nvPr>
            <p:ph type="body" idx="4294967295"/>
          </p:nvPr>
        </p:nvSpPr>
        <p:spPr/>
        <p:txBody>
          <a:bodyPr/>
          <a:lstStyle/>
          <a:p>
            <a:pPr marL="361950" indent="-361950" eaLnBrk="1" hangingPunct="1">
              <a:buFont typeface="Wingdings" pitchFamily="2" charset="2"/>
              <a:buNone/>
            </a:pPr>
            <a:r>
              <a:rPr lang="en-US" altLang="en-US" smtClean="0"/>
              <a:t>Design</a:t>
            </a:r>
          </a:p>
          <a:p>
            <a:pPr marL="361950" indent="-361950" eaLnBrk="1" hangingPunct="1">
              <a:buFont typeface="Wingdings" pitchFamily="2" charset="2"/>
              <a:buNone/>
            </a:pPr>
            <a:r>
              <a:rPr lang="en-US" altLang="en-US" smtClean="0"/>
              <a:t>		 / </a:t>
            </a:r>
          </a:p>
          <a:p>
            <a:pPr marL="361950" indent="-361950" eaLnBrk="1" hangingPunct="1">
              <a:buFont typeface="Wingdings" pitchFamily="2" charset="2"/>
              <a:buNone/>
            </a:pPr>
            <a:r>
              <a:rPr lang="en-US" altLang="en-US" smtClean="0"/>
              <a:t>		  Development </a:t>
            </a:r>
          </a:p>
          <a:p>
            <a:pPr marL="361950" indent="-361950" eaLnBrk="1" hangingPunct="1">
              <a:buFont typeface="Wingdings" pitchFamily="2" charset="2"/>
              <a:buNone/>
            </a:pPr>
            <a:r>
              <a:rPr lang="en-US" altLang="en-US" smtClean="0"/>
              <a:t>					/</a:t>
            </a:r>
          </a:p>
          <a:p>
            <a:pPr marL="361950" indent="-361950" eaLnBrk="1" hangingPunct="1">
              <a:buFont typeface="Wingdings" pitchFamily="2" charset="2"/>
              <a:buNone/>
            </a:pPr>
            <a:r>
              <a:rPr lang="en-US" altLang="en-US" smtClean="0"/>
              <a:t>					Installation </a:t>
            </a:r>
          </a:p>
          <a:p>
            <a:pPr marL="361950" indent="-361950" eaLnBrk="1" hangingPunct="1">
              <a:buFont typeface="Wingdings" pitchFamily="2" charset="2"/>
              <a:buNone/>
            </a:pPr>
            <a:r>
              <a:rPr lang="en-US" altLang="en-US" smtClean="0"/>
              <a:t>							/</a:t>
            </a:r>
          </a:p>
          <a:p>
            <a:pPr marL="361950" indent="-361950" eaLnBrk="1" hangingPunct="1">
              <a:buFont typeface="Wingdings" pitchFamily="2" charset="2"/>
              <a:buNone/>
            </a:pPr>
            <a:r>
              <a:rPr lang="en-US" altLang="en-US" smtClean="0"/>
              <a:t>								Maintenance.. </a:t>
            </a:r>
          </a:p>
          <a:p>
            <a:pPr marL="361950" indent="-361950" eaLnBrk="1" hangingPunct="1">
              <a:buFont typeface="Wingdings" pitchFamily="2" charset="2"/>
              <a:buNone/>
            </a:pPr>
            <a:endParaRPr lang="en-US" altLang="en-US" smtClean="0"/>
          </a:p>
          <a:p>
            <a:pPr marL="361950" indent="-361950" algn="ctr" eaLnBrk="1" hangingPunct="1">
              <a:buFont typeface="Wingdings" pitchFamily="2" charset="2"/>
              <a:buNone/>
            </a:pPr>
            <a:r>
              <a:rPr lang="en-US" altLang="en-US" smtClean="0"/>
              <a:t>phases</a:t>
            </a:r>
          </a:p>
        </p:txBody>
      </p:sp>
    </p:spTree>
  </p:cSld>
  <p:clrMapOvr>
    <a:masterClrMapping/>
  </p:clrMapOvr>
  <p:transition>
    <p:blinds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idx="4294967295"/>
          </p:nvPr>
        </p:nvSpPr>
        <p:spPr/>
        <p:txBody>
          <a:bodyPr/>
          <a:lstStyle/>
          <a:p>
            <a:pPr eaLnBrk="1" hangingPunct="1"/>
            <a:r>
              <a:rPr lang="en-US" altLang="en-US" smtClean="0"/>
              <a:t>… software development cycle...</a:t>
            </a:r>
          </a:p>
        </p:txBody>
      </p:sp>
      <p:sp>
        <p:nvSpPr>
          <p:cNvPr id="248835" name="Rectangle 3"/>
          <p:cNvSpPr>
            <a:spLocks noGrp="1" noChangeArrowheads="1"/>
          </p:cNvSpPr>
          <p:nvPr>
            <p:ph type="body" idx="4294967295"/>
          </p:nvPr>
        </p:nvSpPr>
        <p:spPr/>
        <p:txBody>
          <a:bodyPr/>
          <a:lstStyle/>
          <a:p>
            <a:pPr marL="361950" indent="-361950" eaLnBrk="1" hangingPunct="1">
              <a:buFont typeface="Wingdings" pitchFamily="2" charset="2"/>
              <a:buNone/>
            </a:pPr>
            <a:r>
              <a:rPr lang="en-US" altLang="en-US" smtClean="0"/>
              <a:t>enhancements…..</a:t>
            </a:r>
          </a:p>
          <a:p>
            <a:pPr marL="361950" indent="-361950" eaLnBrk="1" hangingPunct="1">
              <a:buFont typeface="Wingdings" pitchFamily="2" charset="2"/>
              <a:buNone/>
            </a:pPr>
            <a:endParaRPr lang="en-US" altLang="en-US" smtClean="0"/>
          </a:p>
          <a:p>
            <a:pPr marL="361950" indent="-361950" eaLnBrk="1" hangingPunct="1">
              <a:buFont typeface="Wingdings" pitchFamily="2" charset="2"/>
              <a:buNone/>
            </a:pPr>
            <a:r>
              <a:rPr lang="en-US" altLang="en-US" smtClean="0"/>
              <a:t>			   ….. new requirements ...</a:t>
            </a:r>
          </a:p>
          <a:p>
            <a:pPr marL="361950" indent="-361950" eaLnBrk="1" hangingPunct="1">
              <a:buFont typeface="Wingdings" pitchFamily="2" charset="2"/>
              <a:buNone/>
            </a:pPr>
            <a:endParaRPr lang="en-US" altLang="en-US" smtClean="0"/>
          </a:p>
          <a:p>
            <a:pPr marL="361950" indent="-361950" eaLnBrk="1" hangingPunct="1">
              <a:buFont typeface="Wingdings" pitchFamily="2" charset="2"/>
              <a:buNone/>
            </a:pPr>
            <a:r>
              <a:rPr lang="en-US" altLang="en-US" smtClean="0"/>
              <a:t>					  …. new functionality ….</a:t>
            </a:r>
          </a:p>
          <a:p>
            <a:pPr marL="361950" indent="-361950" eaLnBrk="1" hangingPunct="1">
              <a:buFont typeface="Wingdings" pitchFamily="2" charset="2"/>
              <a:buNone/>
            </a:pPr>
            <a:r>
              <a:rPr lang="en-US" altLang="en-US" smtClean="0"/>
              <a:t>	</a:t>
            </a:r>
          </a:p>
          <a:p>
            <a:pPr marL="361950" indent="-361950" eaLnBrk="1" hangingPunct="1">
              <a:buFont typeface="Wingdings" pitchFamily="2" charset="2"/>
              <a:buNone/>
            </a:pPr>
            <a:r>
              <a:rPr lang="en-US" altLang="en-US" smtClean="0"/>
              <a:t>								…. new wishes ...</a:t>
            </a:r>
          </a:p>
          <a:p>
            <a:pPr marL="361950" indent="-361950" eaLnBrk="1" hangingPunct="1">
              <a:buFont typeface="Wingdings" pitchFamily="2" charset="2"/>
              <a:buNone/>
            </a:pPr>
            <a:endParaRPr lang="en-US" altLang="en-US" smtClean="0"/>
          </a:p>
          <a:p>
            <a:pPr marL="361950" indent="-361950" algn="ctr" eaLnBrk="1" hangingPunct="1">
              <a:buFont typeface="Wingdings" pitchFamily="2" charset="2"/>
              <a:buNone/>
            </a:pPr>
            <a:r>
              <a:rPr lang="en-US" altLang="en-US" smtClean="0"/>
              <a:t>“… the never ending story of software ”</a:t>
            </a:r>
          </a:p>
        </p:txBody>
      </p:sp>
    </p:spTree>
  </p:cSld>
  <p:clrMapOvr>
    <a:masterClrMapping/>
  </p:clrMapOvr>
  <p:transition>
    <p:blinds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p:txBody>
          <a:bodyPr/>
          <a:lstStyle/>
          <a:p>
            <a:pPr eaLnBrk="1" hangingPunct="1"/>
            <a:r>
              <a:rPr lang="en-US" altLang="en-US" smtClean="0"/>
              <a:t>What’s the topic here?</a:t>
            </a:r>
          </a:p>
        </p:txBody>
      </p:sp>
      <p:sp>
        <p:nvSpPr>
          <p:cNvPr id="250883" name="Rectangle 3"/>
          <p:cNvSpPr>
            <a:spLocks noGrp="1" noChangeArrowheads="1"/>
          </p:cNvSpPr>
          <p:nvPr>
            <p:ph type="body" idx="4294967295"/>
          </p:nvPr>
        </p:nvSpPr>
        <p:spPr>
          <a:xfrm>
            <a:off x="304800" y="1974850"/>
            <a:ext cx="9372600" cy="4349750"/>
          </a:xfrm>
        </p:spPr>
        <p:txBody>
          <a:bodyPr/>
          <a:lstStyle/>
          <a:p>
            <a:pPr marL="361950" indent="-361950" algn="ctr" eaLnBrk="1" hangingPunct="1">
              <a:lnSpc>
                <a:spcPct val="100000"/>
              </a:lnSpc>
              <a:buFont typeface="Wingdings" pitchFamily="2" charset="2"/>
              <a:buNone/>
            </a:pPr>
            <a:r>
              <a:rPr lang="en-US" altLang="en-US" smtClean="0">
                <a:solidFill>
                  <a:schemeClr val="tx1"/>
                </a:solidFill>
              </a:rPr>
              <a:t>Structuring Software Development with IEC 61131-3</a:t>
            </a:r>
          </a:p>
          <a:p>
            <a:pPr marL="361950" indent="-361950" eaLnBrk="1" hangingPunct="1">
              <a:lnSpc>
                <a:spcPct val="100000"/>
              </a:lnSpc>
              <a:buFont typeface="Wingdings" pitchFamily="2" charset="2"/>
              <a:buNone/>
            </a:pPr>
            <a:endParaRPr lang="en-US" altLang="en-US" smtClean="0">
              <a:solidFill>
                <a:schemeClr val="tx1"/>
              </a:solidFill>
            </a:endParaRPr>
          </a:p>
          <a:p>
            <a:pPr marL="361950" indent="-361950" algn="ctr" eaLnBrk="1" hangingPunct="1">
              <a:lnSpc>
                <a:spcPct val="100000"/>
              </a:lnSpc>
              <a:buFont typeface="Wingdings" pitchFamily="2" charset="2"/>
              <a:buNone/>
            </a:pPr>
            <a:r>
              <a:rPr lang="en-US" altLang="en-US" smtClean="0">
                <a:solidFill>
                  <a:schemeClr val="tx1"/>
                </a:solidFill>
              </a:rPr>
              <a:t>meaning: internal Software Quality</a:t>
            </a:r>
          </a:p>
          <a:p>
            <a:pPr marL="361950" indent="-361950" algn="ctr" eaLnBrk="1" hangingPunct="1">
              <a:lnSpc>
                <a:spcPct val="100000"/>
              </a:lnSpc>
              <a:buFont typeface="Wingdings" pitchFamily="2" charset="2"/>
              <a:buNone/>
            </a:pPr>
            <a:endParaRPr lang="en-US" altLang="en-US" smtClean="0">
              <a:solidFill>
                <a:schemeClr val="tx1"/>
              </a:solidFill>
            </a:endParaRPr>
          </a:p>
          <a:p>
            <a:pPr marL="361950" indent="-361950" algn="ctr" eaLnBrk="1" hangingPunct="1">
              <a:lnSpc>
                <a:spcPct val="100000"/>
              </a:lnSpc>
              <a:buFont typeface="Wingdings" pitchFamily="2" charset="2"/>
              <a:buNone/>
            </a:pPr>
            <a:r>
              <a:rPr lang="en-US" altLang="en-US" smtClean="0">
                <a:solidFill>
                  <a:schemeClr val="tx1"/>
                </a:solidFill>
              </a:rPr>
              <a:t>In the sense of:</a:t>
            </a:r>
          </a:p>
          <a:p>
            <a:pPr marL="361950" indent="-361950" algn="ctr" eaLnBrk="1" hangingPunct="1">
              <a:lnSpc>
                <a:spcPct val="100000"/>
              </a:lnSpc>
              <a:buFont typeface="Wingdings" pitchFamily="2" charset="2"/>
              <a:buNone/>
            </a:pPr>
            <a:endParaRPr lang="en-US" altLang="en-US" smtClean="0"/>
          </a:p>
          <a:p>
            <a:pPr marL="361950" indent="-361950" algn="ctr" eaLnBrk="1" hangingPunct="1">
              <a:lnSpc>
                <a:spcPct val="100000"/>
              </a:lnSpc>
              <a:buFont typeface="Wingdings" pitchFamily="2" charset="2"/>
              <a:buNone/>
            </a:pPr>
            <a:r>
              <a:rPr lang="en-US" altLang="en-US" smtClean="0"/>
              <a:t>Understandable, Reusable, Verifiable, Maintainable, Isolation</a:t>
            </a:r>
            <a:endParaRPr lang="en-US" altLang="en-US" smtClean="0">
              <a:solidFill>
                <a:schemeClr val="tx1"/>
              </a:solidFill>
            </a:endParaRPr>
          </a:p>
          <a:p>
            <a:pPr marL="361950" indent="-361950" eaLnBrk="1" hangingPunct="1">
              <a:lnSpc>
                <a:spcPct val="100000"/>
              </a:lnSpc>
              <a:buFont typeface="Wingdings" pitchFamily="2" charset="2"/>
              <a:buNone/>
            </a:pPr>
            <a:endParaRPr lang="en-US" altLang="en-US" smtClean="0">
              <a:solidFill>
                <a:schemeClr val="tx1"/>
              </a:solidFill>
            </a:endParaRPr>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idx="4294967295"/>
          </p:nvPr>
        </p:nvSpPr>
        <p:spPr/>
        <p:txBody>
          <a:bodyPr/>
          <a:lstStyle/>
          <a:p>
            <a:pPr eaLnBrk="1" hangingPunct="1"/>
            <a:r>
              <a:rPr lang="nl-NL" smtClean="0"/>
              <a:t>Managing Complexity</a:t>
            </a:r>
            <a:endParaRPr lang="en-US" smtClean="0"/>
          </a:p>
        </p:txBody>
      </p:sp>
      <p:pic>
        <p:nvPicPr>
          <p:cNvPr id="252931" name="Picture 3"/>
          <p:cNvPicPr>
            <a:picLocks noChangeAspect="1" noChangeArrowheads="1"/>
          </p:cNvPicPr>
          <p:nvPr/>
        </p:nvPicPr>
        <p:blipFill>
          <a:blip r:embed="rId3"/>
          <a:srcRect/>
          <a:stretch>
            <a:fillRect/>
          </a:stretch>
        </p:blipFill>
        <p:spPr bwMode="auto">
          <a:xfrm>
            <a:off x="2074863" y="2420938"/>
            <a:ext cx="5470525" cy="3557587"/>
          </a:xfrm>
          <a:prstGeom prst="rect">
            <a:avLst/>
          </a:prstGeom>
          <a:noFill/>
          <a:ln w="9525">
            <a:noFill/>
            <a:miter lim="800000"/>
            <a:headEnd/>
            <a:tailEnd/>
          </a:ln>
        </p:spPr>
      </p:pic>
      <p:sp>
        <p:nvSpPr>
          <p:cNvPr id="252932" name="Text Box 4"/>
          <p:cNvSpPr txBox="1">
            <a:spLocks noChangeArrowheads="1"/>
          </p:cNvSpPr>
          <p:nvPr/>
        </p:nvSpPr>
        <p:spPr bwMode="auto">
          <a:xfrm>
            <a:off x="1208088" y="1557338"/>
            <a:ext cx="7566025" cy="989012"/>
          </a:xfrm>
          <a:prstGeom prst="rect">
            <a:avLst/>
          </a:prstGeom>
          <a:noFill/>
          <a:ln w="9525">
            <a:noFill/>
            <a:miter lim="800000"/>
            <a:headEnd/>
            <a:tailEnd/>
          </a:ln>
        </p:spPr>
        <p:txBody>
          <a:bodyPr wrap="none" lIns="92075" tIns="46038" rIns="92075" bIns="46038">
            <a:spAutoFit/>
          </a:bodyPr>
          <a:lstStyle/>
          <a:p>
            <a:pPr marL="285750" indent="-285750" eaLnBrk="0" hangingPunct="0">
              <a:lnSpc>
                <a:spcPct val="210000"/>
              </a:lnSpc>
              <a:spcBef>
                <a:spcPct val="30000"/>
              </a:spcBef>
              <a:buClr>
                <a:srgbClr val="790015"/>
              </a:buClr>
              <a:buSzPct val="100000"/>
              <a:buFont typeface="Wingdings" pitchFamily="2" charset="2"/>
              <a:buNone/>
            </a:pPr>
            <a:r>
              <a:rPr lang="nl-NL" sz="2800" b="1" i="1">
                <a:solidFill>
                  <a:schemeClr val="tx1"/>
                </a:solidFill>
              </a:rPr>
              <a:t>100 – 10,000 – 1mio – 100mio Lines of Code</a:t>
            </a:r>
            <a:endParaRPr lang="en-US" sz="2800" b="1" i="1">
              <a:solidFill>
                <a:schemeClr val="tx1"/>
              </a:solidFill>
            </a:endParaRPr>
          </a:p>
        </p:txBody>
      </p:sp>
      <p:sp>
        <p:nvSpPr>
          <p:cNvPr id="252933" name="Text Box 4"/>
          <p:cNvSpPr txBox="1">
            <a:spLocks noChangeArrowheads="1"/>
          </p:cNvSpPr>
          <p:nvPr/>
        </p:nvSpPr>
        <p:spPr bwMode="auto">
          <a:xfrm>
            <a:off x="1739900" y="5527675"/>
            <a:ext cx="6399213" cy="996950"/>
          </a:xfrm>
          <a:prstGeom prst="rect">
            <a:avLst/>
          </a:prstGeom>
          <a:noFill/>
          <a:ln w="9525">
            <a:noFill/>
            <a:miter lim="800000"/>
            <a:headEnd/>
            <a:tailEnd/>
          </a:ln>
        </p:spPr>
        <p:txBody>
          <a:bodyPr wrap="none" lIns="92075" tIns="46038" rIns="92075" bIns="46038">
            <a:spAutoFit/>
          </a:bodyPr>
          <a:lstStyle/>
          <a:p>
            <a:pPr marL="285750" indent="-285750" eaLnBrk="0" hangingPunct="0">
              <a:lnSpc>
                <a:spcPct val="210000"/>
              </a:lnSpc>
              <a:spcBef>
                <a:spcPct val="30000"/>
              </a:spcBef>
              <a:buClr>
                <a:srgbClr val="790015"/>
              </a:buClr>
              <a:buSzPct val="100000"/>
              <a:buFont typeface="Wingdings" pitchFamily="2" charset="2"/>
              <a:buNone/>
            </a:pPr>
            <a:r>
              <a:rPr lang="nl-NL" sz="2800" b="1" i="1">
                <a:solidFill>
                  <a:schemeClr val="tx1"/>
                </a:solidFill>
              </a:rPr>
              <a:t>Exponentially increasing complexity</a:t>
            </a:r>
            <a:endParaRPr lang="en-US" sz="2800" b="1" i="1">
              <a:solidFill>
                <a:schemeClr val="tx1"/>
              </a:solidFill>
            </a:endParaRPr>
          </a:p>
        </p:txBody>
      </p:sp>
    </p:spTree>
  </p:cSld>
  <p:clrMapOvr>
    <a:masterClrMapping/>
  </p:clrMapOvr>
  <p:transition advTm="4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idx="4294967295"/>
          </p:nvPr>
        </p:nvSpPr>
        <p:spPr/>
        <p:txBody>
          <a:bodyPr/>
          <a:lstStyle/>
          <a:p>
            <a:pPr eaLnBrk="1" hangingPunct="1"/>
            <a:r>
              <a:rPr lang="en-US" altLang="en-US" smtClean="0"/>
              <a:t>Why Structuring ?</a:t>
            </a:r>
          </a:p>
        </p:txBody>
      </p:sp>
      <p:sp>
        <p:nvSpPr>
          <p:cNvPr id="254979" name="Rectangle 3"/>
          <p:cNvSpPr>
            <a:spLocks noGrp="1" noChangeArrowheads="1"/>
          </p:cNvSpPr>
          <p:nvPr>
            <p:ph type="body" idx="4294967295"/>
          </p:nvPr>
        </p:nvSpPr>
        <p:spPr>
          <a:xfrm>
            <a:off x="200025" y="2286000"/>
            <a:ext cx="9505950" cy="4038600"/>
          </a:xfrm>
        </p:spPr>
        <p:txBody>
          <a:bodyPr/>
          <a:lstStyle/>
          <a:p>
            <a:pPr marL="361950" indent="-361950" eaLnBrk="1" hangingPunct="1">
              <a:lnSpc>
                <a:spcPct val="120000"/>
              </a:lnSpc>
            </a:pPr>
            <a:r>
              <a:rPr lang="en-US" altLang="en-US" smtClean="0"/>
              <a:t>The ever increasing role of Software on system quality: errors cost money</a:t>
            </a:r>
          </a:p>
          <a:p>
            <a:pPr marL="361950" indent="-361950" eaLnBrk="1" hangingPunct="1">
              <a:lnSpc>
                <a:spcPct val="120000"/>
              </a:lnSpc>
            </a:pPr>
            <a:r>
              <a:rPr lang="en-US" altLang="en-US" smtClean="0"/>
              <a:t>Requirements increased dramatically: 100 lines of codes now 10,000 lines</a:t>
            </a:r>
          </a:p>
          <a:p>
            <a:pPr marL="361950" indent="-361950" eaLnBrk="1" hangingPunct="1">
              <a:lnSpc>
                <a:spcPct val="120000"/>
              </a:lnSpc>
            </a:pPr>
            <a:r>
              <a:rPr lang="en-US" altLang="en-US" smtClean="0"/>
              <a:t>SW development: not a one-man job anymore, but a team with different know how and background</a:t>
            </a:r>
          </a:p>
          <a:p>
            <a:pPr marL="361950" indent="-361950" eaLnBrk="1" hangingPunct="1">
              <a:lnSpc>
                <a:spcPct val="120000"/>
              </a:lnSpc>
            </a:pPr>
            <a:r>
              <a:rPr lang="en-US" altLang="en-US" smtClean="0"/>
              <a:t>Commissioning, Installation, Maintenance, and Improvements are essential parts of the development process</a:t>
            </a:r>
          </a:p>
        </p:txBody>
      </p:sp>
    </p:spTree>
  </p:cSld>
  <p:clrMapOvr>
    <a:masterClrMapping/>
  </p:clrMapOvr>
  <p:transition>
    <p:cover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p:txBody>
          <a:bodyPr/>
          <a:lstStyle/>
          <a:p>
            <a:pPr eaLnBrk="1" hangingPunct="1"/>
            <a:r>
              <a:rPr lang="en-US" altLang="en-US" smtClean="0"/>
              <a:t>Advantages of Structuring</a:t>
            </a:r>
          </a:p>
        </p:txBody>
      </p:sp>
      <p:sp>
        <p:nvSpPr>
          <p:cNvPr id="257027" name="Rectangle 3"/>
          <p:cNvSpPr>
            <a:spLocks noGrp="1" noChangeArrowheads="1"/>
          </p:cNvSpPr>
          <p:nvPr>
            <p:ph type="body" idx="4294967295"/>
          </p:nvPr>
        </p:nvSpPr>
        <p:spPr>
          <a:xfrm>
            <a:off x="304800" y="2286000"/>
            <a:ext cx="9372600" cy="4038600"/>
          </a:xfrm>
        </p:spPr>
        <p:txBody>
          <a:bodyPr/>
          <a:lstStyle/>
          <a:p>
            <a:pPr marL="361950" indent="-361950" eaLnBrk="1" hangingPunct="1">
              <a:lnSpc>
                <a:spcPct val="170000"/>
              </a:lnSpc>
              <a:spcBef>
                <a:spcPct val="40000"/>
              </a:spcBef>
              <a:buFontTx/>
              <a:buChar char="•"/>
            </a:pPr>
            <a:r>
              <a:rPr lang="en-US" altLang="en-US" smtClean="0">
                <a:solidFill>
                  <a:schemeClr val="tx1"/>
                </a:solidFill>
              </a:rPr>
              <a:t>Better Overview </a:t>
            </a:r>
          </a:p>
          <a:p>
            <a:pPr marL="361950" indent="-361950" eaLnBrk="1" hangingPunct="1">
              <a:lnSpc>
                <a:spcPct val="170000"/>
              </a:lnSpc>
              <a:spcBef>
                <a:spcPct val="40000"/>
              </a:spcBef>
              <a:buFontTx/>
              <a:buChar char="•"/>
            </a:pPr>
            <a:r>
              <a:rPr lang="en-US" altLang="en-US" smtClean="0">
                <a:solidFill>
                  <a:schemeClr val="tx1"/>
                </a:solidFill>
              </a:rPr>
              <a:t>Better Basis for (internal) Communication</a:t>
            </a:r>
          </a:p>
          <a:p>
            <a:pPr marL="361950" indent="-361950" eaLnBrk="1" hangingPunct="1">
              <a:lnSpc>
                <a:spcPct val="170000"/>
              </a:lnSpc>
              <a:spcBef>
                <a:spcPct val="40000"/>
              </a:spcBef>
              <a:buFontTx/>
              <a:buChar char="•"/>
            </a:pPr>
            <a:r>
              <a:rPr lang="en-US" altLang="en-US" smtClean="0">
                <a:solidFill>
                  <a:schemeClr val="tx1"/>
                </a:solidFill>
              </a:rPr>
              <a:t>Better Focus to problem solving</a:t>
            </a:r>
          </a:p>
          <a:p>
            <a:pPr marL="361950" indent="-361950" eaLnBrk="1" hangingPunct="1">
              <a:lnSpc>
                <a:spcPct val="170000"/>
              </a:lnSpc>
              <a:spcBef>
                <a:spcPct val="40000"/>
              </a:spcBef>
              <a:buFontTx/>
              <a:buChar char="•"/>
            </a:pPr>
            <a:r>
              <a:rPr lang="en-US" altLang="en-US" smtClean="0">
                <a:solidFill>
                  <a:schemeClr val="tx1"/>
                </a:solidFill>
              </a:rPr>
              <a:t>Basis for reusable software</a:t>
            </a:r>
          </a:p>
          <a:p>
            <a:pPr marL="361950" indent="-361950" eaLnBrk="1" hangingPunct="1">
              <a:lnSpc>
                <a:spcPct val="170000"/>
              </a:lnSpc>
              <a:spcBef>
                <a:spcPct val="40000"/>
              </a:spcBef>
              <a:buFontTx/>
              <a:buChar char="•"/>
            </a:pPr>
            <a:r>
              <a:rPr lang="en-US" altLang="en-US" smtClean="0">
                <a:solidFill>
                  <a:schemeClr val="tx1"/>
                </a:solidFill>
              </a:rPr>
              <a:t>“Self-documenting”</a:t>
            </a:r>
          </a:p>
        </p:txBody>
      </p:sp>
    </p:spTree>
  </p:cSld>
  <p:clrMapOvr>
    <a:masterClrMapping/>
  </p:clrMapOvr>
  <p:transition>
    <p:cover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87313" y="1066800"/>
            <a:ext cx="9372601" cy="762000"/>
          </a:xfrm>
        </p:spPr>
        <p:txBody>
          <a:bodyPr/>
          <a:lstStyle/>
          <a:p>
            <a:pPr eaLnBrk="1" hangingPunct="1"/>
            <a:r>
              <a:rPr lang="nl-NL" smtClean="0"/>
              <a:t>Software Program vs. Software Product</a:t>
            </a:r>
          </a:p>
        </p:txBody>
      </p:sp>
      <p:sp>
        <p:nvSpPr>
          <p:cNvPr id="259075" name="Rectangle 3"/>
          <p:cNvSpPr>
            <a:spLocks noGrp="1" noChangeArrowheads="1"/>
          </p:cNvSpPr>
          <p:nvPr>
            <p:ph type="body" sz="half" idx="4294967295"/>
          </p:nvPr>
        </p:nvSpPr>
        <p:spPr>
          <a:xfrm>
            <a:off x="200025" y="2057400"/>
            <a:ext cx="4600575" cy="4419600"/>
          </a:xfrm>
        </p:spPr>
        <p:txBody>
          <a:bodyPr/>
          <a:lstStyle/>
          <a:p>
            <a:pPr marL="361950" indent="-361950" eaLnBrk="1" hangingPunct="1">
              <a:lnSpc>
                <a:spcPct val="100000"/>
              </a:lnSpc>
            </a:pPr>
            <a:r>
              <a:rPr lang="nl-NL" sz="2800" smtClean="0"/>
              <a:t>Made by an individual for own use</a:t>
            </a:r>
          </a:p>
          <a:p>
            <a:pPr marL="361950" indent="-361950" eaLnBrk="1" hangingPunct="1">
              <a:lnSpc>
                <a:spcPct val="100000"/>
              </a:lnSpc>
            </a:pPr>
            <a:r>
              <a:rPr lang="nl-NL" sz="2800" smtClean="0"/>
              <a:t>Limited functionality</a:t>
            </a:r>
          </a:p>
          <a:p>
            <a:pPr marL="361950" indent="-361950" eaLnBrk="1" hangingPunct="1">
              <a:lnSpc>
                <a:spcPct val="100000"/>
              </a:lnSpc>
            </a:pPr>
            <a:r>
              <a:rPr lang="nl-NL" sz="2800" smtClean="0"/>
              <a:t>User interface less important</a:t>
            </a:r>
          </a:p>
          <a:p>
            <a:pPr marL="361950" indent="-361950" eaLnBrk="1" hangingPunct="1">
              <a:lnSpc>
                <a:spcPct val="100000"/>
              </a:lnSpc>
            </a:pPr>
            <a:r>
              <a:rPr lang="nl-NL" sz="2800" smtClean="0"/>
              <a:t>Little documentation</a:t>
            </a:r>
          </a:p>
          <a:p>
            <a:pPr marL="361950" indent="-361950" eaLnBrk="1" hangingPunct="1">
              <a:lnSpc>
                <a:spcPct val="100000"/>
              </a:lnSpc>
            </a:pPr>
            <a:r>
              <a:rPr lang="nl-NL" sz="2800" smtClean="0"/>
              <a:t>Individual development style</a:t>
            </a:r>
          </a:p>
        </p:txBody>
      </p:sp>
      <p:sp>
        <p:nvSpPr>
          <p:cNvPr id="259076" name="Rectangle 4"/>
          <p:cNvSpPr>
            <a:spLocks noGrp="1" noChangeArrowheads="1"/>
          </p:cNvSpPr>
          <p:nvPr>
            <p:ph type="body" sz="half" idx="4294967295"/>
          </p:nvPr>
        </p:nvSpPr>
        <p:spPr>
          <a:xfrm>
            <a:off x="4665663" y="2068513"/>
            <a:ext cx="5040312" cy="4210050"/>
          </a:xfrm>
        </p:spPr>
        <p:txBody>
          <a:bodyPr/>
          <a:lstStyle/>
          <a:p>
            <a:pPr marL="361950" indent="-361950" eaLnBrk="1" hangingPunct="1">
              <a:lnSpc>
                <a:spcPct val="100000"/>
              </a:lnSpc>
            </a:pPr>
            <a:r>
              <a:rPr lang="nl-NL" sz="2800" smtClean="0"/>
              <a:t>Made by a group for usage by others</a:t>
            </a:r>
          </a:p>
          <a:p>
            <a:pPr marL="361950" indent="-361950" eaLnBrk="1" hangingPunct="1">
              <a:lnSpc>
                <a:spcPct val="100000"/>
              </a:lnSpc>
            </a:pPr>
            <a:r>
              <a:rPr lang="nl-NL" sz="2800" smtClean="0"/>
              <a:t>Larger functionality</a:t>
            </a:r>
          </a:p>
          <a:p>
            <a:pPr marL="361950" indent="-361950" eaLnBrk="1" hangingPunct="1">
              <a:lnSpc>
                <a:spcPct val="100000"/>
              </a:lnSpc>
            </a:pPr>
            <a:r>
              <a:rPr lang="nl-NL" sz="2800" smtClean="0"/>
              <a:t>User interface very important</a:t>
            </a:r>
          </a:p>
          <a:p>
            <a:pPr marL="361950" indent="-361950" eaLnBrk="1" hangingPunct="1">
              <a:lnSpc>
                <a:spcPct val="100000"/>
              </a:lnSpc>
            </a:pPr>
            <a:r>
              <a:rPr lang="nl-NL" sz="2800" smtClean="0"/>
              <a:t>Well documented</a:t>
            </a:r>
          </a:p>
          <a:p>
            <a:pPr marL="361950" indent="-361950" eaLnBrk="1" hangingPunct="1">
              <a:lnSpc>
                <a:spcPct val="100000"/>
              </a:lnSpc>
            </a:pPr>
            <a:r>
              <a:rPr lang="nl-NL" sz="2800" smtClean="0"/>
              <a:t>Accepted SW engineering methods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idx="4294967295"/>
          </p:nvPr>
        </p:nvSpPr>
        <p:spPr>
          <a:xfrm>
            <a:off x="304800" y="1066800"/>
            <a:ext cx="9372600" cy="922338"/>
          </a:xfrm>
        </p:spPr>
        <p:txBody>
          <a:bodyPr/>
          <a:lstStyle/>
          <a:p>
            <a:pPr eaLnBrk="1" hangingPunct="1"/>
            <a:r>
              <a:rPr lang="nl-NL" smtClean="0"/>
              <a:t>Exploratory Style vs.</a:t>
            </a:r>
            <a:br>
              <a:rPr lang="nl-NL" smtClean="0"/>
            </a:br>
            <a:r>
              <a:rPr lang="nl-NL" smtClean="0"/>
              <a:t>Software Engineering Method</a:t>
            </a:r>
          </a:p>
        </p:txBody>
      </p:sp>
      <p:sp>
        <p:nvSpPr>
          <p:cNvPr id="261123" name="Rectangle 3"/>
          <p:cNvSpPr>
            <a:spLocks noGrp="1" noChangeArrowheads="1"/>
          </p:cNvSpPr>
          <p:nvPr>
            <p:ph type="body" sz="half" idx="4294967295"/>
          </p:nvPr>
        </p:nvSpPr>
        <p:spPr>
          <a:xfrm>
            <a:off x="304800" y="2209800"/>
            <a:ext cx="4600575" cy="4191000"/>
          </a:xfrm>
        </p:spPr>
        <p:txBody>
          <a:bodyPr/>
          <a:lstStyle/>
          <a:p>
            <a:pPr marL="361950" indent="-361950" eaLnBrk="1" hangingPunct="1"/>
            <a:r>
              <a:rPr lang="nl-NL" sz="2800" smtClean="0"/>
              <a:t>Based on error correction</a:t>
            </a:r>
          </a:p>
          <a:p>
            <a:pPr marL="361950" indent="-361950" eaLnBrk="1" hangingPunct="1"/>
            <a:r>
              <a:rPr lang="nl-NL" sz="2800" smtClean="0"/>
              <a:t>Finding errors during final product testing</a:t>
            </a:r>
          </a:p>
          <a:p>
            <a:pPr marL="361950" indent="-361950" eaLnBrk="1" hangingPunct="1"/>
            <a:r>
              <a:rPr lang="nl-NL" sz="2800" smtClean="0"/>
              <a:t>Coding is the goal, creating quickly a working system, and modifying till satisfactory</a:t>
            </a:r>
          </a:p>
        </p:txBody>
      </p:sp>
      <p:sp>
        <p:nvSpPr>
          <p:cNvPr id="261124" name="Rectangle 4"/>
          <p:cNvSpPr>
            <a:spLocks noGrp="1" noChangeArrowheads="1"/>
          </p:cNvSpPr>
          <p:nvPr>
            <p:ph type="body" sz="half" idx="4294967295"/>
          </p:nvPr>
        </p:nvSpPr>
        <p:spPr>
          <a:xfrm>
            <a:off x="5035550" y="2179638"/>
            <a:ext cx="4622800" cy="4144962"/>
          </a:xfrm>
        </p:spPr>
        <p:txBody>
          <a:bodyPr/>
          <a:lstStyle/>
          <a:p>
            <a:pPr marL="361950" indent="-361950" eaLnBrk="1" hangingPunct="1"/>
            <a:r>
              <a:rPr lang="nl-NL" sz="2800" smtClean="0"/>
              <a:t>Focused to error prevention</a:t>
            </a:r>
          </a:p>
          <a:p>
            <a:pPr marL="361950" indent="-361950" eaLnBrk="1" hangingPunct="1"/>
            <a:r>
              <a:rPr lang="nl-NL" sz="2800" smtClean="0"/>
              <a:t>Find errors as early as possible</a:t>
            </a:r>
          </a:p>
          <a:p>
            <a:pPr marL="361950" indent="-361950" eaLnBrk="1" hangingPunct="1"/>
            <a:r>
              <a:rPr lang="nl-NL" sz="2800" smtClean="0"/>
              <a:t>A structured approach, clear specifications, clear phases</a:t>
            </a:r>
          </a:p>
          <a:p>
            <a:pPr marL="361950" indent="-361950" eaLnBrk="1" hangingPunct="1"/>
            <a:r>
              <a:rPr lang="nl-NL" sz="2800" smtClean="0"/>
              <a:t>Periodic reviews during all stages of the project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idx="4294967295"/>
          </p:nvPr>
        </p:nvSpPr>
        <p:spPr/>
        <p:txBody>
          <a:bodyPr/>
          <a:lstStyle/>
          <a:p>
            <a:pPr eaLnBrk="1" hangingPunct="1"/>
            <a:r>
              <a:rPr lang="nl-NL" smtClean="0"/>
              <a:t>(Costly) Engineering Habits</a:t>
            </a:r>
          </a:p>
        </p:txBody>
      </p:sp>
      <p:sp>
        <p:nvSpPr>
          <p:cNvPr id="21507" name="Rectangle 3"/>
          <p:cNvSpPr>
            <a:spLocks noGrp="1" noChangeArrowheads="1"/>
          </p:cNvSpPr>
          <p:nvPr>
            <p:ph type="body" idx="4294967295"/>
          </p:nvPr>
        </p:nvSpPr>
        <p:spPr/>
        <p:txBody>
          <a:bodyPr/>
          <a:lstStyle/>
          <a:p>
            <a:pPr marL="361950" indent="-361950" eaLnBrk="1" hangingPunct="1">
              <a:lnSpc>
                <a:spcPct val="150000"/>
              </a:lnSpc>
            </a:pPr>
            <a:r>
              <a:rPr lang="nl-NL" sz="2800" smtClean="0"/>
              <a:t>Reuse work from similar former projects</a:t>
            </a:r>
          </a:p>
          <a:p>
            <a:pPr marL="361950" indent="-361950" eaLnBrk="1" hangingPunct="1">
              <a:lnSpc>
                <a:spcPct val="150000"/>
              </a:lnSpc>
            </a:pPr>
            <a:r>
              <a:rPr lang="nl-NL" sz="2800" smtClean="0"/>
              <a:t>Include them into the new project</a:t>
            </a:r>
          </a:p>
          <a:p>
            <a:pPr marL="361950" indent="-361950" eaLnBrk="1" hangingPunct="1">
              <a:lnSpc>
                <a:spcPct val="150000"/>
              </a:lnSpc>
            </a:pPr>
            <a:r>
              <a:rPr lang="nl-NL" sz="2800" smtClean="0"/>
              <a:t>And start adapting them to the new project requirements</a:t>
            </a:r>
          </a:p>
          <a:p>
            <a:pPr marL="361950" indent="-361950" algn="ctr" eaLnBrk="1" hangingPunct="1">
              <a:lnSpc>
                <a:spcPct val="150000"/>
              </a:lnSpc>
              <a:buFont typeface="Wingdings" pitchFamily="2" charset="2"/>
              <a:buNone/>
            </a:pPr>
            <a:r>
              <a:rPr lang="nl-NL" sz="2800" smtClean="0"/>
              <a:t>Copy - Paste &amp; Modify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p:txBody>
          <a:bodyPr/>
          <a:lstStyle/>
          <a:p>
            <a:pPr eaLnBrk="1" hangingPunct="1"/>
            <a:r>
              <a:rPr lang="en-US" altLang="en-US" smtClean="0"/>
              <a:t>The </a:t>
            </a:r>
            <a:r>
              <a:rPr lang="en-GB" altLang="en-US" smtClean="0"/>
              <a:t>9</a:t>
            </a:r>
            <a:r>
              <a:rPr lang="en-US" altLang="en-US" smtClean="0"/>
              <a:t> parts of the IEC 61131 Standard</a:t>
            </a:r>
          </a:p>
        </p:txBody>
      </p:sp>
      <p:graphicFrame>
        <p:nvGraphicFramePr>
          <p:cNvPr id="11" name="Group 3"/>
          <p:cNvGraphicFramePr>
            <a:graphicFrameLocks noGrp="1"/>
          </p:cNvGraphicFramePr>
          <p:nvPr>
            <p:ph idx="4294967295"/>
          </p:nvPr>
        </p:nvGraphicFramePr>
        <p:xfrm>
          <a:off x="584200" y="1752600"/>
          <a:ext cx="8970963" cy="4545013"/>
        </p:xfrm>
        <a:graphic>
          <a:graphicData uri="http://schemas.openxmlformats.org/drawingml/2006/table">
            <a:tbl>
              <a:tblPr/>
              <a:tblGrid>
                <a:gridCol w="1814513"/>
                <a:gridCol w="6221412"/>
                <a:gridCol w="935038"/>
              </a:tblGrid>
              <a:tr h="447675">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dirty="0" smtClean="0">
                          <a:ln>
                            <a:noFill/>
                          </a:ln>
                          <a:solidFill>
                            <a:schemeClr val="bg1"/>
                          </a:solidFill>
                          <a:effectLst/>
                          <a:latin typeface="Arial" charset="0"/>
                          <a:cs typeface="Times New Roman" pitchFamily="18" charset="0"/>
                        </a:rPr>
                        <a:t>Project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BFE"/>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Arial" charset="0"/>
                          <a:cs typeface="Times New Roman" pitchFamily="18" charset="0"/>
                        </a:rPr>
                        <a:t>Title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BFE"/>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Valid till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BBFE"/>
                    </a:solidFill>
                  </a:tcPr>
                </a:tc>
              </a:tr>
              <a:tr h="430213">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61131- 1, Ed 2.0</a:t>
                      </a:r>
                      <a:endParaRPr kumimoji="0" lang="en-US" sz="1400" b="0" i="0" u="none" strike="noStrike" cap="none" normalizeH="0" baseline="0" smtClean="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90488" marR="0" lvl="0" indent="0" algn="l"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General information, 				2003-05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428625">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61131- 2, Ed 3.0</a:t>
                      </a:r>
                      <a:endParaRPr kumimoji="0" lang="en-US" sz="1400" b="0" i="0" u="none" strike="noStrike" cap="none" normalizeH="0" baseline="0" smtClean="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90488" marR="0" lvl="0" indent="0" algn="l"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Equipment requirements and tests, 		2007-07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2012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2738">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600" b="1" i="0" u="none" strike="noStrike" cap="none" normalizeH="0" baseline="0" smtClean="0">
                          <a:ln>
                            <a:noFill/>
                          </a:ln>
                          <a:solidFill>
                            <a:srgbClr val="5318E6"/>
                          </a:solidFill>
                          <a:effectLst/>
                          <a:latin typeface="Arial" charset="0"/>
                          <a:cs typeface="Times New Roman" pitchFamily="18" charset="0"/>
                        </a:rPr>
                        <a:t>61131- 3, </a:t>
                      </a:r>
                      <a:r>
                        <a:rPr kumimoji="0" lang="en-US" sz="1400" b="0" i="0" u="none" strike="noStrike" cap="none" normalizeH="0" baseline="0" smtClean="0">
                          <a:ln>
                            <a:noFill/>
                          </a:ln>
                          <a:solidFill>
                            <a:srgbClr val="5318E6"/>
                          </a:solidFill>
                          <a:effectLst/>
                          <a:latin typeface="Arial" charset="0"/>
                          <a:cs typeface="Times New Roman" pitchFamily="18" charset="0"/>
                        </a:rPr>
                        <a:t>Ed 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90488" marR="0" lvl="0" indent="0" algn="l" defTabSz="914400" rtl="0" eaLnBrk="1" fontAlgn="base" latinLnBrk="0" hangingPunct="1">
                        <a:lnSpc>
                          <a:spcPct val="90000"/>
                        </a:lnSpc>
                        <a:spcBef>
                          <a:spcPct val="0"/>
                        </a:spcBef>
                        <a:spcAft>
                          <a:spcPts val="600"/>
                        </a:spcAft>
                        <a:buClrTx/>
                        <a:buSzTx/>
                        <a:buFontTx/>
                        <a:buNone/>
                        <a:tabLst/>
                      </a:pPr>
                      <a:r>
                        <a:rPr kumimoji="0" lang="en-US" sz="1600" b="1" i="0" u="none" strike="noStrike" cap="none" normalizeH="0" baseline="0" smtClean="0">
                          <a:ln>
                            <a:noFill/>
                          </a:ln>
                          <a:solidFill>
                            <a:srgbClr val="5318E6"/>
                          </a:solidFill>
                          <a:effectLst/>
                          <a:latin typeface="Arial" charset="0"/>
                          <a:cs typeface="Times New Roman" pitchFamily="18" charset="0"/>
                        </a:rPr>
                        <a:t>Programming languages </a:t>
                      </a:r>
                      <a:r>
                        <a:rPr kumimoji="0" lang="en-US" sz="1200" b="0" i="0" u="none" strike="noStrike" cap="none" normalizeH="0" baseline="0" smtClean="0">
                          <a:ln>
                            <a:noFill/>
                          </a:ln>
                          <a:solidFill>
                            <a:srgbClr val="5318E6"/>
                          </a:solidFill>
                          <a:effectLst/>
                          <a:latin typeface="Arial" charset="0"/>
                          <a:cs typeface="Times New Roman" pitchFamily="18" charset="0"/>
                        </a:rPr>
                        <a:t>(Currently CDV - Committee Draft for Voting)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600" b="1" i="0" u="none" strike="noStrike" cap="none" normalizeH="0" baseline="0" smtClean="0">
                          <a:ln>
                            <a:noFill/>
                          </a:ln>
                          <a:solidFill>
                            <a:srgbClr val="5318E6"/>
                          </a:solidFill>
                          <a:effectLst/>
                          <a:latin typeface="Arial" charset="0"/>
                          <a:cs typeface="Times New Roman" pitchFamily="18" charset="0"/>
                        </a:rPr>
                        <a:t>2012+5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r>
              <a:tr h="430213">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61131- 4, Ed 2.0</a:t>
                      </a:r>
                      <a:endParaRPr kumimoji="0" lang="en-US" sz="1400" b="0" i="0" u="none" strike="noStrike" cap="none" normalizeH="0" baseline="0" smtClean="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90488" marR="0" lvl="0" indent="0" algn="l"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User guidelines (TR), 				2004-07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0" i="1" u="none" strike="noStrike" cap="none" normalizeH="0" baseline="0" smtClean="0">
                          <a:ln>
                            <a:noFill/>
                          </a:ln>
                          <a:solidFill>
                            <a:schemeClr val="hlink"/>
                          </a:solidFill>
                          <a:effectLst/>
                          <a:latin typeface="Arial" charset="0"/>
                          <a:cs typeface="Times New Roman" pitchFamily="18" charset="0"/>
                        </a:rPr>
                        <a:t>2010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61131- 5, Ed 1.0</a:t>
                      </a:r>
                      <a:endParaRPr kumimoji="0" lang="en-US" sz="1400" b="0" i="0" u="none" strike="noStrike" cap="none" normalizeH="0" baseline="0" smtClean="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90488" marR="0" lvl="0" indent="0" algn="l"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Communications, 				2000-11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98463">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rgbClr val="5318E6"/>
                          </a:solidFill>
                          <a:effectLst/>
                          <a:latin typeface="Arial" charset="0"/>
                          <a:cs typeface="Times New Roman" pitchFamily="18" charset="0"/>
                        </a:rPr>
                        <a:t>61131- 6, Ed 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90488" marR="0" lvl="0" indent="0" algn="l"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rgbClr val="5318E6"/>
                          </a:solidFill>
                          <a:effectLst/>
                          <a:latin typeface="Arial" charset="0"/>
                          <a:cs typeface="Times New Roman" pitchFamily="18" charset="0"/>
                        </a:rPr>
                        <a:t>Functional safety for PLC       </a:t>
                      </a:r>
                      <a:r>
                        <a:rPr kumimoji="0" lang="en-US" sz="1200" b="0" i="0" u="none" strike="noStrike" cap="none" normalizeH="0" baseline="0" smtClean="0">
                          <a:ln>
                            <a:noFill/>
                          </a:ln>
                          <a:solidFill>
                            <a:srgbClr val="5318E6"/>
                          </a:solidFill>
                          <a:effectLst/>
                          <a:latin typeface="Arial" charset="0"/>
                          <a:cs typeface="Times New Roman" pitchFamily="18" charset="0"/>
                        </a:rPr>
                        <a:t>(Currently CDV - Committee Draft for Voting)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rgbClr val="5318E6"/>
                          </a:solidFill>
                          <a:effectLst/>
                          <a:latin typeface="Arial" charset="0"/>
                          <a:cs typeface="Times New Roman" pitchFamily="18" charset="0"/>
                        </a:rPr>
                        <a:t>2012+5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r>
              <a:tr h="428625">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61131- 7, Ed 1.0</a:t>
                      </a:r>
                      <a:endParaRPr kumimoji="0" lang="en-US" sz="1400" b="0" i="0" u="none" strike="noStrike" cap="none" normalizeH="0" baseline="0" smtClean="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90488" marR="0" lvl="0" indent="0" algn="l"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Fuzzy control programming, 			2000-08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2013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08000">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rgbClr val="000000"/>
                          </a:solidFill>
                          <a:effectLst/>
                          <a:latin typeface="Arial" charset="0"/>
                          <a:cs typeface="Times New Roman" pitchFamily="18" charset="0"/>
                        </a:rPr>
                        <a:t>61131- 8, Ed 2.0</a:t>
                      </a:r>
                      <a:endParaRPr kumimoji="0" lang="en-US" sz="1400" b="0" i="0" u="none" strike="noStrike" cap="none" normalizeH="0" baseline="0" smtClean="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90488" marR="0" lvl="0" indent="0" algn="l"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smtClean="0">
                          <a:ln>
                            <a:noFill/>
                          </a:ln>
                          <a:solidFill>
                            <a:srgbClr val="000000"/>
                          </a:solidFill>
                          <a:effectLst/>
                          <a:latin typeface="Arial" charset="0"/>
                          <a:cs typeface="Times New Roman" pitchFamily="18" charset="0"/>
                        </a:rPr>
                        <a:t>Guidelines applic. &amp; implem. progr. languages (TR), 	2003-09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0" i="1" u="none" strike="noStrike" cap="none" normalizeH="0" baseline="0" smtClean="0">
                          <a:ln>
                            <a:noFill/>
                          </a:ln>
                          <a:solidFill>
                            <a:schemeClr val="hlink"/>
                          </a:solidFill>
                          <a:effectLst/>
                          <a:latin typeface="Arial" charset="0"/>
                          <a:cs typeface="Times New Roman" pitchFamily="18" charset="0"/>
                        </a:rPr>
                        <a:t>2008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81000">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1" i="0" u="none" strike="noStrike" cap="none" normalizeH="0" baseline="0" smtClean="0">
                          <a:ln>
                            <a:noFill/>
                          </a:ln>
                          <a:solidFill>
                            <a:srgbClr val="5318E6"/>
                          </a:solidFill>
                          <a:effectLst/>
                          <a:latin typeface="Arial" charset="0"/>
                          <a:cs typeface="Times New Roman" pitchFamily="18" charset="0"/>
                        </a:rPr>
                        <a:t>61131- 9, Ed 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90488" marR="0" lvl="0" indent="0" algn="l" defTabSz="914400" rtl="0" eaLnBrk="0" fontAlgn="base" latinLnBrk="0" hangingPunct="0">
                        <a:lnSpc>
                          <a:spcPct val="90000"/>
                        </a:lnSpc>
                        <a:spcBef>
                          <a:spcPct val="30000"/>
                        </a:spcBef>
                        <a:spcAft>
                          <a:spcPct val="0"/>
                        </a:spcAft>
                        <a:buClr>
                          <a:srgbClr val="790015"/>
                        </a:buClr>
                        <a:buSzPct val="100000"/>
                        <a:buFont typeface="Wingdings" pitchFamily="2" charset="2"/>
                        <a:buNone/>
                        <a:tabLst/>
                      </a:pPr>
                      <a:r>
                        <a:rPr kumimoji="0" lang="en-US" sz="1400" b="0" i="0" u="none" strike="noStrike" cap="none" normalizeH="0" baseline="0" dirty="0" smtClean="0">
                          <a:ln>
                            <a:noFill/>
                          </a:ln>
                          <a:solidFill>
                            <a:srgbClr val="5318E6"/>
                          </a:solidFill>
                          <a:effectLst/>
                          <a:latin typeface="Arial" charset="0"/>
                          <a:cs typeface="Times New Roman" pitchFamily="18" charset="0"/>
                        </a:rPr>
                        <a:t>Single-drop digital communication interface for small sensors</a:t>
                      </a:r>
                    </a:p>
                    <a:p>
                      <a:pPr marL="90488" marR="0" lvl="0" indent="0" algn="l" defTabSz="914400" rtl="0" eaLnBrk="0" fontAlgn="base" latinLnBrk="0" hangingPunct="0">
                        <a:lnSpc>
                          <a:spcPct val="90000"/>
                        </a:lnSpc>
                        <a:spcBef>
                          <a:spcPct val="30000"/>
                        </a:spcBef>
                        <a:spcAft>
                          <a:spcPct val="0"/>
                        </a:spcAft>
                        <a:buClr>
                          <a:srgbClr val="790015"/>
                        </a:buClr>
                        <a:buSzPct val="100000"/>
                        <a:buFont typeface="Wingdings" pitchFamily="2" charset="2"/>
                        <a:buNone/>
                        <a:tabLst/>
                      </a:pPr>
                      <a:r>
                        <a:rPr kumimoji="0" lang="en-US" sz="1400" b="0" i="0" u="none" strike="noStrike" cap="none" normalizeH="0" baseline="0" dirty="0" smtClean="0">
                          <a:ln>
                            <a:noFill/>
                          </a:ln>
                          <a:solidFill>
                            <a:srgbClr val="5318E6"/>
                          </a:solidFill>
                          <a:effectLst/>
                          <a:latin typeface="Arial" charset="0"/>
                          <a:cs typeface="Times New Roman" pitchFamily="18" charset="0"/>
                        </a:rPr>
                        <a:t>and actuators (SDCI) aka “IO-Link” </a:t>
                      </a:r>
                      <a:r>
                        <a:rPr kumimoji="0" lang="en-US" sz="1200" b="0" i="0" u="none" strike="noStrike" cap="none" normalizeH="0" baseline="0" dirty="0" smtClean="0">
                          <a:ln>
                            <a:noFill/>
                          </a:ln>
                          <a:solidFill>
                            <a:srgbClr val="5318E6"/>
                          </a:solidFill>
                          <a:effectLst/>
                          <a:latin typeface="Arial" charset="0"/>
                          <a:cs typeface="Times New Roman" pitchFamily="18" charset="0"/>
                        </a:rPr>
                        <a:t>(Currently CD  - Committee Draft)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c>
                  <a:txBody>
                    <a:bodyPr/>
                    <a:lstStyle/>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400" b="0" i="0" u="none" strike="noStrike" cap="none" normalizeH="0" baseline="0" dirty="0" smtClean="0">
                        <a:ln>
                          <a:noFill/>
                        </a:ln>
                        <a:solidFill>
                          <a:srgbClr val="5318E6"/>
                        </a:solidFill>
                        <a:effectLst/>
                        <a:latin typeface="Arial" charset="0"/>
                        <a:cs typeface="Times New Roman" pitchFamily="18" charset="0"/>
                      </a:endParaRPr>
                    </a:p>
                    <a:p>
                      <a:pPr marL="0" marR="0" lvl="0" indent="0" algn="ctr" defTabSz="914400" rtl="0" eaLnBrk="1" fontAlgn="base" latinLnBrk="0" hangingPunct="1">
                        <a:lnSpc>
                          <a:spcPct val="90000"/>
                        </a:lnSpc>
                        <a:spcBef>
                          <a:spcPct val="0"/>
                        </a:spcBef>
                        <a:spcAft>
                          <a:spcPts val="600"/>
                        </a:spcAft>
                        <a:buClrTx/>
                        <a:buSzTx/>
                        <a:buFontTx/>
                        <a:buNone/>
                        <a:tabLst/>
                      </a:pPr>
                      <a:r>
                        <a:rPr kumimoji="0" lang="en-US" sz="1400" b="0" i="0" u="none" strike="noStrike" cap="none" normalizeH="0" baseline="0" dirty="0" smtClean="0">
                          <a:ln>
                            <a:noFill/>
                          </a:ln>
                          <a:solidFill>
                            <a:srgbClr val="5318E6"/>
                          </a:solidFill>
                          <a:effectLst/>
                          <a:latin typeface="Arial" charset="0"/>
                          <a:cs typeface="Times New Roman" pitchFamily="18" charset="0"/>
                        </a:rPr>
                        <a:t>2012+5</a:t>
                      </a:r>
                    </a:p>
                    <a:p>
                      <a:pPr marL="0" marR="0" lvl="0" indent="0" algn="ctr" defTabSz="914400" rtl="0" eaLnBrk="1" fontAlgn="base" latinLnBrk="0" hangingPunct="1">
                        <a:lnSpc>
                          <a:spcPct val="90000"/>
                        </a:lnSpc>
                        <a:spcBef>
                          <a:spcPct val="0"/>
                        </a:spcBef>
                        <a:spcAft>
                          <a:spcPts val="600"/>
                        </a:spcAft>
                        <a:buClrTx/>
                        <a:buSzTx/>
                        <a:buFontTx/>
                        <a:buNone/>
                        <a:tabLst/>
                      </a:pPr>
                      <a:endParaRPr kumimoji="0" lang="en-US" sz="1400" b="0" i="0" u="none" strike="noStrike" cap="none" normalizeH="0" baseline="0" dirty="0" smtClean="0">
                        <a:ln>
                          <a:noFill/>
                        </a:ln>
                        <a:solidFill>
                          <a:srgbClr val="5318E6"/>
                        </a:solidFill>
                        <a:effectLst/>
                        <a:latin typeface="Arial" charset="0"/>
                        <a:cs typeface="Times New Roman" pitchFamily="18"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rgbClr val="C5C5C5"/>
                    </a:solidFill>
                  </a:tcPr>
                </a:tc>
              </a:tr>
            </a:tbl>
          </a:graphicData>
        </a:graphic>
      </p:graphicFrame>
    </p:spTree>
  </p:cSld>
  <p:clrMapOvr>
    <a:masterClrMapping/>
  </p:clrMapOvr>
  <p:transition>
    <p:check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idx="4294967295"/>
          </p:nvPr>
        </p:nvSpPr>
        <p:spPr/>
        <p:txBody>
          <a:bodyPr/>
          <a:lstStyle/>
          <a:p>
            <a:pPr eaLnBrk="1" hangingPunct="1"/>
            <a:r>
              <a:rPr lang="nl-NL" smtClean="0"/>
              <a:t>Dangers of copy paste &amp; modify</a:t>
            </a:r>
          </a:p>
        </p:txBody>
      </p:sp>
      <p:sp>
        <p:nvSpPr>
          <p:cNvPr id="265219" name="Rectangle 3"/>
          <p:cNvSpPr>
            <a:spLocks noGrp="1" noChangeArrowheads="1"/>
          </p:cNvSpPr>
          <p:nvPr>
            <p:ph type="body" idx="4294967295"/>
          </p:nvPr>
        </p:nvSpPr>
        <p:spPr/>
        <p:txBody>
          <a:bodyPr/>
          <a:lstStyle/>
          <a:p>
            <a:pPr marL="609600" indent="-609600" eaLnBrk="1" hangingPunct="1">
              <a:lnSpc>
                <a:spcPct val="120000"/>
              </a:lnSpc>
              <a:buFontTx/>
              <a:buChar char="•"/>
            </a:pPr>
            <a:r>
              <a:rPr lang="nl-NL" sz="2800" smtClean="0"/>
              <a:t>The “not-invented-here syndrome” – only own artifacts (developed in the past)</a:t>
            </a:r>
          </a:p>
          <a:p>
            <a:pPr marL="609600" indent="-609600" eaLnBrk="1" hangingPunct="1">
              <a:lnSpc>
                <a:spcPct val="120000"/>
              </a:lnSpc>
              <a:buFontTx/>
              <a:buChar char="•"/>
            </a:pPr>
            <a:r>
              <a:rPr lang="nl-NL" sz="2800" smtClean="0"/>
              <a:t>Non-predictable quality</a:t>
            </a:r>
          </a:p>
          <a:p>
            <a:pPr marL="609600" indent="-609600" eaLnBrk="1" hangingPunct="1">
              <a:lnSpc>
                <a:spcPct val="120000"/>
              </a:lnSpc>
              <a:buFontTx/>
              <a:buChar char="•"/>
            </a:pPr>
            <a:r>
              <a:rPr lang="nl-NL" sz="2800" smtClean="0"/>
              <a:t>Prone to errors and reuse potential is wasted</a:t>
            </a:r>
          </a:p>
          <a:p>
            <a:pPr marL="609600" indent="-609600" eaLnBrk="1" hangingPunct="1">
              <a:lnSpc>
                <a:spcPct val="120000"/>
              </a:lnSpc>
              <a:buFontTx/>
              <a:buChar char="•"/>
            </a:pPr>
            <a:r>
              <a:rPr lang="nl-NL" sz="2800" smtClean="0"/>
              <a:t>Unsystematically</a:t>
            </a:r>
          </a:p>
          <a:p>
            <a:pPr marL="609600" indent="-609600" eaLnBrk="1" hangingPunct="1">
              <a:lnSpc>
                <a:spcPct val="120000"/>
              </a:lnSpc>
              <a:buFontTx/>
              <a:buChar char="•"/>
            </a:pPr>
            <a:r>
              <a:rPr lang="nl-NL" sz="2800" smtClean="0"/>
              <a:t>Difficult to maintain and manage</a:t>
            </a:r>
          </a:p>
          <a:p>
            <a:pPr marL="609600" indent="-609600" eaLnBrk="1" hangingPunct="1">
              <a:lnSpc>
                <a:spcPct val="120000"/>
              </a:lnSpc>
              <a:buFontTx/>
              <a:buChar char="•"/>
            </a:pPr>
            <a:r>
              <a:rPr lang="nl-NL" sz="2800" smtClean="0"/>
              <a:t>Very costly over the life cycle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4"/>
          <p:cNvSpPr>
            <a:spLocks noGrp="1" noChangeArrowheads="1"/>
          </p:cNvSpPr>
          <p:nvPr>
            <p:ph type="ctrTitle" idx="4294967295"/>
          </p:nvPr>
        </p:nvSpPr>
        <p:spPr>
          <a:xfrm>
            <a:off x="742950" y="2130425"/>
            <a:ext cx="8420100" cy="1470025"/>
          </a:xfrm>
        </p:spPr>
        <p:txBody>
          <a:bodyPr/>
          <a:lstStyle/>
          <a:p>
            <a:pPr eaLnBrk="1" hangingPunct="1"/>
            <a:r>
              <a:rPr lang="nl-NL" smtClean="0"/>
              <a:t>Modern Software Development Process</a:t>
            </a:r>
          </a:p>
        </p:txBody>
      </p:sp>
      <p:sp>
        <p:nvSpPr>
          <p:cNvPr id="267267" name="Rectangle 5"/>
          <p:cNvSpPr>
            <a:spLocks noGrp="1" noChangeArrowheads="1"/>
          </p:cNvSpPr>
          <p:nvPr>
            <p:ph type="subTitle" idx="4294967295"/>
          </p:nvPr>
        </p:nvSpPr>
        <p:spPr>
          <a:xfrm>
            <a:off x="1485900" y="3838575"/>
            <a:ext cx="6934200" cy="1787525"/>
          </a:xfrm>
        </p:spPr>
        <p:txBody>
          <a:bodyPr/>
          <a:lstStyle/>
          <a:p>
            <a:pPr marL="0" indent="0" algn="ctr" eaLnBrk="1" hangingPunct="1">
              <a:buFont typeface="Wingdings" pitchFamily="2" charset="2"/>
              <a:buNone/>
            </a:pPr>
            <a:r>
              <a:rPr lang="nl-NL" smtClean="0"/>
              <a:t>A small overview</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idx="4294967295"/>
          </p:nvPr>
        </p:nvSpPr>
        <p:spPr/>
        <p:txBody>
          <a:bodyPr/>
          <a:lstStyle/>
          <a:p>
            <a:pPr eaLnBrk="1" hangingPunct="1"/>
            <a:r>
              <a:rPr lang="en-GB" smtClean="0"/>
              <a:t>Modern Software Development Process</a:t>
            </a:r>
            <a:endParaRPr lang="en-US" smtClean="0"/>
          </a:p>
        </p:txBody>
      </p:sp>
      <p:sp>
        <p:nvSpPr>
          <p:cNvPr id="804867" name="Rectangle 3"/>
          <p:cNvSpPr>
            <a:spLocks noGrp="1" noChangeArrowheads="1"/>
          </p:cNvSpPr>
          <p:nvPr>
            <p:ph type="body" idx="4294967295"/>
          </p:nvPr>
        </p:nvSpPr>
        <p:spPr/>
        <p:txBody>
          <a:bodyPr/>
          <a:lstStyle/>
          <a:p>
            <a:pPr marL="361950" indent="-361950" eaLnBrk="1" hangingPunct="1">
              <a:lnSpc>
                <a:spcPct val="140000"/>
              </a:lnSpc>
            </a:pPr>
            <a:r>
              <a:rPr lang="en-GB" smtClean="0"/>
              <a:t>Defined in several clearly separated phases - project definition</a:t>
            </a:r>
          </a:p>
          <a:p>
            <a:pPr marL="361950" indent="-361950" eaLnBrk="1" hangingPunct="1">
              <a:lnSpc>
                <a:spcPct val="140000"/>
              </a:lnSpc>
            </a:pPr>
            <a:r>
              <a:rPr lang="en-GB" smtClean="0"/>
              <a:t>Top-down approach</a:t>
            </a:r>
          </a:p>
          <a:p>
            <a:pPr marL="361950" indent="-361950" eaLnBrk="1" hangingPunct="1">
              <a:lnSpc>
                <a:spcPct val="140000"/>
              </a:lnSpc>
            </a:pPr>
            <a:r>
              <a:rPr lang="en-GB" smtClean="0"/>
              <a:t>Multiple disciplines involved</a:t>
            </a:r>
          </a:p>
          <a:p>
            <a:pPr marL="361950" indent="-361950" eaLnBrk="1" hangingPunct="1">
              <a:lnSpc>
                <a:spcPct val="140000"/>
              </a:lnSpc>
            </a:pPr>
            <a:r>
              <a:rPr lang="en-GB" smtClean="0"/>
              <a:t>Multiple people involved</a:t>
            </a:r>
          </a:p>
          <a:p>
            <a:pPr marL="361950" indent="-361950" eaLnBrk="1" hangingPunct="1">
              <a:lnSpc>
                <a:spcPct val="140000"/>
              </a:lnSpc>
            </a:pPr>
            <a:r>
              <a:rPr lang="en-GB" smtClean="0"/>
              <a:t>Different backgrounds</a:t>
            </a:r>
          </a:p>
          <a:p>
            <a:pPr marL="361950" indent="-361950" eaLnBrk="1" hangingPunct="1">
              <a:lnSpc>
                <a:spcPct val="140000"/>
              </a:lnSpc>
            </a:pPr>
            <a:r>
              <a:rPr lang="en-GB" smtClean="0"/>
              <a:t>Based on Functional Requirements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804867">
                                            <p:txEl>
                                              <p:pRg st="0" end="0"/>
                                            </p:txEl>
                                          </p:spTgt>
                                        </p:tgtEl>
                                        <p:attrNameLst>
                                          <p:attrName>style.visibility</p:attrName>
                                        </p:attrNameLst>
                                      </p:cBhvr>
                                      <p:to>
                                        <p:strVal val="visible"/>
                                      </p:to>
                                    </p:set>
                                    <p:anim calcmode="lin" valueType="num">
                                      <p:cBhvr additive="base">
                                        <p:cTn id="7" dur="500" fill="hold"/>
                                        <p:tgtEl>
                                          <p:spTgt spid="804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486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0"/>
                            </p:stCondLst>
                            <p:childTnLst>
                              <p:par>
                                <p:cTn id="10" presetID="2" presetClass="entr" presetSubtype="4" fill="hold" grpId="0" nodeType="afterEffect">
                                  <p:stCondLst>
                                    <p:cond delay="2000"/>
                                  </p:stCondLst>
                                  <p:childTnLst>
                                    <p:set>
                                      <p:cBhvr>
                                        <p:cTn id="11" dur="1" fill="hold">
                                          <p:stCondLst>
                                            <p:cond delay="0"/>
                                          </p:stCondLst>
                                        </p:cTn>
                                        <p:tgtEl>
                                          <p:spTgt spid="804867">
                                            <p:txEl>
                                              <p:pRg st="1" end="1"/>
                                            </p:txEl>
                                          </p:spTgt>
                                        </p:tgtEl>
                                        <p:attrNameLst>
                                          <p:attrName>style.visibility</p:attrName>
                                        </p:attrNameLst>
                                      </p:cBhvr>
                                      <p:to>
                                        <p:strVal val="visible"/>
                                      </p:to>
                                    </p:set>
                                    <p:anim calcmode="lin" valueType="num">
                                      <p:cBhvr additive="base">
                                        <p:cTn id="12" dur="500" fill="hold"/>
                                        <p:tgtEl>
                                          <p:spTgt spid="80486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0486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4" fill="hold" grpId="0" nodeType="afterEffect">
                                  <p:stCondLst>
                                    <p:cond delay="2000"/>
                                  </p:stCondLst>
                                  <p:childTnLst>
                                    <p:set>
                                      <p:cBhvr>
                                        <p:cTn id="16" dur="1" fill="hold">
                                          <p:stCondLst>
                                            <p:cond delay="0"/>
                                          </p:stCondLst>
                                        </p:cTn>
                                        <p:tgtEl>
                                          <p:spTgt spid="804867">
                                            <p:txEl>
                                              <p:pRg st="2" end="2"/>
                                            </p:txEl>
                                          </p:spTgt>
                                        </p:tgtEl>
                                        <p:attrNameLst>
                                          <p:attrName>style.visibility</p:attrName>
                                        </p:attrNameLst>
                                      </p:cBhvr>
                                      <p:to>
                                        <p:strVal val="visible"/>
                                      </p:to>
                                    </p:set>
                                    <p:anim calcmode="lin" valueType="num">
                                      <p:cBhvr additive="base">
                                        <p:cTn id="17" dur="500" fill="hold"/>
                                        <p:tgtEl>
                                          <p:spTgt spid="8048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0486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7500"/>
                            </p:stCondLst>
                            <p:childTnLst>
                              <p:par>
                                <p:cTn id="20" presetID="2" presetClass="entr" presetSubtype="4" fill="hold" grpId="0" nodeType="afterEffect">
                                  <p:stCondLst>
                                    <p:cond delay="2000"/>
                                  </p:stCondLst>
                                  <p:childTnLst>
                                    <p:set>
                                      <p:cBhvr>
                                        <p:cTn id="21" dur="1" fill="hold">
                                          <p:stCondLst>
                                            <p:cond delay="0"/>
                                          </p:stCondLst>
                                        </p:cTn>
                                        <p:tgtEl>
                                          <p:spTgt spid="804867">
                                            <p:txEl>
                                              <p:pRg st="3" end="3"/>
                                            </p:txEl>
                                          </p:spTgt>
                                        </p:tgtEl>
                                        <p:attrNameLst>
                                          <p:attrName>style.visibility</p:attrName>
                                        </p:attrNameLst>
                                      </p:cBhvr>
                                      <p:to>
                                        <p:strVal val="visible"/>
                                      </p:to>
                                    </p:set>
                                    <p:anim calcmode="lin" valueType="num">
                                      <p:cBhvr additive="base">
                                        <p:cTn id="22" dur="500" fill="hold"/>
                                        <p:tgtEl>
                                          <p:spTgt spid="80486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0486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0"/>
                            </p:stCondLst>
                            <p:childTnLst>
                              <p:par>
                                <p:cTn id="25" presetID="2" presetClass="entr" presetSubtype="4" fill="hold" grpId="0" nodeType="afterEffect">
                                  <p:stCondLst>
                                    <p:cond delay="2000"/>
                                  </p:stCondLst>
                                  <p:childTnLst>
                                    <p:set>
                                      <p:cBhvr>
                                        <p:cTn id="26" dur="1" fill="hold">
                                          <p:stCondLst>
                                            <p:cond delay="0"/>
                                          </p:stCondLst>
                                        </p:cTn>
                                        <p:tgtEl>
                                          <p:spTgt spid="804867">
                                            <p:txEl>
                                              <p:pRg st="4" end="4"/>
                                            </p:txEl>
                                          </p:spTgt>
                                        </p:tgtEl>
                                        <p:attrNameLst>
                                          <p:attrName>style.visibility</p:attrName>
                                        </p:attrNameLst>
                                      </p:cBhvr>
                                      <p:to>
                                        <p:strVal val="visible"/>
                                      </p:to>
                                    </p:set>
                                    <p:anim calcmode="lin" valueType="num">
                                      <p:cBhvr additive="base">
                                        <p:cTn id="27" dur="500" fill="hold"/>
                                        <p:tgtEl>
                                          <p:spTgt spid="8048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0486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2500"/>
                            </p:stCondLst>
                            <p:childTnLst>
                              <p:par>
                                <p:cTn id="30" presetID="2" presetClass="entr" presetSubtype="4" fill="hold" grpId="0" nodeType="afterEffect">
                                  <p:stCondLst>
                                    <p:cond delay="2000"/>
                                  </p:stCondLst>
                                  <p:childTnLst>
                                    <p:set>
                                      <p:cBhvr>
                                        <p:cTn id="31" dur="1" fill="hold">
                                          <p:stCondLst>
                                            <p:cond delay="0"/>
                                          </p:stCondLst>
                                        </p:cTn>
                                        <p:tgtEl>
                                          <p:spTgt spid="804867">
                                            <p:txEl>
                                              <p:pRg st="5" end="5"/>
                                            </p:txEl>
                                          </p:spTgt>
                                        </p:tgtEl>
                                        <p:attrNameLst>
                                          <p:attrName>style.visibility</p:attrName>
                                        </p:attrNameLst>
                                      </p:cBhvr>
                                      <p:to>
                                        <p:strVal val="visible"/>
                                      </p:to>
                                    </p:set>
                                    <p:anim calcmode="lin" valueType="num">
                                      <p:cBhvr additive="base">
                                        <p:cTn id="32" dur="500" fill="hold"/>
                                        <p:tgtEl>
                                          <p:spTgt spid="80486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048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7" grpId="0" build="p" autoUpdateAnimBg="0" advAuto="200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a:xfrm>
            <a:off x="0" y="1219200"/>
            <a:ext cx="9906000" cy="762000"/>
          </a:xfrm>
        </p:spPr>
        <p:txBody>
          <a:bodyPr/>
          <a:lstStyle/>
          <a:p>
            <a:pPr eaLnBrk="1" hangingPunct="1"/>
            <a:r>
              <a:rPr lang="en-GB" smtClean="0"/>
              <a:t>Example of </a:t>
            </a:r>
            <a:r>
              <a:rPr lang="en-US" smtClean="0"/>
              <a:t>Software Development Process</a:t>
            </a:r>
          </a:p>
        </p:txBody>
      </p:sp>
      <p:sp>
        <p:nvSpPr>
          <p:cNvPr id="271363" name="TextBox 1"/>
          <p:cNvSpPr txBox="1">
            <a:spLocks noChangeArrowheads="1"/>
          </p:cNvSpPr>
          <p:nvPr/>
        </p:nvSpPr>
        <p:spPr bwMode="auto">
          <a:xfrm>
            <a:off x="2976563" y="2124075"/>
            <a:ext cx="3417887" cy="584200"/>
          </a:xfrm>
          <a:prstGeom prst="rect">
            <a:avLst/>
          </a:prstGeom>
          <a:noFill/>
          <a:ln w="9525">
            <a:noFill/>
            <a:miter lim="800000"/>
            <a:headEnd/>
            <a:tailEnd/>
          </a:ln>
        </p:spPr>
        <p:txBody>
          <a:bodyPr wrap="none">
            <a:spAutoFit/>
          </a:bodyPr>
          <a:lstStyle/>
          <a:p>
            <a:pPr algn="ctr" eaLnBrk="0" hangingPunct="0">
              <a:spcBef>
                <a:spcPct val="30000"/>
              </a:spcBef>
              <a:buClr>
                <a:srgbClr val="790015"/>
              </a:buClr>
              <a:buSzPct val="100000"/>
              <a:buFont typeface="Wingdings" pitchFamily="2" charset="2"/>
              <a:buNone/>
            </a:pPr>
            <a:r>
              <a:rPr lang="nl-NL" sz="3200" b="1" i="1">
                <a:solidFill>
                  <a:srgbClr val="000000"/>
                </a:solidFill>
              </a:rPr>
              <a:t>Different Phases</a:t>
            </a:r>
          </a:p>
        </p:txBody>
      </p:sp>
      <p:sp>
        <p:nvSpPr>
          <p:cNvPr id="271364" name="TextBox 2"/>
          <p:cNvSpPr txBox="1">
            <a:spLocks noChangeArrowheads="1"/>
          </p:cNvSpPr>
          <p:nvPr/>
        </p:nvSpPr>
        <p:spPr bwMode="auto">
          <a:xfrm>
            <a:off x="3222625" y="5513388"/>
            <a:ext cx="2781300" cy="868362"/>
          </a:xfrm>
          <a:prstGeom prst="rect">
            <a:avLst/>
          </a:prstGeom>
          <a:noFill/>
          <a:ln w="9525">
            <a:noFill/>
            <a:miter lim="800000"/>
            <a:headEnd/>
            <a:tailEnd/>
          </a:ln>
        </p:spPr>
        <p:txBody>
          <a:bodyPr wrap="none">
            <a:spAutoFit/>
          </a:bodyPr>
          <a:lstStyle/>
          <a:p>
            <a:pPr algn="ctr" eaLnBrk="0" hangingPunct="0">
              <a:lnSpc>
                <a:spcPct val="210000"/>
              </a:lnSpc>
              <a:spcBef>
                <a:spcPct val="30000"/>
              </a:spcBef>
              <a:buClr>
                <a:srgbClr val="790015"/>
              </a:buClr>
              <a:buSzPct val="100000"/>
              <a:buFont typeface="Wingdings" pitchFamily="2" charset="2"/>
              <a:buNone/>
            </a:pPr>
            <a:r>
              <a:rPr lang="nl-NL" i="1">
                <a:solidFill>
                  <a:srgbClr val="000000"/>
                </a:solidFill>
              </a:rPr>
              <a:t>“Waterfall – model”</a:t>
            </a:r>
          </a:p>
        </p:txBody>
      </p:sp>
      <p:sp>
        <p:nvSpPr>
          <p:cNvPr id="271365" name="Rectangle 1"/>
          <p:cNvSpPr>
            <a:spLocks noChangeArrowheads="1"/>
          </p:cNvSpPr>
          <p:nvPr/>
        </p:nvSpPr>
        <p:spPr bwMode="auto">
          <a:xfrm>
            <a:off x="128588" y="2708275"/>
            <a:ext cx="2160587" cy="744538"/>
          </a:xfrm>
          <a:prstGeom prst="rect">
            <a:avLst/>
          </a:prstGeom>
          <a:solidFill>
            <a:srgbClr val="E5E5FF"/>
          </a:solidFill>
          <a:ln w="9525">
            <a:noFill/>
            <a:miter lim="800000"/>
            <a:headEnd/>
            <a:tailEnd/>
          </a:ln>
        </p:spPr>
        <p:txBody>
          <a:bodyPr wrap="none" lIns="92075" tIns="46038" rIns="92075" bIns="46038" anchor="ctr"/>
          <a:lstStyle/>
          <a:p>
            <a:pPr marL="285750" indent="-285750" algn="ctr" eaLnBrk="0" hangingPunct="0">
              <a:buClr>
                <a:srgbClr val="790015"/>
              </a:buClr>
              <a:buSzPct val="100000"/>
              <a:buFont typeface="Wingdings" pitchFamily="2" charset="2"/>
              <a:buNone/>
            </a:pPr>
            <a:r>
              <a:rPr lang="en-US" sz="1600" i="1">
                <a:solidFill>
                  <a:srgbClr val="000000"/>
                </a:solidFill>
              </a:rPr>
              <a:t>Analysis</a:t>
            </a:r>
            <a:endParaRPr lang="nl-NL" sz="1600" i="1">
              <a:solidFill>
                <a:srgbClr val="000000"/>
              </a:solidFill>
            </a:endParaRPr>
          </a:p>
        </p:txBody>
      </p:sp>
      <p:sp>
        <p:nvSpPr>
          <p:cNvPr id="271366" name="Rectangle 6"/>
          <p:cNvSpPr>
            <a:spLocks noChangeArrowheads="1"/>
          </p:cNvSpPr>
          <p:nvPr/>
        </p:nvSpPr>
        <p:spPr bwMode="auto">
          <a:xfrm>
            <a:off x="1928813" y="3213100"/>
            <a:ext cx="2160587" cy="742950"/>
          </a:xfrm>
          <a:prstGeom prst="rect">
            <a:avLst/>
          </a:prstGeom>
          <a:solidFill>
            <a:srgbClr val="E5E5FF"/>
          </a:solidFill>
          <a:ln w="9525">
            <a:noFill/>
            <a:miter lim="800000"/>
            <a:headEnd/>
            <a:tailEnd/>
          </a:ln>
        </p:spPr>
        <p:txBody>
          <a:bodyPr wrap="none" lIns="92075" tIns="46038" rIns="92075" bIns="46038" anchor="ctr"/>
          <a:lstStyle/>
          <a:p>
            <a:pPr marL="285750" indent="-285750" algn="ctr" eaLnBrk="0" hangingPunct="0">
              <a:buClr>
                <a:srgbClr val="790015"/>
              </a:buClr>
              <a:buSzPct val="100000"/>
              <a:buFont typeface="Wingdings" pitchFamily="2" charset="2"/>
              <a:buNone/>
            </a:pPr>
            <a:r>
              <a:rPr lang="en-US" sz="1600" i="1">
                <a:solidFill>
                  <a:srgbClr val="000000"/>
                </a:solidFill>
              </a:rPr>
              <a:t>Design</a:t>
            </a:r>
            <a:endParaRPr lang="nl-NL" sz="1600" i="1">
              <a:solidFill>
                <a:srgbClr val="000000"/>
              </a:solidFill>
            </a:endParaRPr>
          </a:p>
        </p:txBody>
      </p:sp>
      <p:sp>
        <p:nvSpPr>
          <p:cNvPr id="271367" name="Rectangle 7"/>
          <p:cNvSpPr>
            <a:spLocks noChangeArrowheads="1"/>
          </p:cNvSpPr>
          <p:nvPr/>
        </p:nvSpPr>
        <p:spPr bwMode="auto">
          <a:xfrm>
            <a:off x="3729038" y="3756025"/>
            <a:ext cx="2160587" cy="744538"/>
          </a:xfrm>
          <a:prstGeom prst="rect">
            <a:avLst/>
          </a:prstGeom>
          <a:solidFill>
            <a:srgbClr val="E5E5FF"/>
          </a:solidFill>
          <a:ln w="9525">
            <a:noFill/>
            <a:miter lim="800000"/>
            <a:headEnd/>
            <a:tailEnd/>
          </a:ln>
        </p:spPr>
        <p:txBody>
          <a:bodyPr wrap="none" lIns="92075" tIns="46038" rIns="92075" bIns="46038" anchor="ctr"/>
          <a:lstStyle/>
          <a:p>
            <a:pPr marL="285750" indent="-285750" algn="ctr" eaLnBrk="0" hangingPunct="0">
              <a:buClr>
                <a:srgbClr val="790015"/>
              </a:buClr>
              <a:buSzPct val="100000"/>
              <a:buFont typeface="Wingdings" pitchFamily="2" charset="2"/>
              <a:buNone/>
            </a:pPr>
            <a:r>
              <a:rPr lang="en-US" sz="1600" i="1">
                <a:solidFill>
                  <a:srgbClr val="000000"/>
                </a:solidFill>
              </a:rPr>
              <a:t>Development</a:t>
            </a:r>
            <a:endParaRPr lang="nl-NL" sz="1600" i="1">
              <a:solidFill>
                <a:srgbClr val="000000"/>
              </a:solidFill>
            </a:endParaRPr>
          </a:p>
        </p:txBody>
      </p:sp>
      <p:sp>
        <p:nvSpPr>
          <p:cNvPr id="271368" name="Rectangle 8"/>
          <p:cNvSpPr>
            <a:spLocks noChangeArrowheads="1"/>
          </p:cNvSpPr>
          <p:nvPr/>
        </p:nvSpPr>
        <p:spPr bwMode="auto">
          <a:xfrm>
            <a:off x="5600700" y="4289425"/>
            <a:ext cx="2160588" cy="744538"/>
          </a:xfrm>
          <a:prstGeom prst="rect">
            <a:avLst/>
          </a:prstGeom>
          <a:solidFill>
            <a:srgbClr val="E5E5FF"/>
          </a:solidFill>
          <a:ln w="9525">
            <a:noFill/>
            <a:miter lim="800000"/>
            <a:headEnd/>
            <a:tailEnd/>
          </a:ln>
        </p:spPr>
        <p:txBody>
          <a:bodyPr wrap="none" lIns="92075" tIns="46038" rIns="92075" bIns="46038" anchor="ctr"/>
          <a:lstStyle/>
          <a:p>
            <a:pPr marL="285750" indent="-285750" algn="ctr" eaLnBrk="0" hangingPunct="0">
              <a:buClr>
                <a:srgbClr val="790015"/>
              </a:buClr>
              <a:buSzPct val="100000"/>
              <a:buFont typeface="Wingdings" pitchFamily="2" charset="2"/>
              <a:buNone/>
            </a:pPr>
            <a:r>
              <a:rPr lang="en-US" sz="1600" i="1">
                <a:solidFill>
                  <a:srgbClr val="000000"/>
                </a:solidFill>
              </a:rPr>
              <a:t>Installation</a:t>
            </a:r>
            <a:endParaRPr lang="nl-NL" sz="1600" i="1">
              <a:solidFill>
                <a:srgbClr val="000000"/>
              </a:solidFill>
            </a:endParaRPr>
          </a:p>
        </p:txBody>
      </p:sp>
      <p:sp>
        <p:nvSpPr>
          <p:cNvPr id="271369" name="Rectangle 9"/>
          <p:cNvSpPr>
            <a:spLocks noChangeArrowheads="1"/>
          </p:cNvSpPr>
          <p:nvPr/>
        </p:nvSpPr>
        <p:spPr bwMode="auto">
          <a:xfrm>
            <a:off x="7329488" y="4868863"/>
            <a:ext cx="2160587" cy="744537"/>
          </a:xfrm>
          <a:prstGeom prst="rect">
            <a:avLst/>
          </a:prstGeom>
          <a:solidFill>
            <a:srgbClr val="E5E5FF"/>
          </a:solidFill>
          <a:ln w="9525">
            <a:noFill/>
            <a:miter lim="800000"/>
            <a:headEnd/>
            <a:tailEnd/>
          </a:ln>
        </p:spPr>
        <p:txBody>
          <a:bodyPr wrap="none" lIns="92075" tIns="46038" rIns="92075" bIns="46038" anchor="ctr"/>
          <a:lstStyle/>
          <a:p>
            <a:pPr marL="285750" indent="-285750" algn="ctr" eaLnBrk="0" hangingPunct="0">
              <a:buClr>
                <a:srgbClr val="790015"/>
              </a:buClr>
              <a:buSzPct val="100000"/>
              <a:buFont typeface="Wingdings" pitchFamily="2" charset="2"/>
              <a:buNone/>
            </a:pPr>
            <a:r>
              <a:rPr lang="en-US" sz="1600" i="1">
                <a:solidFill>
                  <a:srgbClr val="000000"/>
                </a:solidFill>
              </a:rPr>
              <a:t>Maintenance..</a:t>
            </a:r>
            <a:endParaRPr lang="nl-NL" sz="1600" i="1">
              <a:solidFill>
                <a:srgbClr val="000000"/>
              </a:solidFill>
            </a:endParaRPr>
          </a:p>
        </p:txBody>
      </p:sp>
      <p:sp>
        <p:nvSpPr>
          <p:cNvPr id="3" name="Bent Arrow 2"/>
          <p:cNvSpPr/>
          <p:nvPr/>
        </p:nvSpPr>
        <p:spPr bwMode="auto">
          <a:xfrm rot="5400000">
            <a:off x="2469357" y="2721769"/>
            <a:ext cx="306387" cy="676275"/>
          </a:xfrm>
          <a:prstGeom prst="bentArrow">
            <a:avLst/>
          </a:prstGeom>
          <a:solidFill>
            <a:schemeClr val="accent1">
              <a:lumMod val="75000"/>
            </a:schemeClr>
          </a:solidFill>
          <a:ln>
            <a:noFill/>
          </a:ln>
          <a:effectLst/>
          <a:extLst/>
        </p:spPr>
        <p:txBody>
          <a:bodyPr wrap="none" lIns="92075" tIns="46038" rIns="92075" bIns="46038" anchor="ctr"/>
          <a:lstStyle/>
          <a:p>
            <a:pPr marL="285750" indent="-285750" algn="ctr" eaLnBrk="0" hangingPunct="0">
              <a:lnSpc>
                <a:spcPct val="210000"/>
              </a:lnSpc>
              <a:spcBef>
                <a:spcPct val="30000"/>
              </a:spcBef>
              <a:buClr>
                <a:srgbClr val="790015"/>
              </a:buClr>
              <a:buSzPct val="100000"/>
              <a:buFont typeface="Wingdings" pitchFamily="2" charset="2"/>
              <a:buNone/>
              <a:defRPr/>
            </a:pPr>
            <a:endParaRPr lang="nl-NL" sz="1600" i="1">
              <a:solidFill>
                <a:srgbClr val="000000"/>
              </a:solidFill>
              <a:latin typeface="Arial" pitchFamily="34" charset="0"/>
            </a:endParaRPr>
          </a:p>
        </p:txBody>
      </p:sp>
      <p:sp>
        <p:nvSpPr>
          <p:cNvPr id="13" name="Bent Arrow 12"/>
          <p:cNvSpPr/>
          <p:nvPr/>
        </p:nvSpPr>
        <p:spPr bwMode="auto">
          <a:xfrm rot="5400000">
            <a:off x="4274344" y="3244056"/>
            <a:ext cx="306388" cy="676275"/>
          </a:xfrm>
          <a:prstGeom prst="bentArrow">
            <a:avLst/>
          </a:prstGeom>
          <a:solidFill>
            <a:schemeClr val="accent1">
              <a:lumMod val="75000"/>
            </a:schemeClr>
          </a:solidFill>
          <a:ln>
            <a:noFill/>
          </a:ln>
          <a:effectLst/>
          <a:extLst/>
        </p:spPr>
        <p:txBody>
          <a:bodyPr wrap="none" lIns="92075" tIns="46038" rIns="92075" bIns="46038" anchor="ctr"/>
          <a:lstStyle/>
          <a:p>
            <a:pPr marL="285750" indent="-285750" algn="ctr" eaLnBrk="0" hangingPunct="0">
              <a:lnSpc>
                <a:spcPct val="210000"/>
              </a:lnSpc>
              <a:spcBef>
                <a:spcPct val="30000"/>
              </a:spcBef>
              <a:buClr>
                <a:srgbClr val="790015"/>
              </a:buClr>
              <a:buSzPct val="100000"/>
              <a:buFont typeface="Wingdings" pitchFamily="2" charset="2"/>
              <a:buNone/>
              <a:defRPr/>
            </a:pPr>
            <a:endParaRPr lang="nl-NL" sz="1600" i="1">
              <a:solidFill>
                <a:srgbClr val="000000"/>
              </a:solidFill>
              <a:latin typeface="Arial" pitchFamily="34" charset="0"/>
            </a:endParaRPr>
          </a:p>
        </p:txBody>
      </p:sp>
      <p:sp>
        <p:nvSpPr>
          <p:cNvPr id="14" name="Bent Arrow 13"/>
          <p:cNvSpPr/>
          <p:nvPr/>
        </p:nvSpPr>
        <p:spPr bwMode="auto">
          <a:xfrm rot="5400000">
            <a:off x="6069807" y="3801269"/>
            <a:ext cx="306387" cy="676275"/>
          </a:xfrm>
          <a:prstGeom prst="bentArrow">
            <a:avLst/>
          </a:prstGeom>
          <a:solidFill>
            <a:schemeClr val="accent1">
              <a:lumMod val="75000"/>
            </a:schemeClr>
          </a:solidFill>
          <a:ln>
            <a:noFill/>
          </a:ln>
          <a:effectLst/>
          <a:extLst/>
        </p:spPr>
        <p:txBody>
          <a:bodyPr wrap="none" lIns="92075" tIns="46038" rIns="92075" bIns="46038" anchor="ctr"/>
          <a:lstStyle/>
          <a:p>
            <a:pPr marL="285750" indent="-285750" algn="ctr" eaLnBrk="0" hangingPunct="0">
              <a:lnSpc>
                <a:spcPct val="210000"/>
              </a:lnSpc>
              <a:spcBef>
                <a:spcPct val="30000"/>
              </a:spcBef>
              <a:buClr>
                <a:srgbClr val="790015"/>
              </a:buClr>
              <a:buSzPct val="100000"/>
              <a:buFont typeface="Wingdings" pitchFamily="2" charset="2"/>
              <a:buNone/>
              <a:defRPr/>
            </a:pPr>
            <a:endParaRPr lang="nl-NL" sz="1600" i="1">
              <a:solidFill>
                <a:srgbClr val="000000"/>
              </a:solidFill>
              <a:latin typeface="Arial" pitchFamily="34" charset="0"/>
            </a:endParaRPr>
          </a:p>
        </p:txBody>
      </p:sp>
      <p:sp>
        <p:nvSpPr>
          <p:cNvPr id="15" name="Bent Arrow 14"/>
          <p:cNvSpPr/>
          <p:nvPr/>
        </p:nvSpPr>
        <p:spPr bwMode="auto">
          <a:xfrm rot="5400000">
            <a:off x="7953375" y="4376738"/>
            <a:ext cx="306388" cy="677862"/>
          </a:xfrm>
          <a:prstGeom prst="bentArrow">
            <a:avLst/>
          </a:prstGeom>
          <a:solidFill>
            <a:schemeClr val="accent1">
              <a:lumMod val="75000"/>
            </a:schemeClr>
          </a:solidFill>
          <a:ln>
            <a:noFill/>
          </a:ln>
          <a:effectLst/>
          <a:extLst/>
        </p:spPr>
        <p:txBody>
          <a:bodyPr wrap="none" lIns="92075" tIns="46038" rIns="92075" bIns="46038" anchor="ctr"/>
          <a:lstStyle/>
          <a:p>
            <a:pPr marL="285750" indent="-285750" algn="ctr" eaLnBrk="0" hangingPunct="0">
              <a:lnSpc>
                <a:spcPct val="210000"/>
              </a:lnSpc>
              <a:spcBef>
                <a:spcPct val="30000"/>
              </a:spcBef>
              <a:buClr>
                <a:srgbClr val="790015"/>
              </a:buClr>
              <a:buSzPct val="100000"/>
              <a:buFont typeface="Wingdings" pitchFamily="2" charset="2"/>
              <a:buNone/>
              <a:defRPr/>
            </a:pPr>
            <a:endParaRPr lang="nl-NL" sz="1600" i="1">
              <a:solidFill>
                <a:srgbClr val="000000"/>
              </a:solidFill>
              <a:latin typeface="Arial" pitchFamily="34" charset="0"/>
            </a:endParaRPr>
          </a:p>
        </p:txBody>
      </p:sp>
    </p:spTree>
  </p:cSld>
  <p:clrMapOvr>
    <a:masterClrMapping/>
  </p:clrMapOvr>
  <p:transition>
    <p:blinds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idx="4294967295"/>
          </p:nvPr>
        </p:nvSpPr>
        <p:spPr>
          <a:xfrm>
            <a:off x="0" y="1066800"/>
            <a:ext cx="9848850" cy="762000"/>
          </a:xfrm>
        </p:spPr>
        <p:txBody>
          <a:bodyPr/>
          <a:lstStyle/>
          <a:p>
            <a:pPr eaLnBrk="1" hangingPunct="1"/>
            <a:r>
              <a:rPr lang="nl-NL" smtClean="0"/>
              <a:t>Example of Software Development Process</a:t>
            </a:r>
          </a:p>
        </p:txBody>
      </p:sp>
      <p:pic>
        <p:nvPicPr>
          <p:cNvPr id="273411" name="Picture 2" descr="D:\WorkFF\PLCopen\Promotio\Presentation\V-Model.jpg"/>
          <p:cNvPicPr>
            <a:picLocks noChangeAspect="1" noChangeArrowheads="1"/>
          </p:cNvPicPr>
          <p:nvPr/>
        </p:nvPicPr>
        <p:blipFill>
          <a:blip r:embed="rId3"/>
          <a:srcRect l="-12772" t="14790" r="12772" b="19881"/>
          <a:stretch>
            <a:fillRect/>
          </a:stretch>
        </p:blipFill>
        <p:spPr bwMode="auto">
          <a:xfrm>
            <a:off x="-15875" y="2627313"/>
            <a:ext cx="7048500" cy="3465512"/>
          </a:xfrm>
          <a:prstGeom prst="rect">
            <a:avLst/>
          </a:prstGeom>
          <a:noFill/>
          <a:ln w="9525">
            <a:noFill/>
            <a:miter lim="800000"/>
            <a:headEnd/>
            <a:tailEnd/>
          </a:ln>
        </p:spPr>
      </p:pic>
      <p:sp>
        <p:nvSpPr>
          <p:cNvPr id="273412" name="TextBox 3"/>
          <p:cNvSpPr txBox="1">
            <a:spLocks noChangeArrowheads="1"/>
          </p:cNvSpPr>
          <p:nvPr/>
        </p:nvSpPr>
        <p:spPr bwMode="auto">
          <a:xfrm>
            <a:off x="3140075" y="1412875"/>
            <a:ext cx="1878013" cy="1069975"/>
          </a:xfrm>
          <a:prstGeom prst="rect">
            <a:avLst/>
          </a:prstGeom>
          <a:noFill/>
          <a:ln w="9525">
            <a:noFill/>
            <a:miter lim="800000"/>
            <a:headEnd/>
            <a:tailEnd/>
          </a:ln>
        </p:spPr>
        <p:txBody>
          <a:bodyPr wrap="none">
            <a:spAutoFit/>
          </a:bodyPr>
          <a:lstStyle/>
          <a:p>
            <a:pPr algn="ctr" eaLnBrk="0" hangingPunct="0">
              <a:lnSpc>
                <a:spcPct val="210000"/>
              </a:lnSpc>
              <a:spcBef>
                <a:spcPct val="30000"/>
              </a:spcBef>
              <a:buClr>
                <a:srgbClr val="790015"/>
              </a:buClr>
              <a:buSzPct val="100000"/>
              <a:buFont typeface="Wingdings" pitchFamily="2" charset="2"/>
              <a:buNone/>
            </a:pPr>
            <a:r>
              <a:rPr lang="nl-NL" sz="3600" i="1">
                <a:solidFill>
                  <a:srgbClr val="000000"/>
                </a:solidFill>
              </a:rPr>
              <a:t>V-model</a:t>
            </a:r>
          </a:p>
        </p:txBody>
      </p:sp>
      <p:sp>
        <p:nvSpPr>
          <p:cNvPr id="273413" name="TextBox 4"/>
          <p:cNvSpPr txBox="1">
            <a:spLocks noChangeArrowheads="1"/>
          </p:cNvSpPr>
          <p:nvPr/>
        </p:nvSpPr>
        <p:spPr bwMode="auto">
          <a:xfrm>
            <a:off x="7632700" y="2708275"/>
            <a:ext cx="2000250" cy="2641600"/>
          </a:xfrm>
          <a:prstGeom prst="rect">
            <a:avLst/>
          </a:prstGeom>
          <a:noFill/>
          <a:ln w="9525">
            <a:noFill/>
            <a:miter lim="800000"/>
            <a:headEnd/>
            <a:tailEnd/>
          </a:ln>
        </p:spPr>
        <p:txBody>
          <a:bodyPr wrap="none">
            <a:spAutoFit/>
          </a:bodyPr>
          <a:lstStyle/>
          <a:p>
            <a:pPr algn="ctr" eaLnBrk="0" hangingPunct="0">
              <a:lnSpc>
                <a:spcPct val="210000"/>
              </a:lnSpc>
              <a:spcBef>
                <a:spcPct val="30000"/>
              </a:spcBef>
              <a:buClr>
                <a:srgbClr val="790015"/>
              </a:buClr>
              <a:buSzPct val="100000"/>
              <a:buFont typeface="Wingdings" pitchFamily="2" charset="2"/>
              <a:buNone/>
            </a:pPr>
            <a:r>
              <a:rPr lang="nl-NL" i="1">
                <a:solidFill>
                  <a:srgbClr val="000000"/>
                </a:solidFill>
              </a:rPr>
              <a:t>Link between</a:t>
            </a:r>
          </a:p>
          <a:p>
            <a:pPr algn="ctr" eaLnBrk="0" hangingPunct="0">
              <a:lnSpc>
                <a:spcPct val="210000"/>
              </a:lnSpc>
              <a:spcBef>
                <a:spcPct val="30000"/>
              </a:spcBef>
              <a:buClr>
                <a:srgbClr val="790015"/>
              </a:buClr>
              <a:buSzPct val="100000"/>
              <a:buFont typeface="Wingdings" pitchFamily="2" charset="2"/>
              <a:buNone/>
            </a:pPr>
            <a:r>
              <a:rPr lang="nl-NL" i="1">
                <a:solidFill>
                  <a:srgbClr val="000000"/>
                </a:solidFill>
              </a:rPr>
              <a:t>Specification</a:t>
            </a:r>
          </a:p>
          <a:p>
            <a:pPr algn="ctr" eaLnBrk="0" hangingPunct="0">
              <a:lnSpc>
                <a:spcPct val="210000"/>
              </a:lnSpc>
              <a:spcBef>
                <a:spcPct val="30000"/>
              </a:spcBef>
              <a:buClr>
                <a:srgbClr val="790015"/>
              </a:buClr>
              <a:buSzPct val="100000"/>
              <a:buFont typeface="Wingdings" pitchFamily="2" charset="2"/>
              <a:buNone/>
            </a:pPr>
            <a:r>
              <a:rPr lang="nl-NL" i="1">
                <a:solidFill>
                  <a:srgbClr val="000000"/>
                </a:solidFill>
              </a:rPr>
              <a:t>and testing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idx="4294967295"/>
          </p:nvPr>
        </p:nvSpPr>
        <p:spPr>
          <a:xfrm>
            <a:off x="304800" y="908050"/>
            <a:ext cx="9372600" cy="762000"/>
          </a:xfrm>
        </p:spPr>
        <p:txBody>
          <a:bodyPr/>
          <a:lstStyle/>
          <a:p>
            <a:pPr eaLnBrk="1" hangingPunct="1"/>
            <a:r>
              <a:rPr lang="nl-NL" smtClean="0"/>
              <a:t>The X-Model for SW Development</a:t>
            </a:r>
          </a:p>
        </p:txBody>
      </p:sp>
      <p:grpSp>
        <p:nvGrpSpPr>
          <p:cNvPr id="275459" name="Group 103"/>
          <p:cNvGrpSpPr>
            <a:grpSpLocks/>
          </p:cNvGrpSpPr>
          <p:nvPr/>
        </p:nvGrpSpPr>
        <p:grpSpPr bwMode="auto">
          <a:xfrm>
            <a:off x="898525" y="1698625"/>
            <a:ext cx="8086725" cy="4538663"/>
            <a:chOff x="395536" y="1267144"/>
            <a:chExt cx="8087548" cy="4538294"/>
          </a:xfrm>
        </p:grpSpPr>
        <p:sp>
          <p:nvSpPr>
            <p:cNvPr id="105" name="Rectangle 31"/>
            <p:cNvSpPr>
              <a:spLocks noChangeArrowheads="1"/>
            </p:cNvSpPr>
            <p:nvPr/>
          </p:nvSpPr>
          <p:spPr bwMode="auto">
            <a:xfrm>
              <a:off x="5364917" y="1759229"/>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Sub-system</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Integration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and Testing</a:t>
              </a:r>
              <a:endParaRPr lang="nl-NL" sz="2000" i="1" kern="0" dirty="0">
                <a:solidFill>
                  <a:sysClr val="windowText" lastClr="000000"/>
                </a:solidFill>
                <a:latin typeface="Times New Roman" pitchFamily="18" charset="0"/>
              </a:endParaRPr>
            </a:p>
          </p:txBody>
        </p:sp>
        <p:sp>
          <p:nvSpPr>
            <p:cNvPr id="106" name="Line 42"/>
            <p:cNvSpPr>
              <a:spLocks noChangeShapeType="1"/>
            </p:cNvSpPr>
            <p:nvPr/>
          </p:nvSpPr>
          <p:spPr bwMode="auto">
            <a:xfrm flipH="1" flipV="1">
              <a:off x="1116334" y="2203693"/>
              <a:ext cx="0" cy="2665196"/>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07" name="Line 44"/>
            <p:cNvSpPr>
              <a:spLocks noChangeShapeType="1"/>
            </p:cNvSpPr>
            <p:nvPr/>
          </p:nvSpPr>
          <p:spPr bwMode="auto">
            <a:xfrm>
              <a:off x="7740058" y="2205281"/>
              <a:ext cx="0" cy="2663608"/>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08" name="Line 45"/>
            <p:cNvSpPr>
              <a:spLocks noChangeShapeType="1"/>
            </p:cNvSpPr>
            <p:nvPr/>
          </p:nvSpPr>
          <p:spPr bwMode="auto">
            <a:xfrm>
              <a:off x="6011095" y="2687841"/>
              <a:ext cx="0" cy="1655627"/>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09" name="Line 46"/>
            <p:cNvSpPr>
              <a:spLocks noChangeShapeType="1"/>
            </p:cNvSpPr>
            <p:nvPr/>
          </p:nvSpPr>
          <p:spPr bwMode="auto">
            <a:xfrm flipH="1" flipV="1">
              <a:off x="2815132" y="2698953"/>
              <a:ext cx="0" cy="1593720"/>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10" name="Line 48"/>
            <p:cNvSpPr>
              <a:spLocks noChangeShapeType="1"/>
            </p:cNvSpPr>
            <p:nvPr/>
          </p:nvSpPr>
          <p:spPr bwMode="auto">
            <a:xfrm flipV="1">
              <a:off x="4428196" y="3213261"/>
              <a:ext cx="0" cy="503197"/>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11" name="Line 49"/>
            <p:cNvSpPr>
              <a:spLocks noChangeShapeType="1"/>
            </p:cNvSpPr>
            <p:nvPr/>
          </p:nvSpPr>
          <p:spPr bwMode="auto">
            <a:xfrm>
              <a:off x="4572674" y="3213261"/>
              <a:ext cx="0" cy="503197"/>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cxnSp>
          <p:nvCxnSpPr>
            <p:cNvPr id="275467" name="AutoShape 56"/>
            <p:cNvCxnSpPr>
              <a:cxnSpLocks noChangeShapeType="1"/>
            </p:cNvCxnSpPr>
            <p:nvPr/>
          </p:nvCxnSpPr>
          <p:spPr bwMode="auto">
            <a:xfrm>
              <a:off x="1835696" y="1475259"/>
              <a:ext cx="863302" cy="288925"/>
            </a:xfrm>
            <a:prstGeom prst="curvedConnector2">
              <a:avLst/>
            </a:prstGeom>
            <a:noFill/>
            <a:ln w="9525">
              <a:solidFill>
                <a:srgbClr val="000000"/>
              </a:solidFill>
              <a:round/>
              <a:headEnd/>
              <a:tailEnd type="triangle" w="med" len="med"/>
            </a:ln>
          </p:spPr>
        </p:cxnSp>
        <p:cxnSp>
          <p:nvCxnSpPr>
            <p:cNvPr id="275468" name="AutoShape 60"/>
            <p:cNvCxnSpPr>
              <a:cxnSpLocks noChangeShapeType="1"/>
            </p:cNvCxnSpPr>
            <p:nvPr/>
          </p:nvCxnSpPr>
          <p:spPr bwMode="auto">
            <a:xfrm rot="-5400000">
              <a:off x="4839127" y="1754685"/>
              <a:ext cx="287338" cy="755650"/>
            </a:xfrm>
            <a:prstGeom prst="curvedConnector2">
              <a:avLst/>
            </a:prstGeom>
            <a:noFill/>
            <a:ln w="9525">
              <a:solidFill>
                <a:srgbClr val="000000"/>
              </a:solidFill>
              <a:round/>
              <a:headEnd/>
              <a:tailEnd type="triangle" w="med" len="med"/>
            </a:ln>
          </p:spPr>
        </p:cxnSp>
        <p:cxnSp>
          <p:nvCxnSpPr>
            <p:cNvPr id="275469" name="AutoShape 61"/>
            <p:cNvCxnSpPr>
              <a:cxnSpLocks noChangeShapeType="1"/>
            </p:cNvCxnSpPr>
            <p:nvPr/>
          </p:nvCxnSpPr>
          <p:spPr bwMode="auto">
            <a:xfrm rot="-5400000">
              <a:off x="6498778" y="1242364"/>
              <a:ext cx="287337" cy="755650"/>
            </a:xfrm>
            <a:prstGeom prst="curvedConnector2">
              <a:avLst/>
            </a:prstGeom>
            <a:noFill/>
            <a:ln w="9525">
              <a:solidFill>
                <a:srgbClr val="000000"/>
              </a:solidFill>
              <a:round/>
              <a:headEnd/>
              <a:tailEnd type="triangle" w="med" len="med"/>
            </a:ln>
          </p:spPr>
        </p:cxnSp>
        <p:cxnSp>
          <p:nvCxnSpPr>
            <p:cNvPr id="275470" name="AutoShape 66"/>
            <p:cNvCxnSpPr>
              <a:cxnSpLocks noChangeShapeType="1"/>
            </p:cNvCxnSpPr>
            <p:nvPr/>
          </p:nvCxnSpPr>
          <p:spPr bwMode="auto">
            <a:xfrm>
              <a:off x="3501412" y="1988840"/>
              <a:ext cx="900113" cy="288925"/>
            </a:xfrm>
            <a:prstGeom prst="curvedConnector2">
              <a:avLst/>
            </a:prstGeom>
            <a:noFill/>
            <a:ln w="9525">
              <a:solidFill>
                <a:srgbClr val="000000"/>
              </a:solidFill>
              <a:round/>
              <a:headEnd/>
              <a:tailEnd type="triangle" w="med" len="med"/>
            </a:ln>
          </p:spPr>
        </p:cxnSp>
        <p:cxnSp>
          <p:nvCxnSpPr>
            <p:cNvPr id="275471" name="AutoShape 75"/>
            <p:cNvCxnSpPr>
              <a:cxnSpLocks noChangeShapeType="1"/>
            </p:cNvCxnSpPr>
            <p:nvPr/>
          </p:nvCxnSpPr>
          <p:spPr bwMode="auto">
            <a:xfrm rot="5400000">
              <a:off x="3797251" y="4424783"/>
              <a:ext cx="360363" cy="827088"/>
            </a:xfrm>
            <a:prstGeom prst="curvedConnector2">
              <a:avLst/>
            </a:prstGeom>
            <a:noFill/>
            <a:ln w="9525">
              <a:solidFill>
                <a:srgbClr val="000000"/>
              </a:solidFill>
              <a:round/>
              <a:headEnd/>
              <a:tailEnd type="triangle" w="med" len="med"/>
            </a:ln>
          </p:spPr>
        </p:cxnSp>
        <p:cxnSp>
          <p:nvCxnSpPr>
            <p:cNvPr id="275472" name="AutoShape 79"/>
            <p:cNvCxnSpPr>
              <a:cxnSpLocks noChangeShapeType="1"/>
            </p:cNvCxnSpPr>
            <p:nvPr/>
          </p:nvCxnSpPr>
          <p:spPr bwMode="auto">
            <a:xfrm rot="10800000">
              <a:off x="6209342" y="5280817"/>
              <a:ext cx="828675" cy="433388"/>
            </a:xfrm>
            <a:prstGeom prst="curvedConnector2">
              <a:avLst/>
            </a:prstGeom>
            <a:noFill/>
            <a:ln w="9525">
              <a:solidFill>
                <a:srgbClr val="000000"/>
              </a:solidFill>
              <a:round/>
              <a:headEnd/>
              <a:tailEnd type="triangle" w="med" len="med"/>
            </a:ln>
          </p:spPr>
        </p:cxnSp>
        <p:cxnSp>
          <p:nvCxnSpPr>
            <p:cNvPr id="275473" name="AutoShape 81"/>
            <p:cNvCxnSpPr>
              <a:cxnSpLocks noChangeShapeType="1"/>
            </p:cNvCxnSpPr>
            <p:nvPr/>
          </p:nvCxnSpPr>
          <p:spPr bwMode="auto">
            <a:xfrm rot="10800000">
              <a:off x="4625901" y="4658469"/>
              <a:ext cx="757237" cy="360363"/>
            </a:xfrm>
            <a:prstGeom prst="curvedConnector2">
              <a:avLst/>
            </a:prstGeom>
            <a:noFill/>
            <a:ln w="9525">
              <a:solidFill>
                <a:srgbClr val="000000"/>
              </a:solidFill>
              <a:round/>
              <a:headEnd/>
              <a:tailEnd type="triangle" w="med" len="med"/>
            </a:ln>
          </p:spPr>
        </p:cxnSp>
        <p:sp>
          <p:nvSpPr>
            <p:cNvPr id="119" name="Rectangle 31"/>
            <p:cNvSpPr>
              <a:spLocks noChangeArrowheads="1"/>
            </p:cNvSpPr>
            <p:nvPr/>
          </p:nvSpPr>
          <p:spPr bwMode="auto">
            <a:xfrm>
              <a:off x="7028786" y="1268732"/>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System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Installation</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and Testing</a:t>
              </a:r>
              <a:endParaRPr lang="nl-NL" sz="2000" i="1" kern="0" dirty="0">
                <a:solidFill>
                  <a:sysClr val="windowText" lastClr="000000"/>
                </a:solidFill>
                <a:latin typeface="Times New Roman" pitchFamily="18" charset="0"/>
              </a:endParaRPr>
            </a:p>
          </p:txBody>
        </p:sp>
        <p:sp>
          <p:nvSpPr>
            <p:cNvPr id="120" name="Rectangle 31"/>
            <p:cNvSpPr>
              <a:spLocks noChangeArrowheads="1"/>
            </p:cNvSpPr>
            <p:nvPr/>
          </p:nvSpPr>
          <p:spPr bwMode="auto">
            <a:xfrm>
              <a:off x="7043075" y="4868889"/>
              <a:ext cx="1440009"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Component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Identification</a:t>
              </a:r>
              <a:endParaRPr lang="nl-NL" sz="2000" i="1" kern="0" dirty="0">
                <a:solidFill>
                  <a:sysClr val="windowText" lastClr="000000"/>
                </a:solidFill>
                <a:latin typeface="Times New Roman" pitchFamily="18" charset="0"/>
              </a:endParaRPr>
            </a:p>
          </p:txBody>
        </p:sp>
        <p:sp>
          <p:nvSpPr>
            <p:cNvPr id="121" name="Rectangle 31"/>
            <p:cNvSpPr>
              <a:spLocks noChangeArrowheads="1"/>
            </p:cNvSpPr>
            <p:nvPr/>
          </p:nvSpPr>
          <p:spPr bwMode="auto">
            <a:xfrm>
              <a:off x="2051468" y="1763992"/>
              <a:ext cx="1440009" cy="934961"/>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Sub-system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Design</a:t>
              </a:r>
              <a:endParaRPr lang="nl-NL" sz="2000" i="1" kern="0" dirty="0">
                <a:solidFill>
                  <a:sysClr val="windowText" lastClr="000000"/>
                </a:solidFill>
                <a:latin typeface="Times New Roman" pitchFamily="18" charset="0"/>
              </a:endParaRPr>
            </a:p>
          </p:txBody>
        </p:sp>
        <p:sp>
          <p:nvSpPr>
            <p:cNvPr id="122" name="Rectangle 31"/>
            <p:cNvSpPr>
              <a:spLocks noChangeArrowheads="1"/>
            </p:cNvSpPr>
            <p:nvPr/>
          </p:nvSpPr>
          <p:spPr bwMode="auto">
            <a:xfrm>
              <a:off x="3707398" y="2276712"/>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Module</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Development</a:t>
              </a:r>
              <a:endParaRPr lang="nl-NL" sz="2000" i="1" kern="0" dirty="0">
                <a:solidFill>
                  <a:sysClr val="windowText" lastClr="000000"/>
                </a:solidFill>
                <a:latin typeface="Times New Roman" pitchFamily="18" charset="0"/>
              </a:endParaRPr>
            </a:p>
          </p:txBody>
        </p:sp>
        <p:sp>
          <p:nvSpPr>
            <p:cNvPr id="123" name="Rectangle 31"/>
            <p:cNvSpPr>
              <a:spLocks noChangeArrowheads="1"/>
            </p:cNvSpPr>
            <p:nvPr/>
          </p:nvSpPr>
          <p:spPr bwMode="auto">
            <a:xfrm>
              <a:off x="2124500" y="4292673"/>
              <a:ext cx="1438421"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Library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Construction</a:t>
              </a:r>
              <a:endParaRPr lang="nl-NL" sz="2000" i="1" kern="0" dirty="0">
                <a:solidFill>
                  <a:sysClr val="windowText" lastClr="000000"/>
                </a:solidFill>
                <a:latin typeface="Times New Roman" pitchFamily="18" charset="0"/>
              </a:endParaRPr>
            </a:p>
          </p:txBody>
        </p:sp>
        <p:sp>
          <p:nvSpPr>
            <p:cNvPr id="124" name="Rectangle 31"/>
            <p:cNvSpPr>
              <a:spLocks noChangeArrowheads="1"/>
            </p:cNvSpPr>
            <p:nvPr/>
          </p:nvSpPr>
          <p:spPr bwMode="auto">
            <a:xfrm>
              <a:off x="466981" y="4868889"/>
              <a:ext cx="1440009"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Catalogue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Management</a:t>
              </a:r>
              <a:endParaRPr lang="nl-NL" sz="2000" i="1" kern="0" dirty="0">
                <a:solidFill>
                  <a:sysClr val="windowText" lastClr="000000"/>
                </a:solidFill>
                <a:latin typeface="Times New Roman" pitchFamily="18" charset="0"/>
              </a:endParaRPr>
            </a:p>
          </p:txBody>
        </p:sp>
        <p:sp>
          <p:nvSpPr>
            <p:cNvPr id="125" name="Rectangle 31"/>
            <p:cNvSpPr>
              <a:spLocks noChangeArrowheads="1"/>
            </p:cNvSpPr>
            <p:nvPr/>
          </p:nvSpPr>
          <p:spPr bwMode="auto">
            <a:xfrm>
              <a:off x="395536" y="1267144"/>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System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Design</a:t>
              </a:r>
              <a:endParaRPr lang="nl-NL" sz="2000" i="1" kern="0" dirty="0">
                <a:solidFill>
                  <a:sysClr val="windowText" lastClr="000000"/>
                </a:solidFill>
                <a:latin typeface="Times New Roman" pitchFamily="18" charset="0"/>
              </a:endParaRPr>
            </a:p>
          </p:txBody>
        </p:sp>
        <p:sp>
          <p:nvSpPr>
            <p:cNvPr id="126" name="Rectangle 31"/>
            <p:cNvSpPr>
              <a:spLocks noChangeArrowheads="1"/>
            </p:cNvSpPr>
            <p:nvPr/>
          </p:nvSpPr>
          <p:spPr bwMode="auto">
            <a:xfrm>
              <a:off x="5388732" y="4343469"/>
              <a:ext cx="1440009"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Component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Design</a:t>
              </a:r>
              <a:endParaRPr lang="nl-NL" sz="2000" i="1" kern="0" dirty="0">
                <a:solidFill>
                  <a:sysClr val="windowText" lastClr="000000"/>
                </a:solidFill>
                <a:latin typeface="Times New Roman" pitchFamily="18" charset="0"/>
              </a:endParaRPr>
            </a:p>
          </p:txBody>
        </p:sp>
        <p:sp>
          <p:nvSpPr>
            <p:cNvPr id="127" name="Rectangle 31"/>
            <p:cNvSpPr>
              <a:spLocks noChangeArrowheads="1"/>
            </p:cNvSpPr>
            <p:nvPr/>
          </p:nvSpPr>
          <p:spPr bwMode="auto">
            <a:xfrm>
              <a:off x="3780430" y="3716458"/>
              <a:ext cx="1438421"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Component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Development</a:t>
              </a:r>
              <a:endParaRPr lang="nl-NL" sz="2000" i="1" kern="0" dirty="0">
                <a:solidFill>
                  <a:sysClr val="windowText" lastClr="000000"/>
                </a:solidFill>
                <a:latin typeface="Times New Roman" pitchFamily="18" charset="0"/>
              </a:endParaRPr>
            </a:p>
          </p:txBody>
        </p:sp>
        <p:cxnSp>
          <p:nvCxnSpPr>
            <p:cNvPr id="275483" name="AutoShape 75"/>
            <p:cNvCxnSpPr>
              <a:cxnSpLocks noChangeShapeType="1"/>
            </p:cNvCxnSpPr>
            <p:nvPr/>
          </p:nvCxnSpPr>
          <p:spPr bwMode="auto">
            <a:xfrm rot="5400000">
              <a:off x="2141067" y="4995514"/>
              <a:ext cx="360363" cy="827088"/>
            </a:xfrm>
            <a:prstGeom prst="curvedConnector2">
              <a:avLst/>
            </a:prstGeom>
            <a:noFill/>
            <a:ln w="9525">
              <a:solidFill>
                <a:srgbClr val="000000"/>
              </a:solidFill>
              <a:round/>
              <a:headEnd/>
              <a:tailEnd type="triangle" w="med" len="med"/>
            </a:ln>
          </p:spPr>
        </p:cxn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idx="4294967295"/>
          </p:nvPr>
        </p:nvSpPr>
        <p:spPr>
          <a:xfrm>
            <a:off x="304800" y="908050"/>
            <a:ext cx="9372600" cy="762000"/>
          </a:xfrm>
        </p:spPr>
        <p:txBody>
          <a:bodyPr/>
          <a:lstStyle/>
          <a:p>
            <a:pPr eaLnBrk="1" hangingPunct="1"/>
            <a:r>
              <a:rPr lang="nl-NL" smtClean="0"/>
              <a:t>The X-Model for SW Development</a:t>
            </a:r>
          </a:p>
        </p:txBody>
      </p:sp>
      <p:grpSp>
        <p:nvGrpSpPr>
          <p:cNvPr id="277507" name="Group 103"/>
          <p:cNvGrpSpPr>
            <a:grpSpLocks/>
          </p:cNvGrpSpPr>
          <p:nvPr/>
        </p:nvGrpSpPr>
        <p:grpSpPr bwMode="auto">
          <a:xfrm>
            <a:off x="898525" y="1698625"/>
            <a:ext cx="8086725" cy="4538663"/>
            <a:chOff x="395536" y="1267144"/>
            <a:chExt cx="8087548" cy="4538294"/>
          </a:xfrm>
        </p:grpSpPr>
        <p:sp>
          <p:nvSpPr>
            <p:cNvPr id="105" name="Rectangle 31"/>
            <p:cNvSpPr>
              <a:spLocks noChangeArrowheads="1"/>
            </p:cNvSpPr>
            <p:nvPr/>
          </p:nvSpPr>
          <p:spPr bwMode="auto">
            <a:xfrm>
              <a:off x="5364917" y="1759229"/>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Sub-system</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Integration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and Testing</a:t>
              </a:r>
              <a:endParaRPr lang="nl-NL" sz="2000" i="1" kern="0" dirty="0">
                <a:solidFill>
                  <a:sysClr val="windowText" lastClr="000000"/>
                </a:solidFill>
                <a:latin typeface="Times New Roman" pitchFamily="18" charset="0"/>
              </a:endParaRPr>
            </a:p>
          </p:txBody>
        </p:sp>
        <p:sp>
          <p:nvSpPr>
            <p:cNvPr id="106" name="Line 42"/>
            <p:cNvSpPr>
              <a:spLocks noChangeShapeType="1"/>
            </p:cNvSpPr>
            <p:nvPr/>
          </p:nvSpPr>
          <p:spPr bwMode="auto">
            <a:xfrm flipH="1" flipV="1">
              <a:off x="1116334" y="2203693"/>
              <a:ext cx="0" cy="2665196"/>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07" name="Line 44"/>
            <p:cNvSpPr>
              <a:spLocks noChangeShapeType="1"/>
            </p:cNvSpPr>
            <p:nvPr/>
          </p:nvSpPr>
          <p:spPr bwMode="auto">
            <a:xfrm>
              <a:off x="7740058" y="2205281"/>
              <a:ext cx="0" cy="2663608"/>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08" name="Line 45"/>
            <p:cNvSpPr>
              <a:spLocks noChangeShapeType="1"/>
            </p:cNvSpPr>
            <p:nvPr/>
          </p:nvSpPr>
          <p:spPr bwMode="auto">
            <a:xfrm>
              <a:off x="6011095" y="2687841"/>
              <a:ext cx="0" cy="1655627"/>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09" name="Line 46"/>
            <p:cNvSpPr>
              <a:spLocks noChangeShapeType="1"/>
            </p:cNvSpPr>
            <p:nvPr/>
          </p:nvSpPr>
          <p:spPr bwMode="auto">
            <a:xfrm flipH="1" flipV="1">
              <a:off x="2815132" y="2698953"/>
              <a:ext cx="0" cy="1593720"/>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10" name="Line 48"/>
            <p:cNvSpPr>
              <a:spLocks noChangeShapeType="1"/>
            </p:cNvSpPr>
            <p:nvPr/>
          </p:nvSpPr>
          <p:spPr bwMode="auto">
            <a:xfrm flipV="1">
              <a:off x="4428196" y="3213261"/>
              <a:ext cx="0" cy="503197"/>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11" name="Line 49"/>
            <p:cNvSpPr>
              <a:spLocks noChangeShapeType="1"/>
            </p:cNvSpPr>
            <p:nvPr/>
          </p:nvSpPr>
          <p:spPr bwMode="auto">
            <a:xfrm>
              <a:off x="4572674" y="3213261"/>
              <a:ext cx="0" cy="503197"/>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cxnSp>
          <p:nvCxnSpPr>
            <p:cNvPr id="277515" name="AutoShape 56"/>
            <p:cNvCxnSpPr>
              <a:cxnSpLocks noChangeShapeType="1"/>
            </p:cNvCxnSpPr>
            <p:nvPr/>
          </p:nvCxnSpPr>
          <p:spPr bwMode="auto">
            <a:xfrm>
              <a:off x="1835696" y="1475259"/>
              <a:ext cx="863302" cy="288925"/>
            </a:xfrm>
            <a:prstGeom prst="curvedConnector2">
              <a:avLst/>
            </a:prstGeom>
            <a:noFill/>
            <a:ln w="9525">
              <a:solidFill>
                <a:srgbClr val="000000"/>
              </a:solidFill>
              <a:round/>
              <a:headEnd/>
              <a:tailEnd type="triangle" w="med" len="med"/>
            </a:ln>
          </p:spPr>
        </p:cxnSp>
        <p:cxnSp>
          <p:nvCxnSpPr>
            <p:cNvPr id="277516" name="AutoShape 60"/>
            <p:cNvCxnSpPr>
              <a:cxnSpLocks noChangeShapeType="1"/>
            </p:cNvCxnSpPr>
            <p:nvPr/>
          </p:nvCxnSpPr>
          <p:spPr bwMode="auto">
            <a:xfrm rot="-5400000">
              <a:off x="4839127" y="1754685"/>
              <a:ext cx="287338" cy="755650"/>
            </a:xfrm>
            <a:prstGeom prst="curvedConnector2">
              <a:avLst/>
            </a:prstGeom>
            <a:noFill/>
            <a:ln w="9525">
              <a:solidFill>
                <a:srgbClr val="000000"/>
              </a:solidFill>
              <a:round/>
              <a:headEnd/>
              <a:tailEnd type="triangle" w="med" len="med"/>
            </a:ln>
          </p:spPr>
        </p:cxnSp>
        <p:cxnSp>
          <p:nvCxnSpPr>
            <p:cNvPr id="277517" name="AutoShape 61"/>
            <p:cNvCxnSpPr>
              <a:cxnSpLocks noChangeShapeType="1"/>
            </p:cNvCxnSpPr>
            <p:nvPr/>
          </p:nvCxnSpPr>
          <p:spPr bwMode="auto">
            <a:xfrm rot="-5400000">
              <a:off x="6498778" y="1242364"/>
              <a:ext cx="287337" cy="755650"/>
            </a:xfrm>
            <a:prstGeom prst="curvedConnector2">
              <a:avLst/>
            </a:prstGeom>
            <a:noFill/>
            <a:ln w="9525">
              <a:solidFill>
                <a:srgbClr val="000000"/>
              </a:solidFill>
              <a:round/>
              <a:headEnd/>
              <a:tailEnd type="triangle" w="med" len="med"/>
            </a:ln>
          </p:spPr>
        </p:cxnSp>
        <p:cxnSp>
          <p:nvCxnSpPr>
            <p:cNvPr id="277518" name="AutoShape 66"/>
            <p:cNvCxnSpPr>
              <a:cxnSpLocks noChangeShapeType="1"/>
            </p:cNvCxnSpPr>
            <p:nvPr/>
          </p:nvCxnSpPr>
          <p:spPr bwMode="auto">
            <a:xfrm>
              <a:off x="3501412" y="1988840"/>
              <a:ext cx="900113" cy="288925"/>
            </a:xfrm>
            <a:prstGeom prst="curvedConnector2">
              <a:avLst/>
            </a:prstGeom>
            <a:noFill/>
            <a:ln w="9525">
              <a:solidFill>
                <a:srgbClr val="000000"/>
              </a:solidFill>
              <a:round/>
              <a:headEnd/>
              <a:tailEnd type="triangle" w="med" len="med"/>
            </a:ln>
          </p:spPr>
        </p:cxnSp>
        <p:cxnSp>
          <p:nvCxnSpPr>
            <p:cNvPr id="277519" name="AutoShape 75"/>
            <p:cNvCxnSpPr>
              <a:cxnSpLocks noChangeShapeType="1"/>
            </p:cNvCxnSpPr>
            <p:nvPr/>
          </p:nvCxnSpPr>
          <p:spPr bwMode="auto">
            <a:xfrm rot="5400000">
              <a:off x="3797251" y="4424783"/>
              <a:ext cx="360363" cy="827088"/>
            </a:xfrm>
            <a:prstGeom prst="curvedConnector2">
              <a:avLst/>
            </a:prstGeom>
            <a:noFill/>
            <a:ln w="9525">
              <a:solidFill>
                <a:srgbClr val="000000"/>
              </a:solidFill>
              <a:round/>
              <a:headEnd/>
              <a:tailEnd type="triangle" w="med" len="med"/>
            </a:ln>
          </p:spPr>
        </p:cxnSp>
        <p:cxnSp>
          <p:nvCxnSpPr>
            <p:cNvPr id="277520" name="AutoShape 79"/>
            <p:cNvCxnSpPr>
              <a:cxnSpLocks noChangeShapeType="1"/>
            </p:cNvCxnSpPr>
            <p:nvPr/>
          </p:nvCxnSpPr>
          <p:spPr bwMode="auto">
            <a:xfrm rot="10800000">
              <a:off x="6209342" y="5280817"/>
              <a:ext cx="828675" cy="433388"/>
            </a:xfrm>
            <a:prstGeom prst="curvedConnector2">
              <a:avLst/>
            </a:prstGeom>
            <a:noFill/>
            <a:ln w="9525">
              <a:solidFill>
                <a:srgbClr val="000000"/>
              </a:solidFill>
              <a:round/>
              <a:headEnd/>
              <a:tailEnd type="triangle" w="med" len="med"/>
            </a:ln>
          </p:spPr>
        </p:cxnSp>
        <p:cxnSp>
          <p:nvCxnSpPr>
            <p:cNvPr id="277521" name="AutoShape 81"/>
            <p:cNvCxnSpPr>
              <a:cxnSpLocks noChangeShapeType="1"/>
            </p:cNvCxnSpPr>
            <p:nvPr/>
          </p:nvCxnSpPr>
          <p:spPr bwMode="auto">
            <a:xfrm rot="10800000">
              <a:off x="4625901" y="4658469"/>
              <a:ext cx="757237" cy="360363"/>
            </a:xfrm>
            <a:prstGeom prst="curvedConnector2">
              <a:avLst/>
            </a:prstGeom>
            <a:noFill/>
            <a:ln w="9525">
              <a:solidFill>
                <a:srgbClr val="000000"/>
              </a:solidFill>
              <a:round/>
              <a:headEnd/>
              <a:tailEnd type="triangle" w="med" len="med"/>
            </a:ln>
          </p:spPr>
        </p:cxnSp>
        <p:sp>
          <p:nvSpPr>
            <p:cNvPr id="119" name="Rectangle 31"/>
            <p:cNvSpPr>
              <a:spLocks noChangeArrowheads="1"/>
            </p:cNvSpPr>
            <p:nvPr/>
          </p:nvSpPr>
          <p:spPr bwMode="auto">
            <a:xfrm>
              <a:off x="7028786" y="1268732"/>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System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Installation</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and Testing</a:t>
              </a:r>
              <a:endParaRPr lang="nl-NL" sz="2000" i="1" kern="0" dirty="0">
                <a:solidFill>
                  <a:sysClr val="windowText" lastClr="000000"/>
                </a:solidFill>
                <a:latin typeface="Times New Roman" pitchFamily="18" charset="0"/>
              </a:endParaRPr>
            </a:p>
          </p:txBody>
        </p:sp>
        <p:sp>
          <p:nvSpPr>
            <p:cNvPr id="120" name="Rectangle 31"/>
            <p:cNvSpPr>
              <a:spLocks noChangeArrowheads="1"/>
            </p:cNvSpPr>
            <p:nvPr/>
          </p:nvSpPr>
          <p:spPr bwMode="auto">
            <a:xfrm>
              <a:off x="7043075" y="4868889"/>
              <a:ext cx="1440009"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Component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Identification</a:t>
              </a:r>
              <a:endParaRPr lang="nl-NL" sz="2000" i="1" kern="0" dirty="0">
                <a:solidFill>
                  <a:sysClr val="windowText" lastClr="000000"/>
                </a:solidFill>
                <a:latin typeface="Times New Roman" pitchFamily="18" charset="0"/>
              </a:endParaRPr>
            </a:p>
          </p:txBody>
        </p:sp>
        <p:sp>
          <p:nvSpPr>
            <p:cNvPr id="121" name="Rectangle 31"/>
            <p:cNvSpPr>
              <a:spLocks noChangeArrowheads="1"/>
            </p:cNvSpPr>
            <p:nvPr/>
          </p:nvSpPr>
          <p:spPr bwMode="auto">
            <a:xfrm>
              <a:off x="2051468" y="1763992"/>
              <a:ext cx="1440009" cy="934961"/>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Sub-system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Design</a:t>
              </a:r>
              <a:endParaRPr lang="nl-NL" sz="2000" i="1" kern="0" dirty="0">
                <a:solidFill>
                  <a:sysClr val="windowText" lastClr="000000"/>
                </a:solidFill>
                <a:latin typeface="Times New Roman" pitchFamily="18" charset="0"/>
              </a:endParaRPr>
            </a:p>
          </p:txBody>
        </p:sp>
        <p:sp>
          <p:nvSpPr>
            <p:cNvPr id="122" name="Rectangle 31"/>
            <p:cNvSpPr>
              <a:spLocks noChangeArrowheads="1"/>
            </p:cNvSpPr>
            <p:nvPr/>
          </p:nvSpPr>
          <p:spPr bwMode="auto">
            <a:xfrm>
              <a:off x="3707398" y="2276712"/>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Module</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Development</a:t>
              </a:r>
              <a:endParaRPr lang="nl-NL" sz="2000" i="1" kern="0" dirty="0">
                <a:solidFill>
                  <a:sysClr val="windowText" lastClr="000000"/>
                </a:solidFill>
                <a:latin typeface="Times New Roman" pitchFamily="18" charset="0"/>
              </a:endParaRPr>
            </a:p>
          </p:txBody>
        </p:sp>
        <p:sp>
          <p:nvSpPr>
            <p:cNvPr id="123" name="Rectangle 31"/>
            <p:cNvSpPr>
              <a:spLocks noChangeArrowheads="1"/>
            </p:cNvSpPr>
            <p:nvPr/>
          </p:nvSpPr>
          <p:spPr bwMode="auto">
            <a:xfrm>
              <a:off x="2124500" y="4292673"/>
              <a:ext cx="1438421"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Library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Construction</a:t>
              </a:r>
              <a:endParaRPr lang="nl-NL" sz="2000" i="1" kern="0" dirty="0">
                <a:solidFill>
                  <a:sysClr val="windowText" lastClr="000000"/>
                </a:solidFill>
                <a:latin typeface="Times New Roman" pitchFamily="18" charset="0"/>
              </a:endParaRPr>
            </a:p>
          </p:txBody>
        </p:sp>
        <p:sp>
          <p:nvSpPr>
            <p:cNvPr id="124" name="Rectangle 31"/>
            <p:cNvSpPr>
              <a:spLocks noChangeArrowheads="1"/>
            </p:cNvSpPr>
            <p:nvPr/>
          </p:nvSpPr>
          <p:spPr bwMode="auto">
            <a:xfrm>
              <a:off x="466981" y="4868889"/>
              <a:ext cx="1440009"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Catalogue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Management</a:t>
              </a:r>
              <a:endParaRPr lang="nl-NL" sz="2000" i="1" kern="0" dirty="0">
                <a:solidFill>
                  <a:sysClr val="windowText" lastClr="000000"/>
                </a:solidFill>
                <a:latin typeface="Times New Roman" pitchFamily="18" charset="0"/>
              </a:endParaRPr>
            </a:p>
          </p:txBody>
        </p:sp>
        <p:sp>
          <p:nvSpPr>
            <p:cNvPr id="125" name="Rectangle 31"/>
            <p:cNvSpPr>
              <a:spLocks noChangeArrowheads="1"/>
            </p:cNvSpPr>
            <p:nvPr/>
          </p:nvSpPr>
          <p:spPr bwMode="auto">
            <a:xfrm>
              <a:off x="395536" y="1267144"/>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System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Design</a:t>
              </a:r>
              <a:endParaRPr lang="nl-NL" sz="2000" i="1" kern="0" dirty="0">
                <a:solidFill>
                  <a:sysClr val="windowText" lastClr="000000"/>
                </a:solidFill>
                <a:latin typeface="Times New Roman" pitchFamily="18" charset="0"/>
              </a:endParaRPr>
            </a:p>
          </p:txBody>
        </p:sp>
        <p:sp>
          <p:nvSpPr>
            <p:cNvPr id="126" name="Rectangle 31"/>
            <p:cNvSpPr>
              <a:spLocks noChangeArrowheads="1"/>
            </p:cNvSpPr>
            <p:nvPr/>
          </p:nvSpPr>
          <p:spPr bwMode="auto">
            <a:xfrm>
              <a:off x="5388732" y="4343469"/>
              <a:ext cx="1440009"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Component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Design</a:t>
              </a:r>
              <a:endParaRPr lang="nl-NL" sz="2000" i="1" kern="0" dirty="0">
                <a:solidFill>
                  <a:sysClr val="windowText" lastClr="000000"/>
                </a:solidFill>
                <a:latin typeface="Times New Roman" pitchFamily="18" charset="0"/>
              </a:endParaRPr>
            </a:p>
          </p:txBody>
        </p:sp>
        <p:sp>
          <p:nvSpPr>
            <p:cNvPr id="127" name="Rectangle 31"/>
            <p:cNvSpPr>
              <a:spLocks noChangeArrowheads="1"/>
            </p:cNvSpPr>
            <p:nvPr/>
          </p:nvSpPr>
          <p:spPr bwMode="auto">
            <a:xfrm>
              <a:off x="3780430" y="3716458"/>
              <a:ext cx="1438421"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Component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Development</a:t>
              </a:r>
              <a:endParaRPr lang="nl-NL" sz="2000" i="1" kern="0" dirty="0">
                <a:solidFill>
                  <a:sysClr val="windowText" lastClr="000000"/>
                </a:solidFill>
                <a:latin typeface="Times New Roman" pitchFamily="18" charset="0"/>
              </a:endParaRPr>
            </a:p>
          </p:txBody>
        </p:sp>
        <p:cxnSp>
          <p:nvCxnSpPr>
            <p:cNvPr id="277531" name="AutoShape 75"/>
            <p:cNvCxnSpPr>
              <a:cxnSpLocks noChangeShapeType="1"/>
            </p:cNvCxnSpPr>
            <p:nvPr/>
          </p:nvCxnSpPr>
          <p:spPr bwMode="auto">
            <a:xfrm rot="5400000">
              <a:off x="2141067" y="4995514"/>
              <a:ext cx="360363" cy="827088"/>
            </a:xfrm>
            <a:prstGeom prst="curvedConnector2">
              <a:avLst/>
            </a:prstGeom>
            <a:noFill/>
            <a:ln w="9525">
              <a:solidFill>
                <a:srgbClr val="000000"/>
              </a:solidFill>
              <a:round/>
              <a:headEnd/>
              <a:tailEnd type="triangle" w="med" len="med"/>
            </a:ln>
          </p:spPr>
        </p:cxnSp>
      </p:grpSp>
      <p:sp>
        <p:nvSpPr>
          <p:cNvPr id="2" name="Rectangle 1"/>
          <p:cNvSpPr/>
          <p:nvPr/>
        </p:nvSpPr>
        <p:spPr bwMode="auto">
          <a:xfrm>
            <a:off x="273050" y="1581150"/>
            <a:ext cx="9359900" cy="2484438"/>
          </a:xfrm>
          <a:prstGeom prst="rect">
            <a:avLst/>
          </a:prstGeom>
          <a:solidFill>
            <a:schemeClr val="accent5">
              <a:lumMod val="90000"/>
              <a:alpha val="50000"/>
            </a:schemeClr>
          </a:solidFill>
          <a:ln>
            <a:solidFill>
              <a:schemeClr val="accent5">
                <a:lumMod val="90000"/>
              </a:schemeClr>
            </a:solidFill>
          </a:ln>
          <a:effectLst/>
          <a:extLst/>
        </p:spPr>
        <p:txBody>
          <a:bodyPr wrap="none" lIns="92075" tIns="46038" rIns="92075" bIns="46038" anchor="ctr"/>
          <a:lstStyle/>
          <a:p>
            <a:pPr marL="285750" indent="-285750" algn="ctr" eaLnBrk="0" hangingPunct="0">
              <a:lnSpc>
                <a:spcPct val="210000"/>
              </a:lnSpc>
              <a:spcBef>
                <a:spcPct val="30000"/>
              </a:spcBef>
              <a:buClr>
                <a:srgbClr val="790015"/>
              </a:buClr>
              <a:buSzPct val="100000"/>
              <a:buFont typeface="Wingdings" pitchFamily="2" charset="2"/>
              <a:buNone/>
              <a:defRPr/>
            </a:pPr>
            <a:endParaRPr lang="nl-NL" sz="1600" b="1" i="1" dirty="0">
              <a:solidFill>
                <a:srgbClr val="618FFD">
                  <a:lumMod val="75000"/>
                </a:srgbClr>
              </a:solidFill>
              <a:latin typeface="Arial" pitchFamily="34" charset="0"/>
            </a:endParaRPr>
          </a:p>
        </p:txBody>
      </p:sp>
      <p:sp>
        <p:nvSpPr>
          <p:cNvPr id="277533" name="TextBox 3"/>
          <p:cNvSpPr txBox="1">
            <a:spLocks noChangeArrowheads="1"/>
          </p:cNvSpPr>
          <p:nvPr/>
        </p:nvSpPr>
        <p:spPr bwMode="auto">
          <a:xfrm>
            <a:off x="3294063" y="1308100"/>
            <a:ext cx="3243262" cy="742950"/>
          </a:xfrm>
          <a:prstGeom prst="rect">
            <a:avLst/>
          </a:prstGeom>
          <a:noFill/>
          <a:ln w="9525">
            <a:noFill/>
            <a:miter lim="800000"/>
            <a:headEnd/>
            <a:tailEnd/>
          </a:ln>
        </p:spPr>
        <p:txBody>
          <a:bodyPr wrap="none">
            <a:spAutoFit/>
          </a:bodyPr>
          <a:lstStyle/>
          <a:p>
            <a:pPr algn="ctr" eaLnBrk="0" hangingPunct="0">
              <a:lnSpc>
                <a:spcPct val="210000"/>
              </a:lnSpc>
              <a:spcBef>
                <a:spcPct val="30000"/>
              </a:spcBef>
              <a:buClr>
                <a:srgbClr val="790015"/>
              </a:buClr>
              <a:buSzPct val="100000"/>
              <a:buFont typeface="Wingdings" pitchFamily="2" charset="2"/>
              <a:buNone/>
            </a:pPr>
            <a:r>
              <a:rPr lang="nl-NL" sz="1600" b="1" i="1">
                <a:solidFill>
                  <a:srgbClr val="0B52FC"/>
                </a:solidFill>
              </a:rPr>
              <a:t>Application Software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idx="4294967295"/>
          </p:nvPr>
        </p:nvSpPr>
        <p:spPr>
          <a:xfrm>
            <a:off x="304800" y="908050"/>
            <a:ext cx="9372600" cy="762000"/>
          </a:xfrm>
        </p:spPr>
        <p:txBody>
          <a:bodyPr/>
          <a:lstStyle/>
          <a:p>
            <a:pPr eaLnBrk="1" hangingPunct="1"/>
            <a:r>
              <a:rPr lang="nl-NL" smtClean="0"/>
              <a:t>The X-Model for SW Development</a:t>
            </a:r>
          </a:p>
        </p:txBody>
      </p:sp>
      <p:grpSp>
        <p:nvGrpSpPr>
          <p:cNvPr id="279555" name="Group 103"/>
          <p:cNvGrpSpPr>
            <a:grpSpLocks/>
          </p:cNvGrpSpPr>
          <p:nvPr/>
        </p:nvGrpSpPr>
        <p:grpSpPr bwMode="auto">
          <a:xfrm>
            <a:off x="898525" y="1698625"/>
            <a:ext cx="8086725" cy="4538663"/>
            <a:chOff x="395536" y="1267144"/>
            <a:chExt cx="8087548" cy="4538294"/>
          </a:xfrm>
        </p:grpSpPr>
        <p:sp>
          <p:nvSpPr>
            <p:cNvPr id="105" name="Rectangle 31"/>
            <p:cNvSpPr>
              <a:spLocks noChangeArrowheads="1"/>
            </p:cNvSpPr>
            <p:nvPr/>
          </p:nvSpPr>
          <p:spPr bwMode="auto">
            <a:xfrm>
              <a:off x="5364917" y="1759229"/>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Sub-system</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Integration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and Testing</a:t>
              </a:r>
              <a:endParaRPr lang="nl-NL" sz="2000" i="1" kern="0" dirty="0">
                <a:solidFill>
                  <a:sysClr val="windowText" lastClr="000000"/>
                </a:solidFill>
                <a:latin typeface="Times New Roman" pitchFamily="18" charset="0"/>
              </a:endParaRPr>
            </a:p>
          </p:txBody>
        </p:sp>
        <p:sp>
          <p:nvSpPr>
            <p:cNvPr id="106" name="Line 42"/>
            <p:cNvSpPr>
              <a:spLocks noChangeShapeType="1"/>
            </p:cNvSpPr>
            <p:nvPr/>
          </p:nvSpPr>
          <p:spPr bwMode="auto">
            <a:xfrm flipH="1" flipV="1">
              <a:off x="1116334" y="2203693"/>
              <a:ext cx="0" cy="2665196"/>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07" name="Line 44"/>
            <p:cNvSpPr>
              <a:spLocks noChangeShapeType="1"/>
            </p:cNvSpPr>
            <p:nvPr/>
          </p:nvSpPr>
          <p:spPr bwMode="auto">
            <a:xfrm>
              <a:off x="7740058" y="2205281"/>
              <a:ext cx="0" cy="2663608"/>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08" name="Line 45"/>
            <p:cNvSpPr>
              <a:spLocks noChangeShapeType="1"/>
            </p:cNvSpPr>
            <p:nvPr/>
          </p:nvSpPr>
          <p:spPr bwMode="auto">
            <a:xfrm>
              <a:off x="6011095" y="2687841"/>
              <a:ext cx="0" cy="1655627"/>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09" name="Line 46"/>
            <p:cNvSpPr>
              <a:spLocks noChangeShapeType="1"/>
            </p:cNvSpPr>
            <p:nvPr/>
          </p:nvSpPr>
          <p:spPr bwMode="auto">
            <a:xfrm flipH="1" flipV="1">
              <a:off x="2815132" y="2698953"/>
              <a:ext cx="0" cy="1593720"/>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10" name="Line 48"/>
            <p:cNvSpPr>
              <a:spLocks noChangeShapeType="1"/>
            </p:cNvSpPr>
            <p:nvPr/>
          </p:nvSpPr>
          <p:spPr bwMode="auto">
            <a:xfrm flipV="1">
              <a:off x="4428196" y="3213261"/>
              <a:ext cx="0" cy="503197"/>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sp>
          <p:nvSpPr>
            <p:cNvPr id="111" name="Line 49"/>
            <p:cNvSpPr>
              <a:spLocks noChangeShapeType="1"/>
            </p:cNvSpPr>
            <p:nvPr/>
          </p:nvSpPr>
          <p:spPr bwMode="auto">
            <a:xfrm>
              <a:off x="4572674" y="3213261"/>
              <a:ext cx="0" cy="503197"/>
            </a:xfrm>
            <a:prstGeom prst="line">
              <a:avLst/>
            </a:prstGeom>
            <a:noFill/>
            <a:ln w="9525">
              <a:solidFill>
                <a:srgbClr val="000000"/>
              </a:solidFill>
              <a:round/>
              <a:headEnd/>
              <a:tailEnd type="triangle" w="med" len="med"/>
            </a:ln>
            <a:effectLst/>
            <a:extLst>
              <a:ext uri="{909E8E84-426E-40DD-AFC4-6F175D3DCCD1}"/>
              <a:ext uri="{AF507438-7753-43E0-B8FC-AC1667EBCBE1}"/>
            </a:extLst>
          </p:spPr>
          <p:txBody>
            <a:bodyPr/>
            <a:lstStyle/>
            <a:p>
              <a:pPr algn="ctr" eaLnBrk="0" fontAlgn="auto" hangingPunct="0">
                <a:spcBef>
                  <a:spcPts val="0"/>
                </a:spcBef>
                <a:spcAft>
                  <a:spcPts val="0"/>
                </a:spcAft>
                <a:defRPr/>
              </a:pPr>
              <a:endParaRPr lang="nl-NL" sz="1600" i="1" kern="0">
                <a:solidFill>
                  <a:sysClr val="windowText" lastClr="000000"/>
                </a:solidFill>
                <a:latin typeface="Arial" pitchFamily="34" charset="0"/>
              </a:endParaRPr>
            </a:p>
          </p:txBody>
        </p:sp>
        <p:cxnSp>
          <p:nvCxnSpPr>
            <p:cNvPr id="279563" name="AutoShape 56"/>
            <p:cNvCxnSpPr>
              <a:cxnSpLocks noChangeShapeType="1"/>
            </p:cNvCxnSpPr>
            <p:nvPr/>
          </p:nvCxnSpPr>
          <p:spPr bwMode="auto">
            <a:xfrm>
              <a:off x="1835696" y="1475259"/>
              <a:ext cx="863302" cy="288925"/>
            </a:xfrm>
            <a:prstGeom prst="curvedConnector2">
              <a:avLst/>
            </a:prstGeom>
            <a:noFill/>
            <a:ln w="9525">
              <a:solidFill>
                <a:srgbClr val="000000"/>
              </a:solidFill>
              <a:round/>
              <a:headEnd/>
              <a:tailEnd type="triangle" w="med" len="med"/>
            </a:ln>
          </p:spPr>
        </p:cxnSp>
        <p:cxnSp>
          <p:nvCxnSpPr>
            <p:cNvPr id="279564" name="AutoShape 60"/>
            <p:cNvCxnSpPr>
              <a:cxnSpLocks noChangeShapeType="1"/>
            </p:cNvCxnSpPr>
            <p:nvPr/>
          </p:nvCxnSpPr>
          <p:spPr bwMode="auto">
            <a:xfrm rot="-5400000">
              <a:off x="4839127" y="1754685"/>
              <a:ext cx="287338" cy="755650"/>
            </a:xfrm>
            <a:prstGeom prst="curvedConnector2">
              <a:avLst/>
            </a:prstGeom>
            <a:noFill/>
            <a:ln w="9525">
              <a:solidFill>
                <a:srgbClr val="000000"/>
              </a:solidFill>
              <a:round/>
              <a:headEnd/>
              <a:tailEnd type="triangle" w="med" len="med"/>
            </a:ln>
          </p:spPr>
        </p:cxnSp>
        <p:cxnSp>
          <p:nvCxnSpPr>
            <p:cNvPr id="279565" name="AutoShape 61"/>
            <p:cNvCxnSpPr>
              <a:cxnSpLocks noChangeShapeType="1"/>
            </p:cNvCxnSpPr>
            <p:nvPr/>
          </p:nvCxnSpPr>
          <p:spPr bwMode="auto">
            <a:xfrm rot="-5400000">
              <a:off x="6498778" y="1242364"/>
              <a:ext cx="287337" cy="755650"/>
            </a:xfrm>
            <a:prstGeom prst="curvedConnector2">
              <a:avLst/>
            </a:prstGeom>
            <a:noFill/>
            <a:ln w="9525">
              <a:solidFill>
                <a:srgbClr val="000000"/>
              </a:solidFill>
              <a:round/>
              <a:headEnd/>
              <a:tailEnd type="triangle" w="med" len="med"/>
            </a:ln>
          </p:spPr>
        </p:cxnSp>
        <p:cxnSp>
          <p:nvCxnSpPr>
            <p:cNvPr id="279566" name="AutoShape 66"/>
            <p:cNvCxnSpPr>
              <a:cxnSpLocks noChangeShapeType="1"/>
            </p:cNvCxnSpPr>
            <p:nvPr/>
          </p:nvCxnSpPr>
          <p:spPr bwMode="auto">
            <a:xfrm>
              <a:off x="3501412" y="1988840"/>
              <a:ext cx="900113" cy="288925"/>
            </a:xfrm>
            <a:prstGeom prst="curvedConnector2">
              <a:avLst/>
            </a:prstGeom>
            <a:noFill/>
            <a:ln w="9525">
              <a:solidFill>
                <a:srgbClr val="000000"/>
              </a:solidFill>
              <a:round/>
              <a:headEnd/>
              <a:tailEnd type="triangle" w="med" len="med"/>
            </a:ln>
          </p:spPr>
        </p:cxnSp>
        <p:cxnSp>
          <p:nvCxnSpPr>
            <p:cNvPr id="279567" name="AutoShape 75"/>
            <p:cNvCxnSpPr>
              <a:cxnSpLocks noChangeShapeType="1"/>
            </p:cNvCxnSpPr>
            <p:nvPr/>
          </p:nvCxnSpPr>
          <p:spPr bwMode="auto">
            <a:xfrm rot="5400000">
              <a:off x="3797251" y="4424783"/>
              <a:ext cx="360363" cy="827088"/>
            </a:xfrm>
            <a:prstGeom prst="curvedConnector2">
              <a:avLst/>
            </a:prstGeom>
            <a:noFill/>
            <a:ln w="9525">
              <a:solidFill>
                <a:srgbClr val="000000"/>
              </a:solidFill>
              <a:round/>
              <a:headEnd/>
              <a:tailEnd type="triangle" w="med" len="med"/>
            </a:ln>
          </p:spPr>
        </p:cxnSp>
        <p:cxnSp>
          <p:nvCxnSpPr>
            <p:cNvPr id="279568" name="AutoShape 79"/>
            <p:cNvCxnSpPr>
              <a:cxnSpLocks noChangeShapeType="1"/>
            </p:cNvCxnSpPr>
            <p:nvPr/>
          </p:nvCxnSpPr>
          <p:spPr bwMode="auto">
            <a:xfrm rot="10800000">
              <a:off x="6209342" y="5280817"/>
              <a:ext cx="828675" cy="433388"/>
            </a:xfrm>
            <a:prstGeom prst="curvedConnector2">
              <a:avLst/>
            </a:prstGeom>
            <a:noFill/>
            <a:ln w="9525">
              <a:solidFill>
                <a:srgbClr val="000000"/>
              </a:solidFill>
              <a:round/>
              <a:headEnd/>
              <a:tailEnd type="triangle" w="med" len="med"/>
            </a:ln>
          </p:spPr>
        </p:cxnSp>
        <p:cxnSp>
          <p:nvCxnSpPr>
            <p:cNvPr id="279569" name="AutoShape 81"/>
            <p:cNvCxnSpPr>
              <a:cxnSpLocks noChangeShapeType="1"/>
            </p:cNvCxnSpPr>
            <p:nvPr/>
          </p:nvCxnSpPr>
          <p:spPr bwMode="auto">
            <a:xfrm rot="10800000">
              <a:off x="4625901" y="4658469"/>
              <a:ext cx="757237" cy="360363"/>
            </a:xfrm>
            <a:prstGeom prst="curvedConnector2">
              <a:avLst/>
            </a:prstGeom>
            <a:noFill/>
            <a:ln w="9525">
              <a:solidFill>
                <a:srgbClr val="000000"/>
              </a:solidFill>
              <a:round/>
              <a:headEnd/>
              <a:tailEnd type="triangle" w="med" len="med"/>
            </a:ln>
          </p:spPr>
        </p:cxnSp>
        <p:sp>
          <p:nvSpPr>
            <p:cNvPr id="119" name="Rectangle 31"/>
            <p:cNvSpPr>
              <a:spLocks noChangeArrowheads="1"/>
            </p:cNvSpPr>
            <p:nvPr/>
          </p:nvSpPr>
          <p:spPr bwMode="auto">
            <a:xfrm>
              <a:off x="7028786" y="1268732"/>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System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Installation</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and Testing</a:t>
              </a:r>
              <a:endParaRPr lang="nl-NL" sz="2000" i="1" kern="0" dirty="0">
                <a:solidFill>
                  <a:sysClr val="windowText" lastClr="000000"/>
                </a:solidFill>
                <a:latin typeface="Times New Roman" pitchFamily="18" charset="0"/>
              </a:endParaRPr>
            </a:p>
          </p:txBody>
        </p:sp>
        <p:sp>
          <p:nvSpPr>
            <p:cNvPr id="120" name="Rectangle 31"/>
            <p:cNvSpPr>
              <a:spLocks noChangeArrowheads="1"/>
            </p:cNvSpPr>
            <p:nvPr/>
          </p:nvSpPr>
          <p:spPr bwMode="auto">
            <a:xfrm>
              <a:off x="7043075" y="4868889"/>
              <a:ext cx="1440009"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Component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Identification</a:t>
              </a:r>
              <a:endParaRPr lang="nl-NL" sz="2000" i="1" kern="0" dirty="0">
                <a:solidFill>
                  <a:sysClr val="windowText" lastClr="000000"/>
                </a:solidFill>
                <a:latin typeface="Times New Roman" pitchFamily="18" charset="0"/>
              </a:endParaRPr>
            </a:p>
          </p:txBody>
        </p:sp>
        <p:sp>
          <p:nvSpPr>
            <p:cNvPr id="121" name="Rectangle 31"/>
            <p:cNvSpPr>
              <a:spLocks noChangeArrowheads="1"/>
            </p:cNvSpPr>
            <p:nvPr/>
          </p:nvSpPr>
          <p:spPr bwMode="auto">
            <a:xfrm>
              <a:off x="2051468" y="1763992"/>
              <a:ext cx="1440009" cy="934961"/>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Sub-system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Design</a:t>
              </a:r>
              <a:endParaRPr lang="nl-NL" sz="2000" i="1" kern="0" dirty="0">
                <a:solidFill>
                  <a:sysClr val="windowText" lastClr="000000"/>
                </a:solidFill>
                <a:latin typeface="Times New Roman" pitchFamily="18" charset="0"/>
              </a:endParaRPr>
            </a:p>
          </p:txBody>
        </p:sp>
        <p:sp>
          <p:nvSpPr>
            <p:cNvPr id="122" name="Rectangle 31"/>
            <p:cNvSpPr>
              <a:spLocks noChangeArrowheads="1"/>
            </p:cNvSpPr>
            <p:nvPr/>
          </p:nvSpPr>
          <p:spPr bwMode="auto">
            <a:xfrm>
              <a:off x="3707398" y="2276712"/>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Module</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Development</a:t>
              </a:r>
              <a:endParaRPr lang="nl-NL" sz="2000" i="1" kern="0" dirty="0">
                <a:solidFill>
                  <a:sysClr val="windowText" lastClr="000000"/>
                </a:solidFill>
                <a:latin typeface="Times New Roman" pitchFamily="18" charset="0"/>
              </a:endParaRPr>
            </a:p>
          </p:txBody>
        </p:sp>
        <p:sp>
          <p:nvSpPr>
            <p:cNvPr id="123" name="Rectangle 31"/>
            <p:cNvSpPr>
              <a:spLocks noChangeArrowheads="1"/>
            </p:cNvSpPr>
            <p:nvPr/>
          </p:nvSpPr>
          <p:spPr bwMode="auto">
            <a:xfrm>
              <a:off x="2124500" y="4292673"/>
              <a:ext cx="1438421"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Library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Construction</a:t>
              </a:r>
              <a:endParaRPr lang="nl-NL" sz="2000" i="1" kern="0" dirty="0">
                <a:solidFill>
                  <a:sysClr val="windowText" lastClr="000000"/>
                </a:solidFill>
                <a:latin typeface="Times New Roman" pitchFamily="18" charset="0"/>
              </a:endParaRPr>
            </a:p>
          </p:txBody>
        </p:sp>
        <p:sp>
          <p:nvSpPr>
            <p:cNvPr id="124" name="Rectangle 31"/>
            <p:cNvSpPr>
              <a:spLocks noChangeArrowheads="1"/>
            </p:cNvSpPr>
            <p:nvPr/>
          </p:nvSpPr>
          <p:spPr bwMode="auto">
            <a:xfrm>
              <a:off x="466981" y="4868889"/>
              <a:ext cx="1440009"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Catalogue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Management</a:t>
              </a:r>
              <a:endParaRPr lang="nl-NL" sz="2000" i="1" kern="0" dirty="0">
                <a:solidFill>
                  <a:sysClr val="windowText" lastClr="000000"/>
                </a:solidFill>
                <a:latin typeface="Times New Roman" pitchFamily="18" charset="0"/>
              </a:endParaRPr>
            </a:p>
          </p:txBody>
        </p:sp>
        <p:sp>
          <p:nvSpPr>
            <p:cNvPr id="125" name="Rectangle 31"/>
            <p:cNvSpPr>
              <a:spLocks noChangeArrowheads="1"/>
            </p:cNvSpPr>
            <p:nvPr/>
          </p:nvSpPr>
          <p:spPr bwMode="auto">
            <a:xfrm>
              <a:off x="395536" y="1267144"/>
              <a:ext cx="1440010"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System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Design</a:t>
              </a:r>
              <a:endParaRPr lang="nl-NL" sz="2000" i="1" kern="0" dirty="0">
                <a:solidFill>
                  <a:sysClr val="windowText" lastClr="000000"/>
                </a:solidFill>
                <a:latin typeface="Times New Roman" pitchFamily="18" charset="0"/>
              </a:endParaRPr>
            </a:p>
          </p:txBody>
        </p:sp>
        <p:sp>
          <p:nvSpPr>
            <p:cNvPr id="126" name="Rectangle 31"/>
            <p:cNvSpPr>
              <a:spLocks noChangeArrowheads="1"/>
            </p:cNvSpPr>
            <p:nvPr/>
          </p:nvSpPr>
          <p:spPr bwMode="auto">
            <a:xfrm>
              <a:off x="5388732" y="4343469"/>
              <a:ext cx="1440009"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Component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Design</a:t>
              </a:r>
              <a:endParaRPr lang="nl-NL" sz="2000" i="1" kern="0" dirty="0">
                <a:solidFill>
                  <a:sysClr val="windowText" lastClr="000000"/>
                </a:solidFill>
                <a:latin typeface="Times New Roman" pitchFamily="18" charset="0"/>
              </a:endParaRPr>
            </a:p>
          </p:txBody>
        </p:sp>
        <p:sp>
          <p:nvSpPr>
            <p:cNvPr id="127" name="Rectangle 31"/>
            <p:cNvSpPr>
              <a:spLocks noChangeArrowheads="1"/>
            </p:cNvSpPr>
            <p:nvPr/>
          </p:nvSpPr>
          <p:spPr bwMode="auto">
            <a:xfrm>
              <a:off x="3780430" y="3716458"/>
              <a:ext cx="1438421" cy="936549"/>
            </a:xfrm>
            <a:prstGeom prst="rect">
              <a:avLst/>
            </a:prstGeom>
            <a:noFill/>
            <a:ln w="9525">
              <a:solidFill>
                <a:srgbClr val="000000"/>
              </a:solidFill>
              <a:miter lim="800000"/>
              <a:headEnd/>
              <a:tailEnd/>
            </a:ln>
            <a:effectLst/>
            <a:extLst>
              <a:ext uri="{909E8E84-426E-40DD-AFC4-6F175D3DCCD1}"/>
              <a:ext uri="{AF507438-7753-43E0-B8FC-AC1667EBCBE1}"/>
            </a:extLst>
          </p:spPr>
          <p:txBody>
            <a:bodyPr wrap="none" anchor="ctr"/>
            <a:lstStyle/>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Component </a:t>
              </a:r>
            </a:p>
            <a:p>
              <a:pPr algn="ctr" eaLnBrk="0" fontAlgn="auto" hangingPunct="0">
                <a:spcBef>
                  <a:spcPts val="0"/>
                </a:spcBef>
                <a:spcAft>
                  <a:spcPts val="0"/>
                </a:spcAft>
                <a:defRPr/>
              </a:pPr>
              <a:r>
                <a:rPr lang="en-US" sz="2000" i="1" kern="0" dirty="0">
                  <a:solidFill>
                    <a:sysClr val="windowText" lastClr="000000"/>
                  </a:solidFill>
                  <a:latin typeface="Times New Roman" pitchFamily="18" charset="0"/>
                </a:rPr>
                <a:t>Development</a:t>
              </a:r>
              <a:endParaRPr lang="nl-NL" sz="2000" i="1" kern="0" dirty="0">
                <a:solidFill>
                  <a:sysClr val="windowText" lastClr="000000"/>
                </a:solidFill>
                <a:latin typeface="Times New Roman" pitchFamily="18" charset="0"/>
              </a:endParaRPr>
            </a:p>
          </p:txBody>
        </p:sp>
        <p:cxnSp>
          <p:nvCxnSpPr>
            <p:cNvPr id="279579" name="AutoShape 75"/>
            <p:cNvCxnSpPr>
              <a:cxnSpLocks noChangeShapeType="1"/>
            </p:cNvCxnSpPr>
            <p:nvPr/>
          </p:nvCxnSpPr>
          <p:spPr bwMode="auto">
            <a:xfrm rot="5400000">
              <a:off x="2141067" y="4995514"/>
              <a:ext cx="360363" cy="827088"/>
            </a:xfrm>
            <a:prstGeom prst="curvedConnector2">
              <a:avLst/>
            </a:prstGeom>
            <a:noFill/>
            <a:ln w="9525">
              <a:solidFill>
                <a:srgbClr val="000000"/>
              </a:solidFill>
              <a:round/>
              <a:headEnd/>
              <a:tailEnd type="triangle" w="med" len="med"/>
            </a:ln>
          </p:spPr>
        </p:cxnSp>
      </p:grpSp>
      <p:sp>
        <p:nvSpPr>
          <p:cNvPr id="2" name="Rectangle 1"/>
          <p:cNvSpPr/>
          <p:nvPr/>
        </p:nvSpPr>
        <p:spPr bwMode="auto">
          <a:xfrm>
            <a:off x="273050" y="3897313"/>
            <a:ext cx="9359900" cy="2484437"/>
          </a:xfrm>
          <a:prstGeom prst="rect">
            <a:avLst/>
          </a:prstGeom>
          <a:solidFill>
            <a:schemeClr val="accent5">
              <a:lumMod val="90000"/>
              <a:alpha val="50000"/>
            </a:schemeClr>
          </a:solidFill>
          <a:ln>
            <a:noFill/>
          </a:ln>
          <a:effectLst/>
          <a:extLst/>
        </p:spPr>
        <p:txBody>
          <a:bodyPr wrap="none" lIns="92075" tIns="46038" rIns="92075" bIns="46038" anchor="ctr"/>
          <a:lstStyle/>
          <a:p>
            <a:pPr marL="285750" indent="-285750" algn="ctr" eaLnBrk="0" hangingPunct="0">
              <a:lnSpc>
                <a:spcPct val="210000"/>
              </a:lnSpc>
              <a:spcBef>
                <a:spcPct val="30000"/>
              </a:spcBef>
              <a:buClr>
                <a:srgbClr val="790015"/>
              </a:buClr>
              <a:buSzPct val="100000"/>
              <a:buFont typeface="Wingdings" pitchFamily="2" charset="2"/>
              <a:buNone/>
              <a:defRPr/>
            </a:pPr>
            <a:endParaRPr lang="nl-NL" sz="1600" b="1" i="1" dirty="0">
              <a:solidFill>
                <a:srgbClr val="618FFD">
                  <a:lumMod val="75000"/>
                </a:srgbClr>
              </a:solidFill>
              <a:latin typeface="Arial" pitchFamily="34" charset="0"/>
            </a:endParaRPr>
          </a:p>
          <a:p>
            <a:pPr marL="285750" indent="-285750" algn="ctr" eaLnBrk="0" hangingPunct="0">
              <a:lnSpc>
                <a:spcPct val="210000"/>
              </a:lnSpc>
              <a:spcBef>
                <a:spcPct val="30000"/>
              </a:spcBef>
              <a:buClr>
                <a:srgbClr val="790015"/>
              </a:buClr>
              <a:buSzPct val="100000"/>
              <a:buFont typeface="Wingdings" pitchFamily="2" charset="2"/>
              <a:buNone/>
              <a:defRPr/>
            </a:pPr>
            <a:endParaRPr lang="nl-NL" sz="1600" b="1" i="1" dirty="0">
              <a:solidFill>
                <a:srgbClr val="618FFD">
                  <a:lumMod val="75000"/>
                </a:srgbClr>
              </a:solidFill>
              <a:latin typeface="Arial" pitchFamily="34" charset="0"/>
            </a:endParaRPr>
          </a:p>
          <a:p>
            <a:pPr marL="285750" indent="-285750" algn="ctr" eaLnBrk="0" hangingPunct="0">
              <a:lnSpc>
                <a:spcPct val="210000"/>
              </a:lnSpc>
              <a:spcBef>
                <a:spcPct val="30000"/>
              </a:spcBef>
              <a:buClr>
                <a:srgbClr val="790015"/>
              </a:buClr>
              <a:buSzPct val="100000"/>
              <a:buFont typeface="Wingdings" pitchFamily="2" charset="2"/>
              <a:buNone/>
              <a:defRPr/>
            </a:pPr>
            <a:r>
              <a:rPr lang="nl-NL" sz="1600" b="1" i="1" dirty="0">
                <a:solidFill>
                  <a:srgbClr val="618FFD">
                    <a:lumMod val="75000"/>
                  </a:srgbClr>
                </a:solidFill>
                <a:latin typeface="Arial" pitchFamily="34" charset="0"/>
              </a:rPr>
              <a:t>Reusable Components  (FBs)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idx="4294967295"/>
          </p:nvPr>
        </p:nvSpPr>
        <p:spPr/>
        <p:txBody>
          <a:bodyPr/>
          <a:lstStyle/>
          <a:p>
            <a:pPr marL="762000" indent="-762000" eaLnBrk="1" hangingPunct="1"/>
            <a:r>
              <a:rPr lang="nl-NL" smtClean="0"/>
              <a:t>Requirements on Engineering Tools</a:t>
            </a:r>
          </a:p>
        </p:txBody>
      </p:sp>
      <p:sp>
        <p:nvSpPr>
          <p:cNvPr id="281603" name="Rectangle 3"/>
          <p:cNvSpPr>
            <a:spLocks noGrp="1" noChangeArrowheads="1"/>
          </p:cNvSpPr>
          <p:nvPr>
            <p:ph type="body" idx="4294967295"/>
          </p:nvPr>
        </p:nvSpPr>
        <p:spPr/>
        <p:txBody>
          <a:bodyPr/>
          <a:lstStyle/>
          <a:p>
            <a:pPr marL="609600" indent="-609600" eaLnBrk="1" hangingPunct="1">
              <a:lnSpc>
                <a:spcPct val="110000"/>
              </a:lnSpc>
              <a:buFontTx/>
              <a:buAutoNum type="arabicPeriod"/>
            </a:pPr>
            <a:r>
              <a:rPr lang="nl-NL" smtClean="0"/>
              <a:t>Support creation and reuse of technical, non-technical and combined entities</a:t>
            </a:r>
          </a:p>
          <a:p>
            <a:pPr marL="609600" indent="-609600" eaLnBrk="1" hangingPunct="1">
              <a:lnSpc>
                <a:spcPct val="110000"/>
              </a:lnSpc>
              <a:buFontTx/>
              <a:buAutoNum type="arabicPeriod"/>
            </a:pPr>
            <a:r>
              <a:rPr lang="nl-NL" smtClean="0"/>
              <a:t>Support creation of a structured domain repository (like a library)</a:t>
            </a:r>
          </a:p>
          <a:p>
            <a:pPr marL="609600" indent="-609600" eaLnBrk="1" hangingPunct="1">
              <a:lnSpc>
                <a:spcPct val="110000"/>
              </a:lnSpc>
              <a:buFontTx/>
              <a:buAutoNum type="arabicPeriod"/>
            </a:pPr>
            <a:r>
              <a:rPr lang="en-US" smtClean="0"/>
              <a:t>Enable multi-user access on the components</a:t>
            </a:r>
            <a:endParaRPr lang="nl-NL" smtClean="0"/>
          </a:p>
          <a:p>
            <a:pPr marL="609600" indent="-609600" eaLnBrk="1" hangingPunct="1">
              <a:lnSpc>
                <a:spcPct val="110000"/>
              </a:lnSpc>
              <a:buFontTx/>
              <a:buAutoNum type="arabicPeriod"/>
            </a:pPr>
            <a:r>
              <a:rPr lang="nl-NL" smtClean="0"/>
              <a:t>Provide configuration management</a:t>
            </a:r>
          </a:p>
          <a:p>
            <a:pPr marL="609600" indent="-609600" eaLnBrk="1" hangingPunct="1">
              <a:lnSpc>
                <a:spcPct val="110000"/>
              </a:lnSpc>
              <a:buFontTx/>
              <a:buAutoNum type="arabicPeriod"/>
            </a:pPr>
            <a:r>
              <a:rPr lang="en-US" smtClean="0"/>
              <a:t>Cover more than one engineering phase and discipline</a:t>
            </a:r>
            <a:endParaRPr lang="nl-NL" smtClean="0"/>
          </a:p>
          <a:p>
            <a:pPr marL="609600" indent="-609600" eaLnBrk="1" hangingPunct="1">
              <a:lnSpc>
                <a:spcPct val="110000"/>
              </a:lnSpc>
              <a:buFontTx/>
              <a:buAutoNum type="arabicPeriod"/>
            </a:pPr>
            <a:r>
              <a:rPr lang="nl-NL" smtClean="0"/>
              <a:t>Encourage a reuse on different levels of granularity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idx="4294967295"/>
          </p:nvPr>
        </p:nvSpPr>
        <p:spPr/>
        <p:txBody>
          <a:bodyPr/>
          <a:lstStyle/>
          <a:p>
            <a:pPr eaLnBrk="1" hangingPunct="1"/>
            <a:r>
              <a:rPr lang="nl-NL" smtClean="0"/>
              <a:t>Decomposition and Reuse</a:t>
            </a:r>
            <a:endParaRPr lang="en-US" smtClean="0"/>
          </a:p>
        </p:txBody>
      </p:sp>
      <p:pic>
        <p:nvPicPr>
          <p:cNvPr id="283651" name="Picture 3"/>
          <p:cNvPicPr>
            <a:picLocks noChangeAspect="1" noChangeArrowheads="1"/>
          </p:cNvPicPr>
          <p:nvPr/>
        </p:nvPicPr>
        <p:blipFill>
          <a:blip r:embed="rId3"/>
          <a:srcRect/>
          <a:stretch>
            <a:fillRect/>
          </a:stretch>
        </p:blipFill>
        <p:spPr bwMode="auto">
          <a:xfrm rot="-5400000">
            <a:off x="344488" y="1773238"/>
            <a:ext cx="3024187" cy="3024187"/>
          </a:xfrm>
          <a:prstGeom prst="rect">
            <a:avLst/>
          </a:prstGeom>
          <a:noFill/>
          <a:ln w="9525">
            <a:noFill/>
            <a:miter lim="800000"/>
            <a:headEnd/>
            <a:tailEnd/>
          </a:ln>
        </p:spPr>
      </p:pic>
      <p:grpSp>
        <p:nvGrpSpPr>
          <p:cNvPr id="283652" name="Group 4"/>
          <p:cNvGrpSpPr>
            <a:grpSpLocks/>
          </p:cNvGrpSpPr>
          <p:nvPr/>
        </p:nvGrpSpPr>
        <p:grpSpPr bwMode="auto">
          <a:xfrm>
            <a:off x="2360613" y="2636838"/>
            <a:ext cx="7200900" cy="3540125"/>
            <a:chOff x="535" y="1661"/>
            <a:chExt cx="4762" cy="2275"/>
          </a:xfrm>
        </p:grpSpPr>
        <p:grpSp>
          <p:nvGrpSpPr>
            <p:cNvPr id="283653" name="Group 5"/>
            <p:cNvGrpSpPr>
              <a:grpSpLocks/>
            </p:cNvGrpSpPr>
            <p:nvPr/>
          </p:nvGrpSpPr>
          <p:grpSpPr bwMode="auto">
            <a:xfrm>
              <a:off x="1330" y="2251"/>
              <a:ext cx="1472" cy="1648"/>
              <a:chOff x="262" y="1706"/>
              <a:chExt cx="1472" cy="1648"/>
            </a:xfrm>
          </p:grpSpPr>
          <p:sp>
            <p:nvSpPr>
              <p:cNvPr id="283654" name="Freeform 6"/>
              <p:cNvSpPr>
                <a:spLocks/>
              </p:cNvSpPr>
              <p:nvPr/>
            </p:nvSpPr>
            <p:spPr bwMode="auto">
              <a:xfrm>
                <a:off x="262" y="2333"/>
                <a:ext cx="1472" cy="1021"/>
              </a:xfrm>
              <a:custGeom>
                <a:avLst/>
                <a:gdLst>
                  <a:gd name="T0" fmla="*/ 0 w 1318"/>
                  <a:gd name="T1" fmla="*/ 1132 h 909"/>
                  <a:gd name="T2" fmla="*/ 0 w 1318"/>
                  <a:gd name="T3" fmla="*/ 0 h 909"/>
                  <a:gd name="T4" fmla="*/ 1588 w 1318"/>
                  <a:gd name="T5" fmla="*/ 0 h 909"/>
                  <a:gd name="T6" fmla="*/ 1588 w 1318"/>
                  <a:gd name="T7" fmla="*/ 417 h 909"/>
                  <a:gd name="T8" fmla="*/ 1634 w 1318"/>
                  <a:gd name="T9" fmla="*/ 437 h 909"/>
                  <a:gd name="T10" fmla="*/ 1674 w 1318"/>
                  <a:gd name="T11" fmla="*/ 445 h 909"/>
                  <a:gd name="T12" fmla="*/ 1694 w 1318"/>
                  <a:gd name="T13" fmla="*/ 445 h 909"/>
                  <a:gd name="T14" fmla="*/ 1758 w 1318"/>
                  <a:gd name="T15" fmla="*/ 421 h 909"/>
                  <a:gd name="T16" fmla="*/ 1797 w 1318"/>
                  <a:gd name="T17" fmla="*/ 403 h 909"/>
                  <a:gd name="T18" fmla="*/ 1838 w 1318"/>
                  <a:gd name="T19" fmla="*/ 403 h 909"/>
                  <a:gd name="T20" fmla="*/ 1883 w 1318"/>
                  <a:gd name="T21" fmla="*/ 405 h 909"/>
                  <a:gd name="T22" fmla="*/ 1922 w 1318"/>
                  <a:gd name="T23" fmla="*/ 421 h 909"/>
                  <a:gd name="T24" fmla="*/ 1972 w 1318"/>
                  <a:gd name="T25" fmla="*/ 438 h 909"/>
                  <a:gd name="T26" fmla="*/ 2014 w 1318"/>
                  <a:gd name="T27" fmla="*/ 468 h 909"/>
                  <a:gd name="T28" fmla="*/ 2029 w 1318"/>
                  <a:gd name="T29" fmla="*/ 499 h 909"/>
                  <a:gd name="T30" fmla="*/ 2049 w 1318"/>
                  <a:gd name="T31" fmla="*/ 525 h 909"/>
                  <a:gd name="T32" fmla="*/ 2049 w 1318"/>
                  <a:gd name="T33" fmla="*/ 565 h 909"/>
                  <a:gd name="T34" fmla="*/ 2049 w 1318"/>
                  <a:gd name="T35" fmla="*/ 603 h 909"/>
                  <a:gd name="T36" fmla="*/ 2029 w 1318"/>
                  <a:gd name="T37" fmla="*/ 629 h 909"/>
                  <a:gd name="T38" fmla="*/ 2014 w 1318"/>
                  <a:gd name="T39" fmla="*/ 656 h 909"/>
                  <a:gd name="T40" fmla="*/ 1972 w 1318"/>
                  <a:gd name="T41" fmla="*/ 689 h 909"/>
                  <a:gd name="T42" fmla="*/ 1922 w 1318"/>
                  <a:gd name="T43" fmla="*/ 711 h 909"/>
                  <a:gd name="T44" fmla="*/ 1883 w 1318"/>
                  <a:gd name="T45" fmla="*/ 721 h 909"/>
                  <a:gd name="T46" fmla="*/ 1838 w 1318"/>
                  <a:gd name="T47" fmla="*/ 723 h 909"/>
                  <a:gd name="T48" fmla="*/ 1797 w 1318"/>
                  <a:gd name="T49" fmla="*/ 721 h 909"/>
                  <a:gd name="T50" fmla="*/ 1758 w 1318"/>
                  <a:gd name="T51" fmla="*/ 711 h 909"/>
                  <a:gd name="T52" fmla="*/ 1694 w 1318"/>
                  <a:gd name="T53" fmla="*/ 685 h 909"/>
                  <a:gd name="T54" fmla="*/ 1674 w 1318"/>
                  <a:gd name="T55" fmla="*/ 685 h 909"/>
                  <a:gd name="T56" fmla="*/ 1634 w 1318"/>
                  <a:gd name="T57" fmla="*/ 690 h 909"/>
                  <a:gd name="T58" fmla="*/ 1588 w 1318"/>
                  <a:gd name="T59" fmla="*/ 715 h 909"/>
                  <a:gd name="T60" fmla="*/ 1588 w 1318"/>
                  <a:gd name="T61" fmla="*/ 1132 h 909"/>
                  <a:gd name="T62" fmla="*/ 1012 w 1318"/>
                  <a:gd name="T63" fmla="*/ 1132 h 909"/>
                  <a:gd name="T64" fmla="*/ 1015 w 1318"/>
                  <a:gd name="T65" fmla="*/ 1127 h 909"/>
                  <a:gd name="T66" fmla="*/ 976 w 1318"/>
                  <a:gd name="T67" fmla="*/ 1151 h 909"/>
                  <a:gd name="T68" fmla="*/ 964 w 1318"/>
                  <a:gd name="T69" fmla="*/ 1179 h 909"/>
                  <a:gd name="T70" fmla="*/ 964 w 1318"/>
                  <a:gd name="T71" fmla="*/ 1197 h 909"/>
                  <a:gd name="T72" fmla="*/ 1000 w 1318"/>
                  <a:gd name="T73" fmla="*/ 1240 h 909"/>
                  <a:gd name="T74" fmla="*/ 1021 w 1318"/>
                  <a:gd name="T75" fmla="*/ 1269 h 909"/>
                  <a:gd name="T76" fmla="*/ 1021 w 1318"/>
                  <a:gd name="T77" fmla="*/ 1301 h 909"/>
                  <a:gd name="T78" fmla="*/ 1021 w 1318"/>
                  <a:gd name="T79" fmla="*/ 1328 h 909"/>
                  <a:gd name="T80" fmla="*/ 1000 w 1318"/>
                  <a:gd name="T81" fmla="*/ 1358 h 909"/>
                  <a:gd name="T82" fmla="*/ 969 w 1318"/>
                  <a:gd name="T83" fmla="*/ 1391 h 909"/>
                  <a:gd name="T84" fmla="*/ 928 w 1318"/>
                  <a:gd name="T85" fmla="*/ 1422 h 909"/>
                  <a:gd name="T86" fmla="*/ 892 w 1318"/>
                  <a:gd name="T87" fmla="*/ 1435 h 909"/>
                  <a:gd name="T88" fmla="*/ 851 w 1318"/>
                  <a:gd name="T89" fmla="*/ 1446 h 909"/>
                  <a:gd name="T90" fmla="*/ 794 w 1318"/>
                  <a:gd name="T91" fmla="*/ 1446 h 909"/>
                  <a:gd name="T92" fmla="*/ 739 w 1318"/>
                  <a:gd name="T93" fmla="*/ 1446 h 909"/>
                  <a:gd name="T94" fmla="*/ 701 w 1318"/>
                  <a:gd name="T95" fmla="*/ 1435 h 909"/>
                  <a:gd name="T96" fmla="*/ 663 w 1318"/>
                  <a:gd name="T97" fmla="*/ 1422 h 909"/>
                  <a:gd name="T98" fmla="*/ 616 w 1318"/>
                  <a:gd name="T99" fmla="*/ 1391 h 909"/>
                  <a:gd name="T100" fmla="*/ 587 w 1318"/>
                  <a:gd name="T101" fmla="*/ 1358 h 909"/>
                  <a:gd name="T102" fmla="*/ 574 w 1318"/>
                  <a:gd name="T103" fmla="*/ 1328 h 909"/>
                  <a:gd name="T104" fmla="*/ 572 w 1318"/>
                  <a:gd name="T105" fmla="*/ 1301 h 909"/>
                  <a:gd name="T106" fmla="*/ 572 w 1318"/>
                  <a:gd name="T107" fmla="*/ 1269 h 909"/>
                  <a:gd name="T108" fmla="*/ 587 w 1318"/>
                  <a:gd name="T109" fmla="*/ 1240 h 909"/>
                  <a:gd name="T110" fmla="*/ 625 w 1318"/>
                  <a:gd name="T111" fmla="*/ 1197 h 909"/>
                  <a:gd name="T112" fmla="*/ 625 w 1318"/>
                  <a:gd name="T113" fmla="*/ 1179 h 909"/>
                  <a:gd name="T114" fmla="*/ 612 w 1318"/>
                  <a:gd name="T115" fmla="*/ 1151 h 909"/>
                  <a:gd name="T116" fmla="*/ 577 w 1318"/>
                  <a:gd name="T117" fmla="*/ 1132 h 909"/>
                  <a:gd name="T118" fmla="*/ 0 w 1318"/>
                  <a:gd name="T119" fmla="*/ 1132 h 9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18"/>
                  <a:gd name="T181" fmla="*/ 0 h 909"/>
                  <a:gd name="T182" fmla="*/ 1318 w 1318"/>
                  <a:gd name="T183" fmla="*/ 909 h 9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18" h="909">
                    <a:moveTo>
                      <a:pt x="0" y="711"/>
                    </a:moveTo>
                    <a:lnTo>
                      <a:pt x="0" y="0"/>
                    </a:lnTo>
                    <a:lnTo>
                      <a:pt x="1021" y="0"/>
                    </a:lnTo>
                    <a:lnTo>
                      <a:pt x="1021" y="262"/>
                    </a:lnTo>
                    <a:lnTo>
                      <a:pt x="1050" y="274"/>
                    </a:lnTo>
                    <a:lnTo>
                      <a:pt x="1076" y="280"/>
                    </a:lnTo>
                    <a:lnTo>
                      <a:pt x="1089" y="280"/>
                    </a:lnTo>
                    <a:lnTo>
                      <a:pt x="1130" y="264"/>
                    </a:lnTo>
                    <a:lnTo>
                      <a:pt x="1155" y="254"/>
                    </a:lnTo>
                    <a:lnTo>
                      <a:pt x="1182" y="254"/>
                    </a:lnTo>
                    <a:lnTo>
                      <a:pt x="1211" y="255"/>
                    </a:lnTo>
                    <a:lnTo>
                      <a:pt x="1236" y="264"/>
                    </a:lnTo>
                    <a:lnTo>
                      <a:pt x="1268" y="275"/>
                    </a:lnTo>
                    <a:lnTo>
                      <a:pt x="1294" y="294"/>
                    </a:lnTo>
                    <a:lnTo>
                      <a:pt x="1305" y="313"/>
                    </a:lnTo>
                    <a:lnTo>
                      <a:pt x="1317" y="329"/>
                    </a:lnTo>
                    <a:lnTo>
                      <a:pt x="1317" y="355"/>
                    </a:lnTo>
                    <a:lnTo>
                      <a:pt x="1317" y="379"/>
                    </a:lnTo>
                    <a:lnTo>
                      <a:pt x="1305" y="395"/>
                    </a:lnTo>
                    <a:lnTo>
                      <a:pt x="1294" y="412"/>
                    </a:lnTo>
                    <a:lnTo>
                      <a:pt x="1268" y="433"/>
                    </a:lnTo>
                    <a:lnTo>
                      <a:pt x="1236" y="447"/>
                    </a:lnTo>
                    <a:lnTo>
                      <a:pt x="1211" y="453"/>
                    </a:lnTo>
                    <a:lnTo>
                      <a:pt x="1182" y="454"/>
                    </a:lnTo>
                    <a:lnTo>
                      <a:pt x="1155" y="453"/>
                    </a:lnTo>
                    <a:lnTo>
                      <a:pt x="1130" y="447"/>
                    </a:lnTo>
                    <a:lnTo>
                      <a:pt x="1089" y="430"/>
                    </a:lnTo>
                    <a:lnTo>
                      <a:pt x="1076" y="430"/>
                    </a:lnTo>
                    <a:lnTo>
                      <a:pt x="1050" y="434"/>
                    </a:lnTo>
                    <a:lnTo>
                      <a:pt x="1021" y="450"/>
                    </a:lnTo>
                    <a:lnTo>
                      <a:pt x="1021" y="711"/>
                    </a:lnTo>
                    <a:lnTo>
                      <a:pt x="650" y="711"/>
                    </a:lnTo>
                    <a:lnTo>
                      <a:pt x="653" y="708"/>
                    </a:lnTo>
                    <a:lnTo>
                      <a:pt x="628" y="724"/>
                    </a:lnTo>
                    <a:lnTo>
                      <a:pt x="620" y="741"/>
                    </a:lnTo>
                    <a:lnTo>
                      <a:pt x="620" y="752"/>
                    </a:lnTo>
                    <a:lnTo>
                      <a:pt x="642" y="779"/>
                    </a:lnTo>
                    <a:lnTo>
                      <a:pt x="655" y="798"/>
                    </a:lnTo>
                    <a:lnTo>
                      <a:pt x="655" y="817"/>
                    </a:lnTo>
                    <a:lnTo>
                      <a:pt x="655" y="834"/>
                    </a:lnTo>
                    <a:lnTo>
                      <a:pt x="642" y="853"/>
                    </a:lnTo>
                    <a:lnTo>
                      <a:pt x="623" y="873"/>
                    </a:lnTo>
                    <a:lnTo>
                      <a:pt x="596" y="893"/>
                    </a:lnTo>
                    <a:lnTo>
                      <a:pt x="573" y="902"/>
                    </a:lnTo>
                    <a:lnTo>
                      <a:pt x="547" y="908"/>
                    </a:lnTo>
                    <a:lnTo>
                      <a:pt x="510" y="908"/>
                    </a:lnTo>
                    <a:lnTo>
                      <a:pt x="475" y="908"/>
                    </a:lnTo>
                    <a:lnTo>
                      <a:pt x="450" y="902"/>
                    </a:lnTo>
                    <a:lnTo>
                      <a:pt x="426" y="893"/>
                    </a:lnTo>
                    <a:lnTo>
                      <a:pt x="396" y="873"/>
                    </a:lnTo>
                    <a:lnTo>
                      <a:pt x="378" y="853"/>
                    </a:lnTo>
                    <a:lnTo>
                      <a:pt x="369" y="834"/>
                    </a:lnTo>
                    <a:lnTo>
                      <a:pt x="367" y="817"/>
                    </a:lnTo>
                    <a:lnTo>
                      <a:pt x="367" y="798"/>
                    </a:lnTo>
                    <a:lnTo>
                      <a:pt x="378" y="779"/>
                    </a:lnTo>
                    <a:lnTo>
                      <a:pt x="402" y="752"/>
                    </a:lnTo>
                    <a:lnTo>
                      <a:pt x="402" y="741"/>
                    </a:lnTo>
                    <a:lnTo>
                      <a:pt x="394" y="724"/>
                    </a:lnTo>
                    <a:lnTo>
                      <a:pt x="372" y="711"/>
                    </a:lnTo>
                    <a:lnTo>
                      <a:pt x="0" y="711"/>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55" name="Freeform 7"/>
              <p:cNvSpPr>
                <a:spLocks/>
              </p:cNvSpPr>
              <p:nvPr/>
            </p:nvSpPr>
            <p:spPr bwMode="auto">
              <a:xfrm>
                <a:off x="491" y="1706"/>
                <a:ext cx="647" cy="613"/>
              </a:xfrm>
              <a:custGeom>
                <a:avLst/>
                <a:gdLst>
                  <a:gd name="T0" fmla="*/ 104 w 579"/>
                  <a:gd name="T1" fmla="*/ 145 h 546"/>
                  <a:gd name="T2" fmla="*/ 94 w 579"/>
                  <a:gd name="T3" fmla="*/ 104 h 546"/>
                  <a:gd name="T4" fmla="*/ 94 w 579"/>
                  <a:gd name="T5" fmla="*/ 54 h 546"/>
                  <a:gd name="T6" fmla="*/ 142 w 579"/>
                  <a:gd name="T7" fmla="*/ 0 h 546"/>
                  <a:gd name="T8" fmla="*/ 240 w 579"/>
                  <a:gd name="T9" fmla="*/ 70 h 546"/>
                  <a:gd name="T10" fmla="*/ 230 w 579"/>
                  <a:gd name="T11" fmla="*/ 112 h 546"/>
                  <a:gd name="T12" fmla="*/ 215 w 579"/>
                  <a:gd name="T13" fmla="*/ 145 h 546"/>
                  <a:gd name="T14" fmla="*/ 177 w 579"/>
                  <a:gd name="T15" fmla="*/ 173 h 546"/>
                  <a:gd name="T16" fmla="*/ 248 w 579"/>
                  <a:gd name="T17" fmla="*/ 280 h 546"/>
                  <a:gd name="T18" fmla="*/ 275 w 579"/>
                  <a:gd name="T19" fmla="*/ 300 h 546"/>
                  <a:gd name="T20" fmla="*/ 333 w 579"/>
                  <a:gd name="T21" fmla="*/ 311 h 546"/>
                  <a:gd name="T22" fmla="*/ 429 w 579"/>
                  <a:gd name="T23" fmla="*/ 322 h 546"/>
                  <a:gd name="T24" fmla="*/ 486 w 579"/>
                  <a:gd name="T25" fmla="*/ 347 h 546"/>
                  <a:gd name="T26" fmla="*/ 503 w 579"/>
                  <a:gd name="T27" fmla="*/ 280 h 546"/>
                  <a:gd name="T28" fmla="*/ 562 w 579"/>
                  <a:gd name="T29" fmla="*/ 216 h 546"/>
                  <a:gd name="T30" fmla="*/ 626 w 579"/>
                  <a:gd name="T31" fmla="*/ 232 h 546"/>
                  <a:gd name="T32" fmla="*/ 713 w 579"/>
                  <a:gd name="T33" fmla="*/ 326 h 546"/>
                  <a:gd name="T34" fmla="*/ 742 w 579"/>
                  <a:gd name="T35" fmla="*/ 379 h 546"/>
                  <a:gd name="T36" fmla="*/ 889 w 579"/>
                  <a:gd name="T37" fmla="*/ 413 h 546"/>
                  <a:gd name="T38" fmla="*/ 827 w 579"/>
                  <a:gd name="T39" fmla="*/ 803 h 546"/>
                  <a:gd name="T40" fmla="*/ 732 w 579"/>
                  <a:gd name="T41" fmla="*/ 771 h 546"/>
                  <a:gd name="T42" fmla="*/ 693 w 579"/>
                  <a:gd name="T43" fmla="*/ 850 h 546"/>
                  <a:gd name="T44" fmla="*/ 649 w 579"/>
                  <a:gd name="T45" fmla="*/ 763 h 546"/>
                  <a:gd name="T46" fmla="*/ 502 w 579"/>
                  <a:gd name="T47" fmla="*/ 787 h 546"/>
                  <a:gd name="T48" fmla="*/ 596 w 579"/>
                  <a:gd name="T49" fmla="*/ 820 h 546"/>
                  <a:gd name="T50" fmla="*/ 516 w 579"/>
                  <a:gd name="T51" fmla="*/ 845 h 546"/>
                  <a:gd name="T52" fmla="*/ 427 w 579"/>
                  <a:gd name="T53" fmla="*/ 842 h 546"/>
                  <a:gd name="T54" fmla="*/ 406 w 579"/>
                  <a:gd name="T55" fmla="*/ 795 h 546"/>
                  <a:gd name="T56" fmla="*/ 349 w 579"/>
                  <a:gd name="T57" fmla="*/ 795 h 546"/>
                  <a:gd name="T58" fmla="*/ 369 w 579"/>
                  <a:gd name="T59" fmla="*/ 842 h 546"/>
                  <a:gd name="T60" fmla="*/ 346 w 579"/>
                  <a:gd name="T61" fmla="*/ 820 h 546"/>
                  <a:gd name="T62" fmla="*/ 251 w 579"/>
                  <a:gd name="T63" fmla="*/ 800 h 546"/>
                  <a:gd name="T64" fmla="*/ 226 w 579"/>
                  <a:gd name="T65" fmla="*/ 823 h 546"/>
                  <a:gd name="T66" fmla="*/ 238 w 579"/>
                  <a:gd name="T67" fmla="*/ 856 h 546"/>
                  <a:gd name="T68" fmla="*/ 191 w 579"/>
                  <a:gd name="T69" fmla="*/ 850 h 546"/>
                  <a:gd name="T70" fmla="*/ 184 w 579"/>
                  <a:gd name="T71" fmla="*/ 811 h 546"/>
                  <a:gd name="T72" fmla="*/ 150 w 579"/>
                  <a:gd name="T73" fmla="*/ 845 h 546"/>
                  <a:gd name="T74" fmla="*/ 111 w 579"/>
                  <a:gd name="T75" fmla="*/ 850 h 546"/>
                  <a:gd name="T76" fmla="*/ 121 w 579"/>
                  <a:gd name="T77" fmla="*/ 823 h 546"/>
                  <a:gd name="T78" fmla="*/ 94 w 579"/>
                  <a:gd name="T79" fmla="*/ 800 h 546"/>
                  <a:gd name="T80" fmla="*/ 66 w 579"/>
                  <a:gd name="T81" fmla="*/ 842 h 546"/>
                  <a:gd name="T82" fmla="*/ 35 w 579"/>
                  <a:gd name="T83" fmla="*/ 812 h 546"/>
                  <a:gd name="T84" fmla="*/ 49 w 579"/>
                  <a:gd name="T85" fmla="*/ 794 h 546"/>
                  <a:gd name="T86" fmla="*/ 184 w 579"/>
                  <a:gd name="T87" fmla="*/ 771 h 546"/>
                  <a:gd name="T88" fmla="*/ 199 w 579"/>
                  <a:gd name="T89" fmla="*/ 707 h 546"/>
                  <a:gd name="T90" fmla="*/ 146 w 579"/>
                  <a:gd name="T91" fmla="*/ 646 h 546"/>
                  <a:gd name="T92" fmla="*/ 94 w 579"/>
                  <a:gd name="T93" fmla="*/ 649 h 546"/>
                  <a:gd name="T94" fmla="*/ 66 w 579"/>
                  <a:gd name="T95" fmla="*/ 578 h 546"/>
                  <a:gd name="T96" fmla="*/ 51 w 579"/>
                  <a:gd name="T97" fmla="*/ 507 h 546"/>
                  <a:gd name="T98" fmla="*/ 0 w 579"/>
                  <a:gd name="T99" fmla="*/ 260 h 546"/>
                  <a:gd name="T100" fmla="*/ 74 w 579"/>
                  <a:gd name="T101" fmla="*/ 189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9"/>
                  <a:gd name="T154" fmla="*/ 0 h 546"/>
                  <a:gd name="T155" fmla="*/ 579 w 579"/>
                  <a:gd name="T156" fmla="*/ 546 h 5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9" h="546">
                    <a:moveTo>
                      <a:pt x="53" y="109"/>
                    </a:moveTo>
                    <a:lnTo>
                      <a:pt x="58" y="95"/>
                    </a:lnTo>
                    <a:lnTo>
                      <a:pt x="60" y="91"/>
                    </a:lnTo>
                    <a:lnTo>
                      <a:pt x="66" y="91"/>
                    </a:lnTo>
                    <a:lnTo>
                      <a:pt x="66" y="86"/>
                    </a:lnTo>
                    <a:lnTo>
                      <a:pt x="66" y="79"/>
                    </a:lnTo>
                    <a:lnTo>
                      <a:pt x="60" y="76"/>
                    </a:lnTo>
                    <a:lnTo>
                      <a:pt x="60" y="66"/>
                    </a:lnTo>
                    <a:lnTo>
                      <a:pt x="55" y="59"/>
                    </a:lnTo>
                    <a:lnTo>
                      <a:pt x="53" y="44"/>
                    </a:lnTo>
                    <a:lnTo>
                      <a:pt x="53" y="40"/>
                    </a:lnTo>
                    <a:lnTo>
                      <a:pt x="60" y="34"/>
                    </a:lnTo>
                    <a:lnTo>
                      <a:pt x="60" y="18"/>
                    </a:lnTo>
                    <a:lnTo>
                      <a:pt x="66" y="10"/>
                    </a:lnTo>
                    <a:lnTo>
                      <a:pt x="75" y="1"/>
                    </a:lnTo>
                    <a:lnTo>
                      <a:pt x="91" y="0"/>
                    </a:lnTo>
                    <a:lnTo>
                      <a:pt x="129" y="4"/>
                    </a:lnTo>
                    <a:lnTo>
                      <a:pt x="148" y="21"/>
                    </a:lnTo>
                    <a:lnTo>
                      <a:pt x="156" y="40"/>
                    </a:lnTo>
                    <a:lnTo>
                      <a:pt x="154" y="44"/>
                    </a:lnTo>
                    <a:lnTo>
                      <a:pt x="148" y="49"/>
                    </a:lnTo>
                    <a:lnTo>
                      <a:pt x="153" y="59"/>
                    </a:lnTo>
                    <a:lnTo>
                      <a:pt x="146" y="60"/>
                    </a:lnTo>
                    <a:lnTo>
                      <a:pt x="148" y="70"/>
                    </a:lnTo>
                    <a:lnTo>
                      <a:pt x="150" y="79"/>
                    </a:lnTo>
                    <a:lnTo>
                      <a:pt x="142" y="79"/>
                    </a:lnTo>
                    <a:lnTo>
                      <a:pt x="142" y="80"/>
                    </a:lnTo>
                    <a:lnTo>
                      <a:pt x="138" y="91"/>
                    </a:lnTo>
                    <a:lnTo>
                      <a:pt x="134" y="98"/>
                    </a:lnTo>
                    <a:lnTo>
                      <a:pt x="134" y="101"/>
                    </a:lnTo>
                    <a:lnTo>
                      <a:pt x="126" y="104"/>
                    </a:lnTo>
                    <a:lnTo>
                      <a:pt x="113" y="109"/>
                    </a:lnTo>
                    <a:lnTo>
                      <a:pt x="113" y="115"/>
                    </a:lnTo>
                    <a:lnTo>
                      <a:pt x="135" y="144"/>
                    </a:lnTo>
                    <a:lnTo>
                      <a:pt x="153" y="170"/>
                    </a:lnTo>
                    <a:lnTo>
                      <a:pt x="159" y="176"/>
                    </a:lnTo>
                    <a:lnTo>
                      <a:pt x="168" y="179"/>
                    </a:lnTo>
                    <a:lnTo>
                      <a:pt x="176" y="179"/>
                    </a:lnTo>
                    <a:lnTo>
                      <a:pt x="176" y="183"/>
                    </a:lnTo>
                    <a:lnTo>
                      <a:pt x="176" y="189"/>
                    </a:lnTo>
                    <a:lnTo>
                      <a:pt x="175" y="190"/>
                    </a:lnTo>
                    <a:lnTo>
                      <a:pt x="186" y="196"/>
                    </a:lnTo>
                    <a:lnTo>
                      <a:pt x="200" y="196"/>
                    </a:lnTo>
                    <a:lnTo>
                      <a:pt x="214" y="196"/>
                    </a:lnTo>
                    <a:lnTo>
                      <a:pt x="228" y="195"/>
                    </a:lnTo>
                    <a:lnTo>
                      <a:pt x="257" y="189"/>
                    </a:lnTo>
                    <a:lnTo>
                      <a:pt x="266" y="193"/>
                    </a:lnTo>
                    <a:lnTo>
                      <a:pt x="276" y="203"/>
                    </a:lnTo>
                    <a:lnTo>
                      <a:pt x="289" y="219"/>
                    </a:lnTo>
                    <a:lnTo>
                      <a:pt x="300" y="219"/>
                    </a:lnTo>
                    <a:lnTo>
                      <a:pt x="309" y="221"/>
                    </a:lnTo>
                    <a:lnTo>
                      <a:pt x="311" y="218"/>
                    </a:lnTo>
                    <a:lnTo>
                      <a:pt x="317" y="219"/>
                    </a:lnTo>
                    <a:lnTo>
                      <a:pt x="320" y="221"/>
                    </a:lnTo>
                    <a:lnTo>
                      <a:pt x="320" y="205"/>
                    </a:lnTo>
                    <a:lnTo>
                      <a:pt x="323" y="176"/>
                    </a:lnTo>
                    <a:lnTo>
                      <a:pt x="326" y="159"/>
                    </a:lnTo>
                    <a:lnTo>
                      <a:pt x="331" y="141"/>
                    </a:lnTo>
                    <a:lnTo>
                      <a:pt x="334" y="138"/>
                    </a:lnTo>
                    <a:lnTo>
                      <a:pt x="361" y="135"/>
                    </a:lnTo>
                    <a:lnTo>
                      <a:pt x="374" y="134"/>
                    </a:lnTo>
                    <a:lnTo>
                      <a:pt x="385" y="135"/>
                    </a:lnTo>
                    <a:lnTo>
                      <a:pt x="391" y="138"/>
                    </a:lnTo>
                    <a:lnTo>
                      <a:pt x="401" y="146"/>
                    </a:lnTo>
                    <a:lnTo>
                      <a:pt x="412" y="160"/>
                    </a:lnTo>
                    <a:lnTo>
                      <a:pt x="456" y="169"/>
                    </a:lnTo>
                    <a:lnTo>
                      <a:pt x="457" y="180"/>
                    </a:lnTo>
                    <a:lnTo>
                      <a:pt x="457" y="205"/>
                    </a:lnTo>
                    <a:lnTo>
                      <a:pt x="470" y="209"/>
                    </a:lnTo>
                    <a:lnTo>
                      <a:pt x="475" y="211"/>
                    </a:lnTo>
                    <a:lnTo>
                      <a:pt x="475" y="225"/>
                    </a:lnTo>
                    <a:lnTo>
                      <a:pt x="476" y="239"/>
                    </a:lnTo>
                    <a:lnTo>
                      <a:pt x="571" y="239"/>
                    </a:lnTo>
                    <a:lnTo>
                      <a:pt x="578" y="245"/>
                    </a:lnTo>
                    <a:lnTo>
                      <a:pt x="576" y="251"/>
                    </a:lnTo>
                    <a:lnTo>
                      <a:pt x="570" y="260"/>
                    </a:lnTo>
                    <a:lnTo>
                      <a:pt x="562" y="261"/>
                    </a:lnTo>
                    <a:lnTo>
                      <a:pt x="563" y="258"/>
                    </a:lnTo>
                    <a:lnTo>
                      <a:pt x="557" y="505"/>
                    </a:lnTo>
                    <a:lnTo>
                      <a:pt x="530" y="505"/>
                    </a:lnTo>
                    <a:lnTo>
                      <a:pt x="530" y="478"/>
                    </a:lnTo>
                    <a:lnTo>
                      <a:pt x="530" y="451"/>
                    </a:lnTo>
                    <a:lnTo>
                      <a:pt x="505" y="464"/>
                    </a:lnTo>
                    <a:lnTo>
                      <a:pt x="469" y="485"/>
                    </a:lnTo>
                    <a:lnTo>
                      <a:pt x="465" y="524"/>
                    </a:lnTo>
                    <a:lnTo>
                      <a:pt x="465" y="530"/>
                    </a:lnTo>
                    <a:lnTo>
                      <a:pt x="457" y="534"/>
                    </a:lnTo>
                    <a:lnTo>
                      <a:pt x="445" y="534"/>
                    </a:lnTo>
                    <a:lnTo>
                      <a:pt x="439" y="530"/>
                    </a:lnTo>
                    <a:lnTo>
                      <a:pt x="439" y="485"/>
                    </a:lnTo>
                    <a:lnTo>
                      <a:pt x="439" y="481"/>
                    </a:lnTo>
                    <a:lnTo>
                      <a:pt x="416" y="481"/>
                    </a:lnTo>
                    <a:lnTo>
                      <a:pt x="383" y="481"/>
                    </a:lnTo>
                    <a:lnTo>
                      <a:pt x="349" y="481"/>
                    </a:lnTo>
                    <a:lnTo>
                      <a:pt x="323" y="485"/>
                    </a:lnTo>
                    <a:lnTo>
                      <a:pt x="322" y="495"/>
                    </a:lnTo>
                    <a:lnTo>
                      <a:pt x="331" y="501"/>
                    </a:lnTo>
                    <a:lnTo>
                      <a:pt x="355" y="508"/>
                    </a:lnTo>
                    <a:lnTo>
                      <a:pt x="371" y="514"/>
                    </a:lnTo>
                    <a:lnTo>
                      <a:pt x="382" y="516"/>
                    </a:lnTo>
                    <a:lnTo>
                      <a:pt x="383" y="523"/>
                    </a:lnTo>
                    <a:lnTo>
                      <a:pt x="383" y="529"/>
                    </a:lnTo>
                    <a:lnTo>
                      <a:pt x="369" y="530"/>
                    </a:lnTo>
                    <a:lnTo>
                      <a:pt x="331" y="533"/>
                    </a:lnTo>
                    <a:lnTo>
                      <a:pt x="303" y="533"/>
                    </a:lnTo>
                    <a:lnTo>
                      <a:pt x="295" y="529"/>
                    </a:lnTo>
                    <a:lnTo>
                      <a:pt x="289" y="529"/>
                    </a:lnTo>
                    <a:lnTo>
                      <a:pt x="274" y="530"/>
                    </a:lnTo>
                    <a:lnTo>
                      <a:pt x="260" y="530"/>
                    </a:lnTo>
                    <a:lnTo>
                      <a:pt x="260" y="523"/>
                    </a:lnTo>
                    <a:lnTo>
                      <a:pt x="257" y="511"/>
                    </a:lnTo>
                    <a:lnTo>
                      <a:pt x="260" y="501"/>
                    </a:lnTo>
                    <a:lnTo>
                      <a:pt x="260" y="495"/>
                    </a:lnTo>
                    <a:lnTo>
                      <a:pt x="246" y="494"/>
                    </a:lnTo>
                    <a:lnTo>
                      <a:pt x="233" y="495"/>
                    </a:lnTo>
                    <a:lnTo>
                      <a:pt x="224" y="501"/>
                    </a:lnTo>
                    <a:lnTo>
                      <a:pt x="233" y="514"/>
                    </a:lnTo>
                    <a:lnTo>
                      <a:pt x="243" y="520"/>
                    </a:lnTo>
                    <a:lnTo>
                      <a:pt x="243" y="526"/>
                    </a:lnTo>
                    <a:lnTo>
                      <a:pt x="236" y="530"/>
                    </a:lnTo>
                    <a:lnTo>
                      <a:pt x="224" y="530"/>
                    </a:lnTo>
                    <a:lnTo>
                      <a:pt x="221" y="526"/>
                    </a:lnTo>
                    <a:lnTo>
                      <a:pt x="219" y="520"/>
                    </a:lnTo>
                    <a:lnTo>
                      <a:pt x="222" y="516"/>
                    </a:lnTo>
                    <a:lnTo>
                      <a:pt x="200" y="505"/>
                    </a:lnTo>
                    <a:lnTo>
                      <a:pt x="183" y="500"/>
                    </a:lnTo>
                    <a:lnTo>
                      <a:pt x="167" y="500"/>
                    </a:lnTo>
                    <a:lnTo>
                      <a:pt x="161" y="504"/>
                    </a:lnTo>
                    <a:lnTo>
                      <a:pt x="161" y="511"/>
                    </a:lnTo>
                    <a:lnTo>
                      <a:pt x="154" y="516"/>
                    </a:lnTo>
                    <a:lnTo>
                      <a:pt x="148" y="514"/>
                    </a:lnTo>
                    <a:lnTo>
                      <a:pt x="145" y="518"/>
                    </a:lnTo>
                    <a:lnTo>
                      <a:pt x="145" y="524"/>
                    </a:lnTo>
                    <a:lnTo>
                      <a:pt x="148" y="529"/>
                    </a:lnTo>
                    <a:lnTo>
                      <a:pt x="153" y="533"/>
                    </a:lnTo>
                    <a:lnTo>
                      <a:pt x="153" y="539"/>
                    </a:lnTo>
                    <a:lnTo>
                      <a:pt x="146" y="545"/>
                    </a:lnTo>
                    <a:lnTo>
                      <a:pt x="140" y="545"/>
                    </a:lnTo>
                    <a:lnTo>
                      <a:pt x="129" y="543"/>
                    </a:lnTo>
                    <a:lnTo>
                      <a:pt x="123" y="534"/>
                    </a:lnTo>
                    <a:lnTo>
                      <a:pt x="123" y="524"/>
                    </a:lnTo>
                    <a:lnTo>
                      <a:pt x="132" y="523"/>
                    </a:lnTo>
                    <a:lnTo>
                      <a:pt x="126" y="510"/>
                    </a:lnTo>
                    <a:lnTo>
                      <a:pt x="118" y="510"/>
                    </a:lnTo>
                    <a:lnTo>
                      <a:pt x="105" y="514"/>
                    </a:lnTo>
                    <a:lnTo>
                      <a:pt x="94" y="518"/>
                    </a:lnTo>
                    <a:lnTo>
                      <a:pt x="99" y="524"/>
                    </a:lnTo>
                    <a:lnTo>
                      <a:pt x="96" y="533"/>
                    </a:lnTo>
                    <a:lnTo>
                      <a:pt x="94" y="539"/>
                    </a:lnTo>
                    <a:lnTo>
                      <a:pt x="88" y="543"/>
                    </a:lnTo>
                    <a:lnTo>
                      <a:pt x="78" y="540"/>
                    </a:lnTo>
                    <a:lnTo>
                      <a:pt x="72" y="534"/>
                    </a:lnTo>
                    <a:lnTo>
                      <a:pt x="69" y="529"/>
                    </a:lnTo>
                    <a:lnTo>
                      <a:pt x="72" y="524"/>
                    </a:lnTo>
                    <a:lnTo>
                      <a:pt x="74" y="523"/>
                    </a:lnTo>
                    <a:lnTo>
                      <a:pt x="78" y="518"/>
                    </a:lnTo>
                    <a:lnTo>
                      <a:pt x="91" y="508"/>
                    </a:lnTo>
                    <a:lnTo>
                      <a:pt x="96" y="505"/>
                    </a:lnTo>
                    <a:lnTo>
                      <a:pt x="78" y="504"/>
                    </a:lnTo>
                    <a:lnTo>
                      <a:pt x="60" y="504"/>
                    </a:lnTo>
                    <a:lnTo>
                      <a:pt x="45" y="505"/>
                    </a:lnTo>
                    <a:lnTo>
                      <a:pt x="48" y="518"/>
                    </a:lnTo>
                    <a:lnTo>
                      <a:pt x="48" y="524"/>
                    </a:lnTo>
                    <a:lnTo>
                      <a:pt x="42" y="530"/>
                    </a:lnTo>
                    <a:lnTo>
                      <a:pt x="34" y="530"/>
                    </a:lnTo>
                    <a:lnTo>
                      <a:pt x="26" y="529"/>
                    </a:lnTo>
                    <a:lnTo>
                      <a:pt x="18" y="518"/>
                    </a:lnTo>
                    <a:lnTo>
                      <a:pt x="22" y="511"/>
                    </a:lnTo>
                    <a:lnTo>
                      <a:pt x="25" y="508"/>
                    </a:lnTo>
                    <a:lnTo>
                      <a:pt x="31" y="505"/>
                    </a:lnTo>
                    <a:lnTo>
                      <a:pt x="31" y="501"/>
                    </a:lnTo>
                    <a:lnTo>
                      <a:pt x="31" y="500"/>
                    </a:lnTo>
                    <a:lnTo>
                      <a:pt x="33" y="495"/>
                    </a:lnTo>
                    <a:lnTo>
                      <a:pt x="61" y="494"/>
                    </a:lnTo>
                    <a:lnTo>
                      <a:pt x="94" y="488"/>
                    </a:lnTo>
                    <a:lnTo>
                      <a:pt x="118" y="485"/>
                    </a:lnTo>
                    <a:lnTo>
                      <a:pt x="127" y="481"/>
                    </a:lnTo>
                    <a:lnTo>
                      <a:pt x="134" y="479"/>
                    </a:lnTo>
                    <a:lnTo>
                      <a:pt x="127" y="461"/>
                    </a:lnTo>
                    <a:lnTo>
                      <a:pt x="127" y="445"/>
                    </a:lnTo>
                    <a:lnTo>
                      <a:pt x="129" y="429"/>
                    </a:lnTo>
                    <a:lnTo>
                      <a:pt x="129" y="414"/>
                    </a:lnTo>
                    <a:lnTo>
                      <a:pt x="107" y="409"/>
                    </a:lnTo>
                    <a:lnTo>
                      <a:pt x="94" y="406"/>
                    </a:lnTo>
                    <a:lnTo>
                      <a:pt x="91" y="406"/>
                    </a:lnTo>
                    <a:lnTo>
                      <a:pt x="78" y="410"/>
                    </a:lnTo>
                    <a:lnTo>
                      <a:pt x="69" y="416"/>
                    </a:lnTo>
                    <a:lnTo>
                      <a:pt x="60" y="409"/>
                    </a:lnTo>
                    <a:lnTo>
                      <a:pt x="55" y="406"/>
                    </a:lnTo>
                    <a:lnTo>
                      <a:pt x="58" y="396"/>
                    </a:lnTo>
                    <a:lnTo>
                      <a:pt x="52" y="378"/>
                    </a:lnTo>
                    <a:lnTo>
                      <a:pt x="42" y="364"/>
                    </a:lnTo>
                    <a:lnTo>
                      <a:pt x="37" y="348"/>
                    </a:lnTo>
                    <a:lnTo>
                      <a:pt x="41" y="339"/>
                    </a:lnTo>
                    <a:lnTo>
                      <a:pt x="37" y="326"/>
                    </a:lnTo>
                    <a:lnTo>
                      <a:pt x="33" y="320"/>
                    </a:lnTo>
                    <a:lnTo>
                      <a:pt x="22" y="293"/>
                    </a:lnTo>
                    <a:lnTo>
                      <a:pt x="20" y="280"/>
                    </a:lnTo>
                    <a:lnTo>
                      <a:pt x="4" y="180"/>
                    </a:lnTo>
                    <a:lnTo>
                      <a:pt x="0" y="164"/>
                    </a:lnTo>
                    <a:lnTo>
                      <a:pt x="11" y="146"/>
                    </a:lnTo>
                    <a:lnTo>
                      <a:pt x="20" y="138"/>
                    </a:lnTo>
                    <a:lnTo>
                      <a:pt x="31" y="128"/>
                    </a:lnTo>
                    <a:lnTo>
                      <a:pt x="47" y="119"/>
                    </a:lnTo>
                    <a:lnTo>
                      <a:pt x="53" y="109"/>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sp>
            <p:nvSpPr>
              <p:cNvPr id="283656" name="Freeform 8"/>
              <p:cNvSpPr>
                <a:spLocks/>
              </p:cNvSpPr>
              <p:nvPr/>
            </p:nvSpPr>
            <p:spPr bwMode="auto">
              <a:xfrm>
                <a:off x="768" y="1941"/>
                <a:ext cx="35" cy="26"/>
              </a:xfrm>
              <a:custGeom>
                <a:avLst/>
                <a:gdLst>
                  <a:gd name="T0" fmla="*/ 49 w 31"/>
                  <a:gd name="T1" fmla="*/ 31 h 23"/>
                  <a:gd name="T2" fmla="*/ 46 w 31"/>
                  <a:gd name="T3" fmla="*/ 31 h 23"/>
                  <a:gd name="T4" fmla="*/ 37 w 31"/>
                  <a:gd name="T5" fmla="*/ 8 h 23"/>
                  <a:gd name="T6" fmla="*/ 27 w 31"/>
                  <a:gd name="T7" fmla="*/ 0 h 23"/>
                  <a:gd name="T8" fmla="*/ 20 w 31"/>
                  <a:gd name="T9" fmla="*/ 8 h 23"/>
                  <a:gd name="T10" fmla="*/ 18 w 31"/>
                  <a:gd name="T11" fmla="*/ 20 h 23"/>
                  <a:gd name="T12" fmla="*/ 10 w 31"/>
                  <a:gd name="T13" fmla="*/ 20 h 23"/>
                  <a:gd name="T14" fmla="*/ 1 w 31"/>
                  <a:gd name="T15" fmla="*/ 23 h 23"/>
                  <a:gd name="T16" fmla="*/ 0 w 31"/>
                  <a:gd name="T17" fmla="*/ 36 h 23"/>
                  <a:gd name="T18" fmla="*/ 49 w 31"/>
                  <a:gd name="T19" fmla="*/ 3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3"/>
                  <a:gd name="T32" fmla="*/ 31 w 31"/>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3">
                    <a:moveTo>
                      <a:pt x="30" y="19"/>
                    </a:moveTo>
                    <a:lnTo>
                      <a:pt x="28" y="19"/>
                    </a:lnTo>
                    <a:lnTo>
                      <a:pt x="23" y="4"/>
                    </a:lnTo>
                    <a:lnTo>
                      <a:pt x="17" y="0"/>
                    </a:lnTo>
                    <a:lnTo>
                      <a:pt x="12" y="4"/>
                    </a:lnTo>
                    <a:lnTo>
                      <a:pt x="11" y="12"/>
                    </a:lnTo>
                    <a:lnTo>
                      <a:pt x="6" y="12"/>
                    </a:lnTo>
                    <a:lnTo>
                      <a:pt x="1" y="14"/>
                    </a:lnTo>
                    <a:lnTo>
                      <a:pt x="0" y="22"/>
                    </a:lnTo>
                    <a:lnTo>
                      <a:pt x="30" y="19"/>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sp>
            <p:nvSpPr>
              <p:cNvPr id="283657" name="Rectangle 9"/>
              <p:cNvSpPr>
                <a:spLocks noChangeArrowheads="1"/>
              </p:cNvSpPr>
              <p:nvPr/>
            </p:nvSpPr>
            <p:spPr bwMode="auto">
              <a:xfrm>
                <a:off x="347" y="2458"/>
                <a:ext cx="954" cy="532"/>
              </a:xfrm>
              <a:prstGeom prst="rect">
                <a:avLst/>
              </a:prstGeom>
              <a:solidFill>
                <a:srgbClr val="FFFFFF"/>
              </a:solidFill>
              <a:ln w="254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658" name="Rectangle 10"/>
              <p:cNvSpPr>
                <a:spLocks noChangeArrowheads="1"/>
              </p:cNvSpPr>
              <p:nvPr/>
            </p:nvSpPr>
            <p:spPr bwMode="auto">
              <a:xfrm>
                <a:off x="319" y="2434"/>
                <a:ext cx="512" cy="147"/>
              </a:xfrm>
              <a:prstGeom prst="rect">
                <a:avLst/>
              </a:prstGeom>
              <a:noFill/>
              <a:ln w="9525">
                <a:noFill/>
                <a:miter lim="800000"/>
                <a:headEnd/>
                <a:tailEnd/>
              </a:ln>
            </p:spPr>
            <p:txBody>
              <a:bodyPr wrap="none" lIns="92075" tIns="46038" rIns="92075" bIns="46038">
                <a:spAutoFit/>
              </a:bodyPr>
              <a:lstStyle/>
              <a:p>
                <a:pPr eaLnBrk="0" hangingPunct="0"/>
                <a:r>
                  <a:rPr lang="en-US" sz="900" i="1">
                    <a:solidFill>
                      <a:srgbClr val="000000"/>
                    </a:solidFill>
                  </a:rPr>
                  <a:t>PROGRAM</a:t>
                </a:r>
              </a:p>
            </p:txBody>
          </p:sp>
          <p:sp>
            <p:nvSpPr>
              <p:cNvPr id="283659" name="Rectangle 11"/>
              <p:cNvSpPr>
                <a:spLocks noChangeArrowheads="1"/>
              </p:cNvSpPr>
              <p:nvPr/>
            </p:nvSpPr>
            <p:spPr bwMode="auto">
              <a:xfrm>
                <a:off x="869" y="2854"/>
                <a:ext cx="222" cy="89"/>
              </a:xfrm>
              <a:prstGeom prst="rect">
                <a:avLst/>
              </a:prstGeom>
              <a:noFill/>
              <a:ln w="9525">
                <a:noFill/>
                <a:miter lim="800000"/>
                <a:headEnd/>
                <a:tailEnd/>
              </a:ln>
            </p:spPr>
            <p:txBody>
              <a:bodyPr wrap="none" lIns="92075" tIns="46038" rIns="92075" bIns="46038">
                <a:spAutoFit/>
              </a:bodyPr>
              <a:lstStyle/>
              <a:p>
                <a:pPr eaLnBrk="0" hangingPunct="0"/>
                <a:r>
                  <a:rPr lang="en-US" sz="300" i="1">
                    <a:solidFill>
                      <a:srgbClr val="000000"/>
                    </a:solidFill>
                  </a:rPr>
                  <a:t>GLOBAL</a:t>
                </a:r>
              </a:p>
            </p:txBody>
          </p:sp>
          <p:sp>
            <p:nvSpPr>
              <p:cNvPr id="283660" name="Rectangle 12"/>
              <p:cNvSpPr>
                <a:spLocks noChangeArrowheads="1"/>
              </p:cNvSpPr>
              <p:nvPr/>
            </p:nvSpPr>
            <p:spPr bwMode="auto">
              <a:xfrm>
                <a:off x="826" y="2684"/>
                <a:ext cx="387" cy="160"/>
              </a:xfrm>
              <a:prstGeom prst="rect">
                <a:avLst/>
              </a:prstGeom>
              <a:solidFill>
                <a:srgbClr val="0080FF"/>
              </a:solid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661" name="Rectangle 13"/>
              <p:cNvSpPr>
                <a:spLocks noChangeArrowheads="1"/>
              </p:cNvSpPr>
              <p:nvPr/>
            </p:nvSpPr>
            <p:spPr bwMode="auto">
              <a:xfrm>
                <a:off x="779" y="2671"/>
                <a:ext cx="321" cy="157"/>
              </a:xfrm>
              <a:prstGeom prst="rect">
                <a:avLst/>
              </a:prstGeom>
              <a:noFill/>
              <a:ln w="9525">
                <a:noFill/>
                <a:miter lim="800000"/>
                <a:headEnd/>
                <a:tailEnd/>
              </a:ln>
            </p:spPr>
            <p:txBody>
              <a:bodyPr wrap="none" lIns="92075" tIns="46038" rIns="92075" bIns="46038">
                <a:spAutoFit/>
              </a:bodyPr>
              <a:lstStyle/>
              <a:p>
                <a:pPr eaLnBrk="0" hangingPunct="0"/>
                <a:r>
                  <a:rPr lang="en-US" sz="1000" i="1">
                    <a:solidFill>
                      <a:srgbClr val="000000"/>
                    </a:solidFill>
                  </a:rPr>
                  <a:t>Local</a:t>
                </a:r>
              </a:p>
            </p:txBody>
          </p:sp>
          <p:sp>
            <p:nvSpPr>
              <p:cNvPr id="283662" name="Rectangle 14"/>
              <p:cNvSpPr>
                <a:spLocks noChangeArrowheads="1"/>
              </p:cNvSpPr>
              <p:nvPr/>
            </p:nvSpPr>
            <p:spPr bwMode="auto">
              <a:xfrm>
                <a:off x="428" y="2684"/>
                <a:ext cx="389" cy="160"/>
              </a:xfrm>
              <a:prstGeom prst="rect">
                <a:avLst/>
              </a:prstGeom>
              <a:no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663" name="Rectangle 15"/>
              <p:cNvSpPr>
                <a:spLocks noChangeArrowheads="1"/>
              </p:cNvSpPr>
              <p:nvPr/>
            </p:nvSpPr>
            <p:spPr bwMode="auto">
              <a:xfrm>
                <a:off x="409" y="2671"/>
                <a:ext cx="308" cy="157"/>
              </a:xfrm>
              <a:prstGeom prst="rect">
                <a:avLst/>
              </a:prstGeom>
              <a:noFill/>
              <a:ln w="9525">
                <a:noFill/>
                <a:miter lim="800000"/>
                <a:headEnd/>
                <a:tailEnd/>
              </a:ln>
            </p:spPr>
            <p:txBody>
              <a:bodyPr wrap="none" lIns="92075" tIns="46038" rIns="92075" bIns="46038">
                <a:spAutoFit/>
              </a:bodyPr>
              <a:lstStyle/>
              <a:p>
                <a:pPr eaLnBrk="0" hangingPunct="0"/>
                <a:r>
                  <a:rPr lang="en-US" sz="1000" i="1">
                    <a:solidFill>
                      <a:srgbClr val="000000"/>
                    </a:solidFill>
                  </a:rPr>
                  <a:t>Type</a:t>
                </a:r>
              </a:p>
            </p:txBody>
          </p:sp>
        </p:grpSp>
        <p:sp>
          <p:nvSpPr>
            <p:cNvPr id="283664" name="Rectangle 16"/>
            <p:cNvSpPr>
              <a:spLocks noChangeArrowheads="1"/>
            </p:cNvSpPr>
            <p:nvPr/>
          </p:nvSpPr>
          <p:spPr bwMode="auto">
            <a:xfrm>
              <a:off x="535" y="3113"/>
              <a:ext cx="2680" cy="585"/>
            </a:xfrm>
            <a:prstGeom prst="rect">
              <a:avLst/>
            </a:prstGeom>
            <a:noFill/>
            <a:ln w="9525">
              <a:no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665" name="Freeform 17"/>
            <p:cNvSpPr>
              <a:spLocks/>
            </p:cNvSpPr>
            <p:nvPr/>
          </p:nvSpPr>
          <p:spPr bwMode="auto">
            <a:xfrm>
              <a:off x="2947" y="2782"/>
              <a:ext cx="1205" cy="1154"/>
            </a:xfrm>
            <a:custGeom>
              <a:avLst/>
              <a:gdLst>
                <a:gd name="T0" fmla="*/ 1312 w 1078"/>
                <a:gd name="T1" fmla="*/ 0 h 1028"/>
                <a:gd name="T2" fmla="*/ 1312 w 1078"/>
                <a:gd name="T3" fmla="*/ 596 h 1028"/>
                <a:gd name="T4" fmla="*/ 1347 w 1078"/>
                <a:gd name="T5" fmla="*/ 633 h 1028"/>
                <a:gd name="T6" fmla="*/ 1377 w 1078"/>
                <a:gd name="T7" fmla="*/ 647 h 1028"/>
                <a:gd name="T8" fmla="*/ 1397 w 1078"/>
                <a:gd name="T9" fmla="*/ 647 h 1028"/>
                <a:gd name="T10" fmla="*/ 1445 w 1078"/>
                <a:gd name="T11" fmla="*/ 607 h 1028"/>
                <a:gd name="T12" fmla="*/ 1479 w 1078"/>
                <a:gd name="T13" fmla="*/ 590 h 1028"/>
                <a:gd name="T14" fmla="*/ 1514 w 1078"/>
                <a:gd name="T15" fmla="*/ 586 h 1028"/>
                <a:gd name="T16" fmla="*/ 1548 w 1078"/>
                <a:gd name="T17" fmla="*/ 590 h 1028"/>
                <a:gd name="T18" fmla="*/ 1579 w 1078"/>
                <a:gd name="T19" fmla="*/ 607 h 1028"/>
                <a:gd name="T20" fmla="*/ 1620 w 1078"/>
                <a:gd name="T21" fmla="*/ 635 h 1028"/>
                <a:gd name="T22" fmla="*/ 1652 w 1078"/>
                <a:gd name="T23" fmla="*/ 681 h 1028"/>
                <a:gd name="T24" fmla="*/ 1669 w 1078"/>
                <a:gd name="T25" fmla="*/ 723 h 1028"/>
                <a:gd name="T26" fmla="*/ 1682 w 1078"/>
                <a:gd name="T27" fmla="*/ 760 h 1028"/>
                <a:gd name="T28" fmla="*/ 1682 w 1078"/>
                <a:gd name="T29" fmla="*/ 821 h 1028"/>
                <a:gd name="T30" fmla="*/ 1682 w 1078"/>
                <a:gd name="T31" fmla="*/ 878 h 1028"/>
                <a:gd name="T32" fmla="*/ 1669 w 1078"/>
                <a:gd name="T33" fmla="*/ 916 h 1028"/>
                <a:gd name="T34" fmla="*/ 1652 w 1078"/>
                <a:gd name="T35" fmla="*/ 956 h 1028"/>
                <a:gd name="T36" fmla="*/ 1620 w 1078"/>
                <a:gd name="T37" fmla="*/ 999 h 1028"/>
                <a:gd name="T38" fmla="*/ 1579 w 1078"/>
                <a:gd name="T39" fmla="*/ 1028 h 1028"/>
                <a:gd name="T40" fmla="*/ 1548 w 1078"/>
                <a:gd name="T41" fmla="*/ 1043 h 1028"/>
                <a:gd name="T42" fmla="*/ 1514 w 1078"/>
                <a:gd name="T43" fmla="*/ 1050 h 1028"/>
                <a:gd name="T44" fmla="*/ 1479 w 1078"/>
                <a:gd name="T45" fmla="*/ 1050 h 1028"/>
                <a:gd name="T46" fmla="*/ 1445 w 1078"/>
                <a:gd name="T47" fmla="*/ 1028 h 1028"/>
                <a:gd name="T48" fmla="*/ 1397 w 1078"/>
                <a:gd name="T49" fmla="*/ 990 h 1028"/>
                <a:gd name="T50" fmla="*/ 1377 w 1078"/>
                <a:gd name="T51" fmla="*/ 990 h 1028"/>
                <a:gd name="T52" fmla="*/ 1347 w 1078"/>
                <a:gd name="T53" fmla="*/ 1007 h 1028"/>
                <a:gd name="T54" fmla="*/ 1312 w 1078"/>
                <a:gd name="T55" fmla="*/ 1060 h 1028"/>
                <a:gd name="T56" fmla="*/ 1312 w 1078"/>
                <a:gd name="T57" fmla="*/ 1631 h 1028"/>
                <a:gd name="T58" fmla="*/ 0 w 1078"/>
                <a:gd name="T59" fmla="*/ 1631 h 1028"/>
                <a:gd name="T60" fmla="*/ 0 w 1078"/>
                <a:gd name="T61" fmla="*/ 0 h 1028"/>
                <a:gd name="T62" fmla="*/ 469 w 1078"/>
                <a:gd name="T63" fmla="*/ 0 h 1028"/>
                <a:gd name="T64" fmla="*/ 478 w 1078"/>
                <a:gd name="T65" fmla="*/ 9 h 1028"/>
                <a:gd name="T66" fmla="*/ 515 w 1078"/>
                <a:gd name="T67" fmla="*/ 53 h 1028"/>
                <a:gd name="T68" fmla="*/ 526 w 1078"/>
                <a:gd name="T69" fmla="*/ 93 h 1028"/>
                <a:gd name="T70" fmla="*/ 526 w 1078"/>
                <a:gd name="T71" fmla="*/ 116 h 1028"/>
                <a:gd name="T72" fmla="*/ 491 w 1078"/>
                <a:gd name="T73" fmla="*/ 176 h 1028"/>
                <a:gd name="T74" fmla="*/ 478 w 1078"/>
                <a:gd name="T75" fmla="*/ 219 h 1028"/>
                <a:gd name="T76" fmla="*/ 478 w 1078"/>
                <a:gd name="T77" fmla="*/ 264 h 1028"/>
                <a:gd name="T78" fmla="*/ 486 w 1078"/>
                <a:gd name="T79" fmla="*/ 301 h 1028"/>
                <a:gd name="T80" fmla="*/ 491 w 1078"/>
                <a:gd name="T81" fmla="*/ 347 h 1028"/>
                <a:gd name="T82" fmla="*/ 518 w 1078"/>
                <a:gd name="T83" fmla="*/ 393 h 1028"/>
                <a:gd name="T84" fmla="*/ 554 w 1078"/>
                <a:gd name="T85" fmla="*/ 438 h 1028"/>
                <a:gd name="T86" fmla="*/ 585 w 1078"/>
                <a:gd name="T87" fmla="*/ 457 h 1028"/>
                <a:gd name="T88" fmla="*/ 615 w 1078"/>
                <a:gd name="T89" fmla="*/ 475 h 1028"/>
                <a:gd name="T90" fmla="*/ 662 w 1078"/>
                <a:gd name="T91" fmla="*/ 475 h 1028"/>
                <a:gd name="T92" fmla="*/ 708 w 1078"/>
                <a:gd name="T93" fmla="*/ 475 h 1028"/>
                <a:gd name="T94" fmla="*/ 739 w 1078"/>
                <a:gd name="T95" fmla="*/ 457 h 1028"/>
                <a:gd name="T96" fmla="*/ 768 w 1078"/>
                <a:gd name="T97" fmla="*/ 438 h 1028"/>
                <a:gd name="T98" fmla="*/ 807 w 1078"/>
                <a:gd name="T99" fmla="*/ 393 h 1028"/>
                <a:gd name="T100" fmla="*/ 831 w 1078"/>
                <a:gd name="T101" fmla="*/ 347 h 1028"/>
                <a:gd name="T102" fmla="*/ 839 w 1078"/>
                <a:gd name="T103" fmla="*/ 301 h 1028"/>
                <a:gd name="T104" fmla="*/ 844 w 1078"/>
                <a:gd name="T105" fmla="*/ 264 h 1028"/>
                <a:gd name="T106" fmla="*/ 839 w 1078"/>
                <a:gd name="T107" fmla="*/ 219 h 1028"/>
                <a:gd name="T108" fmla="*/ 831 w 1078"/>
                <a:gd name="T109" fmla="*/ 176 h 1028"/>
                <a:gd name="T110" fmla="*/ 801 w 1078"/>
                <a:gd name="T111" fmla="*/ 116 h 1028"/>
                <a:gd name="T112" fmla="*/ 801 w 1078"/>
                <a:gd name="T113" fmla="*/ 93 h 1028"/>
                <a:gd name="T114" fmla="*/ 809 w 1078"/>
                <a:gd name="T115" fmla="*/ 53 h 1028"/>
                <a:gd name="T116" fmla="*/ 839 w 1078"/>
                <a:gd name="T117" fmla="*/ 0 h 1028"/>
                <a:gd name="T118" fmla="*/ 1312 w 1078"/>
                <a:gd name="T119" fmla="*/ 0 h 10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8"/>
                <a:gd name="T181" fmla="*/ 0 h 1028"/>
                <a:gd name="T182" fmla="*/ 1078 w 1078"/>
                <a:gd name="T183" fmla="*/ 1028 h 10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8" h="1028">
                  <a:moveTo>
                    <a:pt x="840" y="0"/>
                  </a:moveTo>
                  <a:lnTo>
                    <a:pt x="840" y="375"/>
                  </a:lnTo>
                  <a:lnTo>
                    <a:pt x="862" y="398"/>
                  </a:lnTo>
                  <a:lnTo>
                    <a:pt x="882" y="407"/>
                  </a:lnTo>
                  <a:lnTo>
                    <a:pt x="895" y="407"/>
                  </a:lnTo>
                  <a:lnTo>
                    <a:pt x="926" y="382"/>
                  </a:lnTo>
                  <a:lnTo>
                    <a:pt x="947" y="372"/>
                  </a:lnTo>
                  <a:lnTo>
                    <a:pt x="969" y="369"/>
                  </a:lnTo>
                  <a:lnTo>
                    <a:pt x="991" y="372"/>
                  </a:lnTo>
                  <a:lnTo>
                    <a:pt x="1012" y="382"/>
                  </a:lnTo>
                  <a:lnTo>
                    <a:pt x="1037" y="400"/>
                  </a:lnTo>
                  <a:lnTo>
                    <a:pt x="1058" y="429"/>
                  </a:lnTo>
                  <a:lnTo>
                    <a:pt x="1069" y="455"/>
                  </a:lnTo>
                  <a:lnTo>
                    <a:pt x="1077" y="478"/>
                  </a:lnTo>
                  <a:lnTo>
                    <a:pt x="1077" y="517"/>
                  </a:lnTo>
                  <a:lnTo>
                    <a:pt x="1077" y="553"/>
                  </a:lnTo>
                  <a:lnTo>
                    <a:pt x="1069" y="577"/>
                  </a:lnTo>
                  <a:lnTo>
                    <a:pt x="1058" y="602"/>
                  </a:lnTo>
                  <a:lnTo>
                    <a:pt x="1037" y="629"/>
                  </a:lnTo>
                  <a:lnTo>
                    <a:pt x="1012" y="648"/>
                  </a:lnTo>
                  <a:lnTo>
                    <a:pt x="991" y="657"/>
                  </a:lnTo>
                  <a:lnTo>
                    <a:pt x="969" y="661"/>
                  </a:lnTo>
                  <a:lnTo>
                    <a:pt x="947" y="661"/>
                  </a:lnTo>
                  <a:lnTo>
                    <a:pt x="926" y="648"/>
                  </a:lnTo>
                  <a:lnTo>
                    <a:pt x="895" y="624"/>
                  </a:lnTo>
                  <a:lnTo>
                    <a:pt x="882" y="624"/>
                  </a:lnTo>
                  <a:lnTo>
                    <a:pt x="862" y="634"/>
                  </a:lnTo>
                  <a:lnTo>
                    <a:pt x="840" y="667"/>
                  </a:lnTo>
                  <a:lnTo>
                    <a:pt x="840" y="1027"/>
                  </a:lnTo>
                  <a:lnTo>
                    <a:pt x="0" y="1027"/>
                  </a:lnTo>
                  <a:lnTo>
                    <a:pt x="0" y="0"/>
                  </a:lnTo>
                  <a:lnTo>
                    <a:pt x="301" y="0"/>
                  </a:lnTo>
                  <a:lnTo>
                    <a:pt x="307" y="5"/>
                  </a:lnTo>
                  <a:lnTo>
                    <a:pt x="330" y="33"/>
                  </a:lnTo>
                  <a:lnTo>
                    <a:pt x="337" y="59"/>
                  </a:lnTo>
                  <a:lnTo>
                    <a:pt x="337" y="73"/>
                  </a:lnTo>
                  <a:lnTo>
                    <a:pt x="315" y="111"/>
                  </a:lnTo>
                  <a:lnTo>
                    <a:pt x="307" y="138"/>
                  </a:lnTo>
                  <a:lnTo>
                    <a:pt x="307" y="166"/>
                  </a:lnTo>
                  <a:lnTo>
                    <a:pt x="311" y="190"/>
                  </a:lnTo>
                  <a:lnTo>
                    <a:pt x="315" y="218"/>
                  </a:lnTo>
                  <a:lnTo>
                    <a:pt x="331" y="248"/>
                  </a:lnTo>
                  <a:lnTo>
                    <a:pt x="355" y="275"/>
                  </a:lnTo>
                  <a:lnTo>
                    <a:pt x="375" y="288"/>
                  </a:lnTo>
                  <a:lnTo>
                    <a:pt x="394" y="299"/>
                  </a:lnTo>
                  <a:lnTo>
                    <a:pt x="424" y="299"/>
                  </a:lnTo>
                  <a:lnTo>
                    <a:pt x="453" y="299"/>
                  </a:lnTo>
                  <a:lnTo>
                    <a:pt x="473" y="288"/>
                  </a:lnTo>
                  <a:lnTo>
                    <a:pt x="492" y="275"/>
                  </a:lnTo>
                  <a:lnTo>
                    <a:pt x="517" y="248"/>
                  </a:lnTo>
                  <a:lnTo>
                    <a:pt x="532" y="218"/>
                  </a:lnTo>
                  <a:lnTo>
                    <a:pt x="538" y="190"/>
                  </a:lnTo>
                  <a:lnTo>
                    <a:pt x="540" y="166"/>
                  </a:lnTo>
                  <a:lnTo>
                    <a:pt x="538" y="138"/>
                  </a:lnTo>
                  <a:lnTo>
                    <a:pt x="532" y="111"/>
                  </a:lnTo>
                  <a:lnTo>
                    <a:pt x="513" y="73"/>
                  </a:lnTo>
                  <a:lnTo>
                    <a:pt x="513" y="59"/>
                  </a:lnTo>
                  <a:lnTo>
                    <a:pt x="519" y="33"/>
                  </a:lnTo>
                  <a:lnTo>
                    <a:pt x="538" y="0"/>
                  </a:lnTo>
                  <a:lnTo>
                    <a:pt x="840" y="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grpSp>
          <p:nvGrpSpPr>
            <p:cNvPr id="283666" name="Group 18"/>
            <p:cNvGrpSpPr>
              <a:grpSpLocks/>
            </p:cNvGrpSpPr>
            <p:nvPr/>
          </p:nvGrpSpPr>
          <p:grpSpPr bwMode="auto">
            <a:xfrm rot="20072516" flipH="1">
              <a:off x="1669" y="1933"/>
              <a:ext cx="681" cy="333"/>
              <a:chOff x="3623" y="1835"/>
              <a:chExt cx="736" cy="333"/>
            </a:xfrm>
          </p:grpSpPr>
          <p:sp>
            <p:nvSpPr>
              <p:cNvPr id="283667" name="Freeform 19"/>
              <p:cNvSpPr>
                <a:spLocks/>
              </p:cNvSpPr>
              <p:nvPr/>
            </p:nvSpPr>
            <p:spPr bwMode="auto">
              <a:xfrm>
                <a:off x="3719" y="1835"/>
                <a:ext cx="640" cy="73"/>
              </a:xfrm>
              <a:custGeom>
                <a:avLst/>
                <a:gdLst>
                  <a:gd name="T0" fmla="*/ 0 w 573"/>
                  <a:gd name="T1" fmla="*/ 102 h 65"/>
                  <a:gd name="T2" fmla="*/ 213 w 573"/>
                  <a:gd name="T3" fmla="*/ 25 h 65"/>
                  <a:gd name="T4" fmla="*/ 443 w 573"/>
                  <a:gd name="T5" fmla="*/ 0 h 65"/>
                  <a:gd name="T6" fmla="*/ 498 w 573"/>
                  <a:gd name="T7" fmla="*/ 0 h 65"/>
                  <a:gd name="T8" fmla="*/ 555 w 573"/>
                  <a:gd name="T9" fmla="*/ 4 h 65"/>
                  <a:gd name="T10" fmla="*/ 668 w 573"/>
                  <a:gd name="T11" fmla="*/ 25 h 65"/>
                  <a:gd name="T12" fmla="*/ 890 w 573"/>
                  <a:gd name="T13" fmla="*/ 102 h 65"/>
                  <a:gd name="T14" fmla="*/ 0 60000 65536"/>
                  <a:gd name="T15" fmla="*/ 0 60000 65536"/>
                  <a:gd name="T16" fmla="*/ 0 60000 65536"/>
                  <a:gd name="T17" fmla="*/ 0 60000 65536"/>
                  <a:gd name="T18" fmla="*/ 0 60000 65536"/>
                  <a:gd name="T19" fmla="*/ 0 60000 65536"/>
                  <a:gd name="T20" fmla="*/ 0 60000 65536"/>
                  <a:gd name="T21" fmla="*/ 0 w 573"/>
                  <a:gd name="T22" fmla="*/ 0 h 65"/>
                  <a:gd name="T23" fmla="*/ 573 w 573"/>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65">
                    <a:moveTo>
                      <a:pt x="0" y="64"/>
                    </a:moveTo>
                    <a:lnTo>
                      <a:pt x="137" y="16"/>
                    </a:lnTo>
                    <a:lnTo>
                      <a:pt x="285" y="0"/>
                    </a:lnTo>
                    <a:lnTo>
                      <a:pt x="320" y="0"/>
                    </a:lnTo>
                    <a:lnTo>
                      <a:pt x="356" y="4"/>
                    </a:lnTo>
                    <a:lnTo>
                      <a:pt x="429" y="16"/>
                    </a:lnTo>
                    <a:lnTo>
                      <a:pt x="572" y="64"/>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83668" name="Freeform 20"/>
              <p:cNvSpPr>
                <a:spLocks/>
              </p:cNvSpPr>
              <p:nvPr/>
            </p:nvSpPr>
            <p:spPr bwMode="auto">
              <a:xfrm>
                <a:off x="3726" y="1950"/>
                <a:ext cx="490" cy="218"/>
              </a:xfrm>
              <a:custGeom>
                <a:avLst/>
                <a:gdLst>
                  <a:gd name="T0" fmla="*/ 0 w 439"/>
                  <a:gd name="T1" fmla="*/ 12 h 194"/>
                  <a:gd name="T2" fmla="*/ 98 w 439"/>
                  <a:gd name="T3" fmla="*/ 1 h 194"/>
                  <a:gd name="T4" fmla="*/ 146 w 439"/>
                  <a:gd name="T5" fmla="*/ 0 h 194"/>
                  <a:gd name="T6" fmla="*/ 195 w 439"/>
                  <a:gd name="T7" fmla="*/ 4 h 194"/>
                  <a:gd name="T8" fmla="*/ 385 w 439"/>
                  <a:gd name="T9" fmla="*/ 54 h 194"/>
                  <a:gd name="T10" fmla="*/ 547 w 439"/>
                  <a:gd name="T11" fmla="*/ 154 h 194"/>
                  <a:gd name="T12" fmla="*/ 680 w 439"/>
                  <a:gd name="T13" fmla="*/ 308 h 194"/>
                  <a:gd name="T14" fmla="*/ 0 60000 65536"/>
                  <a:gd name="T15" fmla="*/ 0 60000 65536"/>
                  <a:gd name="T16" fmla="*/ 0 60000 65536"/>
                  <a:gd name="T17" fmla="*/ 0 60000 65536"/>
                  <a:gd name="T18" fmla="*/ 0 60000 65536"/>
                  <a:gd name="T19" fmla="*/ 0 60000 65536"/>
                  <a:gd name="T20" fmla="*/ 0 60000 65536"/>
                  <a:gd name="T21" fmla="*/ 0 w 439"/>
                  <a:gd name="T22" fmla="*/ 0 h 194"/>
                  <a:gd name="T23" fmla="*/ 439 w 439"/>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9" h="194">
                    <a:moveTo>
                      <a:pt x="0" y="8"/>
                    </a:moveTo>
                    <a:lnTo>
                      <a:pt x="64" y="1"/>
                    </a:lnTo>
                    <a:lnTo>
                      <a:pt x="94" y="0"/>
                    </a:lnTo>
                    <a:lnTo>
                      <a:pt x="126" y="4"/>
                    </a:lnTo>
                    <a:lnTo>
                      <a:pt x="248" y="34"/>
                    </a:lnTo>
                    <a:lnTo>
                      <a:pt x="352" y="97"/>
                    </a:lnTo>
                    <a:lnTo>
                      <a:pt x="438" y="193"/>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83669" name="Line 21"/>
              <p:cNvSpPr>
                <a:spLocks noChangeShapeType="1"/>
              </p:cNvSpPr>
              <p:nvPr/>
            </p:nvSpPr>
            <p:spPr bwMode="auto">
              <a:xfrm flipH="1">
                <a:off x="4210" y="1907"/>
                <a:ext cx="148" cy="258"/>
              </a:xfrm>
              <a:prstGeom prst="line">
                <a:avLst/>
              </a:prstGeom>
              <a:noFill/>
              <a:ln w="12700">
                <a:solidFill>
                  <a:srgbClr val="000000"/>
                </a:solidFill>
                <a:round/>
                <a:headEnd type="none" w="sm" len="sm"/>
                <a:tailEnd type="none" w="sm" len="sm"/>
              </a:ln>
            </p:spPr>
            <p:txBody>
              <a:bodyPr/>
              <a:lstStyle/>
              <a:p>
                <a:endParaRPr lang="nl-NL"/>
              </a:p>
            </p:txBody>
          </p:sp>
          <p:sp>
            <p:nvSpPr>
              <p:cNvPr id="283670" name="Line 22"/>
              <p:cNvSpPr>
                <a:spLocks noChangeShapeType="1"/>
              </p:cNvSpPr>
              <p:nvPr/>
            </p:nvSpPr>
            <p:spPr bwMode="auto">
              <a:xfrm flipH="1" flipV="1">
                <a:off x="3714" y="1872"/>
                <a:ext cx="5" cy="35"/>
              </a:xfrm>
              <a:prstGeom prst="line">
                <a:avLst/>
              </a:prstGeom>
              <a:noFill/>
              <a:ln w="12700">
                <a:solidFill>
                  <a:srgbClr val="000000"/>
                </a:solidFill>
                <a:round/>
                <a:headEnd type="none" w="sm" len="sm"/>
                <a:tailEnd type="none" w="sm" len="sm"/>
              </a:ln>
            </p:spPr>
            <p:txBody>
              <a:bodyPr/>
              <a:lstStyle/>
              <a:p>
                <a:endParaRPr lang="nl-NL"/>
              </a:p>
            </p:txBody>
          </p:sp>
          <p:sp>
            <p:nvSpPr>
              <p:cNvPr id="283671" name="Line 23"/>
              <p:cNvSpPr>
                <a:spLocks noChangeShapeType="1"/>
              </p:cNvSpPr>
              <p:nvPr/>
            </p:nvSpPr>
            <p:spPr bwMode="auto">
              <a:xfrm flipH="1">
                <a:off x="3623" y="1877"/>
                <a:ext cx="91" cy="81"/>
              </a:xfrm>
              <a:prstGeom prst="line">
                <a:avLst/>
              </a:prstGeom>
              <a:noFill/>
              <a:ln w="12700">
                <a:solidFill>
                  <a:srgbClr val="000000"/>
                </a:solidFill>
                <a:round/>
                <a:headEnd type="none" w="sm" len="sm"/>
                <a:tailEnd type="none" w="sm" len="sm"/>
              </a:ln>
            </p:spPr>
            <p:txBody>
              <a:bodyPr/>
              <a:lstStyle/>
              <a:p>
                <a:endParaRPr lang="nl-NL"/>
              </a:p>
            </p:txBody>
          </p:sp>
          <p:sp>
            <p:nvSpPr>
              <p:cNvPr id="283672" name="Line 24"/>
              <p:cNvSpPr>
                <a:spLocks noChangeShapeType="1"/>
              </p:cNvSpPr>
              <p:nvPr/>
            </p:nvSpPr>
            <p:spPr bwMode="auto">
              <a:xfrm>
                <a:off x="3623" y="1958"/>
                <a:ext cx="105" cy="40"/>
              </a:xfrm>
              <a:prstGeom prst="line">
                <a:avLst/>
              </a:prstGeom>
              <a:noFill/>
              <a:ln w="12700">
                <a:solidFill>
                  <a:srgbClr val="000000"/>
                </a:solidFill>
                <a:round/>
                <a:headEnd type="none" w="sm" len="sm"/>
                <a:tailEnd type="none" w="sm" len="sm"/>
              </a:ln>
            </p:spPr>
            <p:txBody>
              <a:bodyPr/>
              <a:lstStyle/>
              <a:p>
                <a:endParaRPr lang="nl-NL"/>
              </a:p>
            </p:txBody>
          </p:sp>
          <p:sp>
            <p:nvSpPr>
              <p:cNvPr id="283673" name="Line 25"/>
              <p:cNvSpPr>
                <a:spLocks noChangeShapeType="1"/>
              </p:cNvSpPr>
              <p:nvPr/>
            </p:nvSpPr>
            <p:spPr bwMode="auto">
              <a:xfrm>
                <a:off x="3722" y="1958"/>
                <a:ext cx="6" cy="40"/>
              </a:xfrm>
              <a:prstGeom prst="line">
                <a:avLst/>
              </a:prstGeom>
              <a:noFill/>
              <a:ln w="12700">
                <a:solidFill>
                  <a:srgbClr val="000000"/>
                </a:solidFill>
                <a:round/>
                <a:headEnd type="none" w="sm" len="sm"/>
                <a:tailEnd type="none" w="sm" len="sm"/>
              </a:ln>
            </p:spPr>
            <p:txBody>
              <a:bodyPr/>
              <a:lstStyle/>
              <a:p>
                <a:endParaRPr lang="nl-NL"/>
              </a:p>
            </p:txBody>
          </p:sp>
        </p:grpSp>
        <p:sp>
          <p:nvSpPr>
            <p:cNvPr id="283674" name="Freeform 26"/>
            <p:cNvSpPr>
              <a:spLocks/>
            </p:cNvSpPr>
            <p:nvPr/>
          </p:nvSpPr>
          <p:spPr bwMode="auto">
            <a:xfrm>
              <a:off x="2343" y="2013"/>
              <a:ext cx="247" cy="161"/>
            </a:xfrm>
            <a:custGeom>
              <a:avLst/>
              <a:gdLst>
                <a:gd name="T0" fmla="*/ 130 w 221"/>
                <a:gd name="T1" fmla="*/ 4 h 144"/>
                <a:gd name="T2" fmla="*/ 132 w 221"/>
                <a:gd name="T3" fmla="*/ 15 h 144"/>
                <a:gd name="T4" fmla="*/ 120 w 221"/>
                <a:gd name="T5" fmla="*/ 31 h 144"/>
                <a:gd name="T6" fmla="*/ 123 w 221"/>
                <a:gd name="T7" fmla="*/ 40 h 144"/>
                <a:gd name="T8" fmla="*/ 130 w 221"/>
                <a:gd name="T9" fmla="*/ 53 h 144"/>
                <a:gd name="T10" fmla="*/ 150 w 221"/>
                <a:gd name="T11" fmla="*/ 57 h 144"/>
                <a:gd name="T12" fmla="*/ 171 w 221"/>
                <a:gd name="T13" fmla="*/ 63 h 144"/>
                <a:gd name="T14" fmla="*/ 191 w 221"/>
                <a:gd name="T15" fmla="*/ 57 h 144"/>
                <a:gd name="T16" fmla="*/ 210 w 221"/>
                <a:gd name="T17" fmla="*/ 53 h 144"/>
                <a:gd name="T18" fmla="*/ 217 w 221"/>
                <a:gd name="T19" fmla="*/ 40 h 144"/>
                <a:gd name="T20" fmla="*/ 222 w 221"/>
                <a:gd name="T21" fmla="*/ 31 h 144"/>
                <a:gd name="T22" fmla="*/ 203 w 221"/>
                <a:gd name="T23" fmla="*/ 15 h 144"/>
                <a:gd name="T24" fmla="*/ 212 w 221"/>
                <a:gd name="T25" fmla="*/ 4 h 144"/>
                <a:gd name="T26" fmla="*/ 217 w 221"/>
                <a:gd name="T27" fmla="*/ 1 h 144"/>
                <a:gd name="T28" fmla="*/ 343 w 221"/>
                <a:gd name="T29" fmla="*/ 82 h 144"/>
                <a:gd name="T30" fmla="*/ 323 w 221"/>
                <a:gd name="T31" fmla="*/ 87 h 144"/>
                <a:gd name="T32" fmla="*/ 306 w 221"/>
                <a:gd name="T33" fmla="*/ 84 h 144"/>
                <a:gd name="T34" fmla="*/ 286 w 221"/>
                <a:gd name="T35" fmla="*/ 82 h 144"/>
                <a:gd name="T36" fmla="*/ 272 w 221"/>
                <a:gd name="T37" fmla="*/ 84 h 144"/>
                <a:gd name="T38" fmla="*/ 251 w 221"/>
                <a:gd name="T39" fmla="*/ 94 h 144"/>
                <a:gd name="T40" fmla="*/ 243 w 221"/>
                <a:gd name="T41" fmla="*/ 105 h 144"/>
                <a:gd name="T42" fmla="*/ 243 w 221"/>
                <a:gd name="T43" fmla="*/ 119 h 144"/>
                <a:gd name="T44" fmla="*/ 251 w 221"/>
                <a:gd name="T45" fmla="*/ 133 h 144"/>
                <a:gd name="T46" fmla="*/ 272 w 221"/>
                <a:gd name="T47" fmla="*/ 142 h 144"/>
                <a:gd name="T48" fmla="*/ 286 w 221"/>
                <a:gd name="T49" fmla="*/ 144 h 144"/>
                <a:gd name="T50" fmla="*/ 306 w 221"/>
                <a:gd name="T51" fmla="*/ 142 h 144"/>
                <a:gd name="T52" fmla="*/ 323 w 221"/>
                <a:gd name="T53" fmla="*/ 138 h 144"/>
                <a:gd name="T54" fmla="*/ 343 w 221"/>
                <a:gd name="T55" fmla="*/ 142 h 144"/>
                <a:gd name="T56" fmla="*/ 222 w 221"/>
                <a:gd name="T57" fmla="*/ 221 h 144"/>
                <a:gd name="T58" fmla="*/ 212 w 221"/>
                <a:gd name="T59" fmla="*/ 215 h 144"/>
                <a:gd name="T60" fmla="*/ 203 w 221"/>
                <a:gd name="T61" fmla="*/ 206 h 144"/>
                <a:gd name="T62" fmla="*/ 222 w 221"/>
                <a:gd name="T63" fmla="*/ 193 h 144"/>
                <a:gd name="T64" fmla="*/ 217 w 221"/>
                <a:gd name="T65" fmla="*/ 182 h 144"/>
                <a:gd name="T66" fmla="*/ 210 w 221"/>
                <a:gd name="T67" fmla="*/ 169 h 144"/>
                <a:gd name="T68" fmla="*/ 191 w 221"/>
                <a:gd name="T69" fmla="*/ 163 h 144"/>
                <a:gd name="T70" fmla="*/ 171 w 221"/>
                <a:gd name="T71" fmla="*/ 159 h 144"/>
                <a:gd name="T72" fmla="*/ 150 w 221"/>
                <a:gd name="T73" fmla="*/ 163 h 144"/>
                <a:gd name="T74" fmla="*/ 130 w 221"/>
                <a:gd name="T75" fmla="*/ 169 h 144"/>
                <a:gd name="T76" fmla="*/ 123 w 221"/>
                <a:gd name="T77" fmla="*/ 182 h 144"/>
                <a:gd name="T78" fmla="*/ 120 w 221"/>
                <a:gd name="T79" fmla="*/ 193 h 144"/>
                <a:gd name="T80" fmla="*/ 132 w 221"/>
                <a:gd name="T81" fmla="*/ 206 h 144"/>
                <a:gd name="T82" fmla="*/ 130 w 221"/>
                <a:gd name="T83" fmla="*/ 215 h 144"/>
                <a:gd name="T84" fmla="*/ 0 w 221"/>
                <a:gd name="T85" fmla="*/ 221 h 144"/>
                <a:gd name="T86" fmla="*/ 120 w 221"/>
                <a:gd name="T87" fmla="*/ 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144"/>
                <a:gd name="T134" fmla="*/ 221 w 221"/>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144">
                  <a:moveTo>
                    <a:pt x="79" y="1"/>
                  </a:moveTo>
                  <a:lnTo>
                    <a:pt x="83" y="4"/>
                  </a:lnTo>
                  <a:lnTo>
                    <a:pt x="85" y="8"/>
                  </a:lnTo>
                  <a:lnTo>
                    <a:pt x="85" y="10"/>
                  </a:lnTo>
                  <a:lnTo>
                    <a:pt x="79" y="15"/>
                  </a:lnTo>
                  <a:lnTo>
                    <a:pt x="77" y="20"/>
                  </a:lnTo>
                  <a:lnTo>
                    <a:pt x="77" y="21"/>
                  </a:lnTo>
                  <a:lnTo>
                    <a:pt x="79" y="26"/>
                  </a:lnTo>
                  <a:lnTo>
                    <a:pt x="79" y="31"/>
                  </a:lnTo>
                  <a:lnTo>
                    <a:pt x="83" y="34"/>
                  </a:lnTo>
                  <a:lnTo>
                    <a:pt x="91" y="37"/>
                  </a:lnTo>
                  <a:lnTo>
                    <a:pt x="96" y="37"/>
                  </a:lnTo>
                  <a:lnTo>
                    <a:pt x="102" y="40"/>
                  </a:lnTo>
                  <a:lnTo>
                    <a:pt x="110" y="40"/>
                  </a:lnTo>
                  <a:lnTo>
                    <a:pt x="117" y="40"/>
                  </a:lnTo>
                  <a:lnTo>
                    <a:pt x="123" y="37"/>
                  </a:lnTo>
                  <a:lnTo>
                    <a:pt x="128" y="37"/>
                  </a:lnTo>
                  <a:lnTo>
                    <a:pt x="134" y="34"/>
                  </a:lnTo>
                  <a:lnTo>
                    <a:pt x="137" y="31"/>
                  </a:lnTo>
                  <a:lnTo>
                    <a:pt x="140" y="26"/>
                  </a:lnTo>
                  <a:lnTo>
                    <a:pt x="142" y="21"/>
                  </a:lnTo>
                  <a:lnTo>
                    <a:pt x="142" y="20"/>
                  </a:lnTo>
                  <a:lnTo>
                    <a:pt x="137" y="15"/>
                  </a:lnTo>
                  <a:lnTo>
                    <a:pt x="131" y="10"/>
                  </a:lnTo>
                  <a:lnTo>
                    <a:pt x="131" y="8"/>
                  </a:lnTo>
                  <a:lnTo>
                    <a:pt x="136" y="4"/>
                  </a:lnTo>
                  <a:lnTo>
                    <a:pt x="140" y="0"/>
                  </a:lnTo>
                  <a:lnTo>
                    <a:pt x="140" y="1"/>
                  </a:lnTo>
                  <a:lnTo>
                    <a:pt x="220" y="1"/>
                  </a:lnTo>
                  <a:lnTo>
                    <a:pt x="220" y="52"/>
                  </a:lnTo>
                  <a:lnTo>
                    <a:pt x="213" y="56"/>
                  </a:lnTo>
                  <a:lnTo>
                    <a:pt x="208" y="56"/>
                  </a:lnTo>
                  <a:lnTo>
                    <a:pt x="205" y="56"/>
                  </a:lnTo>
                  <a:lnTo>
                    <a:pt x="196" y="54"/>
                  </a:lnTo>
                  <a:lnTo>
                    <a:pt x="189" y="52"/>
                  </a:lnTo>
                  <a:lnTo>
                    <a:pt x="183" y="52"/>
                  </a:lnTo>
                  <a:lnTo>
                    <a:pt x="180" y="52"/>
                  </a:lnTo>
                  <a:lnTo>
                    <a:pt x="174" y="54"/>
                  </a:lnTo>
                  <a:lnTo>
                    <a:pt x="167" y="56"/>
                  </a:lnTo>
                  <a:lnTo>
                    <a:pt x="161" y="60"/>
                  </a:lnTo>
                  <a:lnTo>
                    <a:pt x="159" y="62"/>
                  </a:lnTo>
                  <a:lnTo>
                    <a:pt x="156" y="67"/>
                  </a:lnTo>
                  <a:lnTo>
                    <a:pt x="156" y="72"/>
                  </a:lnTo>
                  <a:lnTo>
                    <a:pt x="156" y="76"/>
                  </a:lnTo>
                  <a:lnTo>
                    <a:pt x="159" y="80"/>
                  </a:lnTo>
                  <a:lnTo>
                    <a:pt x="161" y="85"/>
                  </a:lnTo>
                  <a:lnTo>
                    <a:pt x="167" y="88"/>
                  </a:lnTo>
                  <a:lnTo>
                    <a:pt x="174" y="91"/>
                  </a:lnTo>
                  <a:lnTo>
                    <a:pt x="180" y="92"/>
                  </a:lnTo>
                  <a:lnTo>
                    <a:pt x="183" y="92"/>
                  </a:lnTo>
                  <a:lnTo>
                    <a:pt x="189" y="92"/>
                  </a:lnTo>
                  <a:lnTo>
                    <a:pt x="196" y="91"/>
                  </a:lnTo>
                  <a:lnTo>
                    <a:pt x="205" y="88"/>
                  </a:lnTo>
                  <a:lnTo>
                    <a:pt x="208" y="88"/>
                  </a:lnTo>
                  <a:lnTo>
                    <a:pt x="213" y="88"/>
                  </a:lnTo>
                  <a:lnTo>
                    <a:pt x="220" y="91"/>
                  </a:lnTo>
                  <a:lnTo>
                    <a:pt x="220" y="141"/>
                  </a:lnTo>
                  <a:lnTo>
                    <a:pt x="142" y="141"/>
                  </a:lnTo>
                  <a:lnTo>
                    <a:pt x="142" y="143"/>
                  </a:lnTo>
                  <a:lnTo>
                    <a:pt x="136" y="138"/>
                  </a:lnTo>
                  <a:lnTo>
                    <a:pt x="131" y="134"/>
                  </a:lnTo>
                  <a:lnTo>
                    <a:pt x="131" y="132"/>
                  </a:lnTo>
                  <a:lnTo>
                    <a:pt x="137" y="128"/>
                  </a:lnTo>
                  <a:lnTo>
                    <a:pt x="142" y="124"/>
                  </a:lnTo>
                  <a:lnTo>
                    <a:pt x="142" y="118"/>
                  </a:lnTo>
                  <a:lnTo>
                    <a:pt x="140" y="117"/>
                  </a:lnTo>
                  <a:lnTo>
                    <a:pt x="137" y="112"/>
                  </a:lnTo>
                  <a:lnTo>
                    <a:pt x="134" y="108"/>
                  </a:lnTo>
                  <a:lnTo>
                    <a:pt x="128" y="105"/>
                  </a:lnTo>
                  <a:lnTo>
                    <a:pt x="123" y="105"/>
                  </a:lnTo>
                  <a:lnTo>
                    <a:pt x="117" y="102"/>
                  </a:lnTo>
                  <a:lnTo>
                    <a:pt x="110" y="102"/>
                  </a:lnTo>
                  <a:lnTo>
                    <a:pt x="102" y="102"/>
                  </a:lnTo>
                  <a:lnTo>
                    <a:pt x="96" y="105"/>
                  </a:lnTo>
                  <a:lnTo>
                    <a:pt x="91" y="105"/>
                  </a:lnTo>
                  <a:lnTo>
                    <a:pt x="83" y="108"/>
                  </a:lnTo>
                  <a:lnTo>
                    <a:pt x="79" y="112"/>
                  </a:lnTo>
                  <a:lnTo>
                    <a:pt x="79" y="117"/>
                  </a:lnTo>
                  <a:lnTo>
                    <a:pt x="77" y="118"/>
                  </a:lnTo>
                  <a:lnTo>
                    <a:pt x="77" y="124"/>
                  </a:lnTo>
                  <a:lnTo>
                    <a:pt x="79" y="128"/>
                  </a:lnTo>
                  <a:lnTo>
                    <a:pt x="85" y="132"/>
                  </a:lnTo>
                  <a:lnTo>
                    <a:pt x="85" y="134"/>
                  </a:lnTo>
                  <a:lnTo>
                    <a:pt x="83" y="138"/>
                  </a:lnTo>
                  <a:lnTo>
                    <a:pt x="79" y="141"/>
                  </a:lnTo>
                  <a:lnTo>
                    <a:pt x="0" y="141"/>
                  </a:lnTo>
                  <a:lnTo>
                    <a:pt x="0" y="1"/>
                  </a:lnTo>
                  <a:lnTo>
                    <a:pt x="77" y="0"/>
                  </a:lnTo>
                  <a:lnTo>
                    <a:pt x="79" y="1"/>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75" name="Freeform 27"/>
            <p:cNvSpPr>
              <a:spLocks/>
            </p:cNvSpPr>
            <p:nvPr/>
          </p:nvSpPr>
          <p:spPr bwMode="auto">
            <a:xfrm>
              <a:off x="2343" y="1850"/>
              <a:ext cx="314" cy="211"/>
            </a:xfrm>
            <a:custGeom>
              <a:avLst/>
              <a:gdLst>
                <a:gd name="T0" fmla="*/ 0 w 281"/>
                <a:gd name="T1" fmla="*/ 232 h 188"/>
                <a:gd name="T2" fmla="*/ 0 w 281"/>
                <a:gd name="T3" fmla="*/ 0 h 188"/>
                <a:gd name="T4" fmla="*/ 341 w 281"/>
                <a:gd name="T5" fmla="*/ 0 h 188"/>
                <a:gd name="T6" fmla="*/ 341 w 281"/>
                <a:gd name="T7" fmla="*/ 83 h 188"/>
                <a:gd name="T8" fmla="*/ 349 w 281"/>
                <a:gd name="T9" fmla="*/ 91 h 188"/>
                <a:gd name="T10" fmla="*/ 359 w 281"/>
                <a:gd name="T11" fmla="*/ 91 h 188"/>
                <a:gd name="T12" fmla="*/ 361 w 281"/>
                <a:gd name="T13" fmla="*/ 91 h 188"/>
                <a:gd name="T14" fmla="*/ 373 w 281"/>
                <a:gd name="T15" fmla="*/ 83 h 188"/>
                <a:gd name="T16" fmla="*/ 383 w 281"/>
                <a:gd name="T17" fmla="*/ 83 h 188"/>
                <a:gd name="T18" fmla="*/ 394 w 281"/>
                <a:gd name="T19" fmla="*/ 83 h 188"/>
                <a:gd name="T20" fmla="*/ 401 w 281"/>
                <a:gd name="T21" fmla="*/ 83 h 188"/>
                <a:gd name="T22" fmla="*/ 412 w 281"/>
                <a:gd name="T23" fmla="*/ 83 h 188"/>
                <a:gd name="T24" fmla="*/ 417 w 281"/>
                <a:gd name="T25" fmla="*/ 91 h 188"/>
                <a:gd name="T26" fmla="*/ 426 w 281"/>
                <a:gd name="T27" fmla="*/ 100 h 188"/>
                <a:gd name="T28" fmla="*/ 435 w 281"/>
                <a:gd name="T29" fmla="*/ 103 h 188"/>
                <a:gd name="T30" fmla="*/ 437 w 281"/>
                <a:gd name="T31" fmla="*/ 107 h 188"/>
                <a:gd name="T32" fmla="*/ 437 w 281"/>
                <a:gd name="T33" fmla="*/ 116 h 188"/>
                <a:gd name="T34" fmla="*/ 437 w 281"/>
                <a:gd name="T35" fmla="*/ 126 h 188"/>
                <a:gd name="T36" fmla="*/ 435 w 281"/>
                <a:gd name="T37" fmla="*/ 130 h 188"/>
                <a:gd name="T38" fmla="*/ 426 w 281"/>
                <a:gd name="T39" fmla="*/ 137 h 188"/>
                <a:gd name="T40" fmla="*/ 417 w 281"/>
                <a:gd name="T41" fmla="*/ 140 h 188"/>
                <a:gd name="T42" fmla="*/ 412 w 281"/>
                <a:gd name="T43" fmla="*/ 146 h 188"/>
                <a:gd name="T44" fmla="*/ 401 w 281"/>
                <a:gd name="T45" fmla="*/ 150 h 188"/>
                <a:gd name="T46" fmla="*/ 394 w 281"/>
                <a:gd name="T47" fmla="*/ 150 h 188"/>
                <a:gd name="T48" fmla="*/ 383 w 281"/>
                <a:gd name="T49" fmla="*/ 150 h 188"/>
                <a:gd name="T50" fmla="*/ 373 w 281"/>
                <a:gd name="T51" fmla="*/ 146 h 188"/>
                <a:gd name="T52" fmla="*/ 361 w 281"/>
                <a:gd name="T53" fmla="*/ 140 h 188"/>
                <a:gd name="T54" fmla="*/ 359 w 281"/>
                <a:gd name="T55" fmla="*/ 140 h 188"/>
                <a:gd name="T56" fmla="*/ 349 w 281"/>
                <a:gd name="T57" fmla="*/ 141 h 188"/>
                <a:gd name="T58" fmla="*/ 341 w 281"/>
                <a:gd name="T59" fmla="*/ 150 h 188"/>
                <a:gd name="T60" fmla="*/ 341 w 281"/>
                <a:gd name="T61" fmla="*/ 232 h 188"/>
                <a:gd name="T62" fmla="*/ 216 w 281"/>
                <a:gd name="T63" fmla="*/ 232 h 188"/>
                <a:gd name="T64" fmla="*/ 206 w 281"/>
                <a:gd name="T65" fmla="*/ 236 h 188"/>
                <a:gd name="T66" fmla="*/ 203 w 281"/>
                <a:gd name="T67" fmla="*/ 241 h 188"/>
                <a:gd name="T68" fmla="*/ 203 w 281"/>
                <a:gd name="T69" fmla="*/ 244 h 188"/>
                <a:gd name="T70" fmla="*/ 213 w 281"/>
                <a:gd name="T71" fmla="*/ 255 h 188"/>
                <a:gd name="T72" fmla="*/ 216 w 281"/>
                <a:gd name="T73" fmla="*/ 258 h 188"/>
                <a:gd name="T74" fmla="*/ 216 w 281"/>
                <a:gd name="T75" fmla="*/ 267 h 188"/>
                <a:gd name="T76" fmla="*/ 216 w 281"/>
                <a:gd name="T77" fmla="*/ 270 h 188"/>
                <a:gd name="T78" fmla="*/ 213 w 281"/>
                <a:gd name="T79" fmla="*/ 279 h 188"/>
                <a:gd name="T80" fmla="*/ 206 w 281"/>
                <a:gd name="T81" fmla="*/ 287 h 188"/>
                <a:gd name="T82" fmla="*/ 198 w 281"/>
                <a:gd name="T83" fmla="*/ 288 h 188"/>
                <a:gd name="T84" fmla="*/ 189 w 281"/>
                <a:gd name="T85" fmla="*/ 294 h 188"/>
                <a:gd name="T86" fmla="*/ 180 w 281"/>
                <a:gd name="T87" fmla="*/ 297 h 188"/>
                <a:gd name="T88" fmla="*/ 168 w 281"/>
                <a:gd name="T89" fmla="*/ 297 h 188"/>
                <a:gd name="T90" fmla="*/ 155 w 281"/>
                <a:gd name="T91" fmla="*/ 297 h 188"/>
                <a:gd name="T92" fmla="*/ 146 w 281"/>
                <a:gd name="T93" fmla="*/ 294 h 188"/>
                <a:gd name="T94" fmla="*/ 142 w 281"/>
                <a:gd name="T95" fmla="*/ 288 h 188"/>
                <a:gd name="T96" fmla="*/ 129 w 281"/>
                <a:gd name="T97" fmla="*/ 287 h 188"/>
                <a:gd name="T98" fmla="*/ 123 w 281"/>
                <a:gd name="T99" fmla="*/ 279 h 188"/>
                <a:gd name="T100" fmla="*/ 120 w 281"/>
                <a:gd name="T101" fmla="*/ 270 h 188"/>
                <a:gd name="T102" fmla="*/ 120 w 281"/>
                <a:gd name="T103" fmla="*/ 267 h 188"/>
                <a:gd name="T104" fmla="*/ 120 w 281"/>
                <a:gd name="T105" fmla="*/ 258 h 188"/>
                <a:gd name="T106" fmla="*/ 123 w 281"/>
                <a:gd name="T107" fmla="*/ 255 h 188"/>
                <a:gd name="T108" fmla="*/ 132 w 281"/>
                <a:gd name="T109" fmla="*/ 244 h 188"/>
                <a:gd name="T110" fmla="*/ 132 w 281"/>
                <a:gd name="T111" fmla="*/ 241 h 188"/>
                <a:gd name="T112" fmla="*/ 129 w 281"/>
                <a:gd name="T113" fmla="*/ 236 h 188"/>
                <a:gd name="T114" fmla="*/ 123 w 281"/>
                <a:gd name="T115" fmla="*/ 232 h 188"/>
                <a:gd name="T116" fmla="*/ 0 w 281"/>
                <a:gd name="T117" fmla="*/ 232 h 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1"/>
                <a:gd name="T178" fmla="*/ 0 h 188"/>
                <a:gd name="T179" fmla="*/ 281 w 281"/>
                <a:gd name="T180" fmla="*/ 188 h 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1" h="188">
                  <a:moveTo>
                    <a:pt x="0" y="146"/>
                  </a:moveTo>
                  <a:lnTo>
                    <a:pt x="0" y="0"/>
                  </a:lnTo>
                  <a:lnTo>
                    <a:pt x="218" y="0"/>
                  </a:lnTo>
                  <a:lnTo>
                    <a:pt x="218" y="53"/>
                  </a:lnTo>
                  <a:lnTo>
                    <a:pt x="224" y="57"/>
                  </a:lnTo>
                  <a:lnTo>
                    <a:pt x="230" y="57"/>
                  </a:lnTo>
                  <a:lnTo>
                    <a:pt x="232" y="57"/>
                  </a:lnTo>
                  <a:lnTo>
                    <a:pt x="240" y="53"/>
                  </a:lnTo>
                  <a:lnTo>
                    <a:pt x="246" y="53"/>
                  </a:lnTo>
                  <a:lnTo>
                    <a:pt x="253" y="53"/>
                  </a:lnTo>
                  <a:lnTo>
                    <a:pt x="257" y="53"/>
                  </a:lnTo>
                  <a:lnTo>
                    <a:pt x="264" y="53"/>
                  </a:lnTo>
                  <a:lnTo>
                    <a:pt x="268" y="57"/>
                  </a:lnTo>
                  <a:lnTo>
                    <a:pt x="273" y="62"/>
                  </a:lnTo>
                  <a:lnTo>
                    <a:pt x="278" y="65"/>
                  </a:lnTo>
                  <a:lnTo>
                    <a:pt x="280" y="68"/>
                  </a:lnTo>
                  <a:lnTo>
                    <a:pt x="280" y="73"/>
                  </a:lnTo>
                  <a:lnTo>
                    <a:pt x="280" y="79"/>
                  </a:lnTo>
                  <a:lnTo>
                    <a:pt x="278" y="82"/>
                  </a:lnTo>
                  <a:lnTo>
                    <a:pt x="273" y="86"/>
                  </a:lnTo>
                  <a:lnTo>
                    <a:pt x="268" y="88"/>
                  </a:lnTo>
                  <a:lnTo>
                    <a:pt x="264" y="92"/>
                  </a:lnTo>
                  <a:lnTo>
                    <a:pt x="257" y="94"/>
                  </a:lnTo>
                  <a:lnTo>
                    <a:pt x="253" y="94"/>
                  </a:lnTo>
                  <a:lnTo>
                    <a:pt x="246" y="94"/>
                  </a:lnTo>
                  <a:lnTo>
                    <a:pt x="240" y="92"/>
                  </a:lnTo>
                  <a:lnTo>
                    <a:pt x="232" y="88"/>
                  </a:lnTo>
                  <a:lnTo>
                    <a:pt x="230" y="88"/>
                  </a:lnTo>
                  <a:lnTo>
                    <a:pt x="224" y="89"/>
                  </a:lnTo>
                  <a:lnTo>
                    <a:pt x="218" y="94"/>
                  </a:lnTo>
                  <a:lnTo>
                    <a:pt x="218" y="146"/>
                  </a:lnTo>
                  <a:lnTo>
                    <a:pt x="139" y="146"/>
                  </a:lnTo>
                  <a:lnTo>
                    <a:pt x="132" y="149"/>
                  </a:lnTo>
                  <a:lnTo>
                    <a:pt x="131" y="152"/>
                  </a:lnTo>
                  <a:lnTo>
                    <a:pt x="131" y="153"/>
                  </a:lnTo>
                  <a:lnTo>
                    <a:pt x="137" y="160"/>
                  </a:lnTo>
                  <a:lnTo>
                    <a:pt x="139" y="163"/>
                  </a:lnTo>
                  <a:lnTo>
                    <a:pt x="139" y="168"/>
                  </a:lnTo>
                  <a:lnTo>
                    <a:pt x="139" y="171"/>
                  </a:lnTo>
                  <a:lnTo>
                    <a:pt x="137" y="176"/>
                  </a:lnTo>
                  <a:lnTo>
                    <a:pt x="132" y="181"/>
                  </a:lnTo>
                  <a:lnTo>
                    <a:pt x="126" y="182"/>
                  </a:lnTo>
                  <a:lnTo>
                    <a:pt x="121" y="185"/>
                  </a:lnTo>
                  <a:lnTo>
                    <a:pt x="115" y="187"/>
                  </a:lnTo>
                  <a:lnTo>
                    <a:pt x="107" y="187"/>
                  </a:lnTo>
                  <a:lnTo>
                    <a:pt x="99" y="187"/>
                  </a:lnTo>
                  <a:lnTo>
                    <a:pt x="94" y="185"/>
                  </a:lnTo>
                  <a:lnTo>
                    <a:pt x="91" y="182"/>
                  </a:lnTo>
                  <a:lnTo>
                    <a:pt x="82" y="181"/>
                  </a:lnTo>
                  <a:lnTo>
                    <a:pt x="79" y="176"/>
                  </a:lnTo>
                  <a:lnTo>
                    <a:pt x="77" y="171"/>
                  </a:lnTo>
                  <a:lnTo>
                    <a:pt x="77" y="168"/>
                  </a:lnTo>
                  <a:lnTo>
                    <a:pt x="77" y="163"/>
                  </a:lnTo>
                  <a:lnTo>
                    <a:pt x="79" y="160"/>
                  </a:lnTo>
                  <a:lnTo>
                    <a:pt x="85" y="153"/>
                  </a:lnTo>
                  <a:lnTo>
                    <a:pt x="85" y="152"/>
                  </a:lnTo>
                  <a:lnTo>
                    <a:pt x="82" y="149"/>
                  </a:lnTo>
                  <a:lnTo>
                    <a:pt x="79" y="146"/>
                  </a:lnTo>
                  <a:lnTo>
                    <a:pt x="0" y="146"/>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76" name="Freeform 28"/>
            <p:cNvSpPr>
              <a:spLocks/>
            </p:cNvSpPr>
            <p:nvPr/>
          </p:nvSpPr>
          <p:spPr bwMode="auto">
            <a:xfrm>
              <a:off x="2583" y="1850"/>
              <a:ext cx="246" cy="211"/>
            </a:xfrm>
            <a:custGeom>
              <a:avLst/>
              <a:gdLst>
                <a:gd name="T0" fmla="*/ 331 w 220"/>
                <a:gd name="T1" fmla="*/ 91 h 188"/>
                <a:gd name="T2" fmla="*/ 319 w 220"/>
                <a:gd name="T3" fmla="*/ 91 h 188"/>
                <a:gd name="T4" fmla="*/ 296 w 220"/>
                <a:gd name="T5" fmla="*/ 83 h 188"/>
                <a:gd name="T6" fmla="*/ 280 w 220"/>
                <a:gd name="T7" fmla="*/ 83 h 188"/>
                <a:gd name="T8" fmla="*/ 258 w 220"/>
                <a:gd name="T9" fmla="*/ 91 h 188"/>
                <a:gd name="T10" fmla="*/ 249 w 220"/>
                <a:gd name="T11" fmla="*/ 103 h 188"/>
                <a:gd name="T12" fmla="*/ 244 w 220"/>
                <a:gd name="T13" fmla="*/ 116 h 188"/>
                <a:gd name="T14" fmla="*/ 249 w 220"/>
                <a:gd name="T15" fmla="*/ 130 h 188"/>
                <a:gd name="T16" fmla="*/ 258 w 220"/>
                <a:gd name="T17" fmla="*/ 140 h 188"/>
                <a:gd name="T18" fmla="*/ 280 w 220"/>
                <a:gd name="T19" fmla="*/ 150 h 188"/>
                <a:gd name="T20" fmla="*/ 296 w 220"/>
                <a:gd name="T21" fmla="*/ 150 h 188"/>
                <a:gd name="T22" fmla="*/ 319 w 220"/>
                <a:gd name="T23" fmla="*/ 140 h 188"/>
                <a:gd name="T24" fmla="*/ 331 w 220"/>
                <a:gd name="T25" fmla="*/ 141 h 188"/>
                <a:gd name="T26" fmla="*/ 342 w 220"/>
                <a:gd name="T27" fmla="*/ 232 h 188"/>
                <a:gd name="T28" fmla="*/ 212 w 220"/>
                <a:gd name="T29" fmla="*/ 236 h 188"/>
                <a:gd name="T30" fmla="*/ 210 w 220"/>
                <a:gd name="T31" fmla="*/ 244 h 188"/>
                <a:gd name="T32" fmla="*/ 220 w 220"/>
                <a:gd name="T33" fmla="*/ 258 h 188"/>
                <a:gd name="T34" fmla="*/ 220 w 220"/>
                <a:gd name="T35" fmla="*/ 270 h 188"/>
                <a:gd name="T36" fmla="*/ 210 w 220"/>
                <a:gd name="T37" fmla="*/ 287 h 188"/>
                <a:gd name="T38" fmla="*/ 190 w 220"/>
                <a:gd name="T39" fmla="*/ 294 h 188"/>
                <a:gd name="T40" fmla="*/ 173 w 220"/>
                <a:gd name="T41" fmla="*/ 297 h 188"/>
                <a:gd name="T42" fmla="*/ 161 w 220"/>
                <a:gd name="T43" fmla="*/ 297 h 188"/>
                <a:gd name="T44" fmla="*/ 144 w 220"/>
                <a:gd name="T45" fmla="*/ 288 h 188"/>
                <a:gd name="T46" fmla="*/ 129 w 220"/>
                <a:gd name="T47" fmla="*/ 279 h 188"/>
                <a:gd name="T48" fmla="*/ 127 w 220"/>
                <a:gd name="T49" fmla="*/ 267 h 188"/>
                <a:gd name="T50" fmla="*/ 129 w 220"/>
                <a:gd name="T51" fmla="*/ 255 h 188"/>
                <a:gd name="T52" fmla="*/ 134 w 220"/>
                <a:gd name="T53" fmla="*/ 241 h 188"/>
                <a:gd name="T54" fmla="*/ 127 w 220"/>
                <a:gd name="T55" fmla="*/ 232 h 188"/>
                <a:gd name="T56" fmla="*/ 1 w 220"/>
                <a:gd name="T57" fmla="*/ 232 h 188"/>
                <a:gd name="T58" fmla="*/ 11 w 220"/>
                <a:gd name="T59" fmla="*/ 141 h 188"/>
                <a:gd name="T60" fmla="*/ 26 w 220"/>
                <a:gd name="T61" fmla="*/ 140 h 188"/>
                <a:gd name="T62" fmla="*/ 49 w 220"/>
                <a:gd name="T63" fmla="*/ 150 h 188"/>
                <a:gd name="T64" fmla="*/ 63 w 220"/>
                <a:gd name="T65" fmla="*/ 150 h 188"/>
                <a:gd name="T66" fmla="*/ 83 w 220"/>
                <a:gd name="T67" fmla="*/ 140 h 188"/>
                <a:gd name="T68" fmla="*/ 96 w 220"/>
                <a:gd name="T69" fmla="*/ 130 h 188"/>
                <a:gd name="T70" fmla="*/ 102 w 220"/>
                <a:gd name="T71" fmla="*/ 116 h 188"/>
                <a:gd name="T72" fmla="*/ 96 w 220"/>
                <a:gd name="T73" fmla="*/ 103 h 188"/>
                <a:gd name="T74" fmla="*/ 83 w 220"/>
                <a:gd name="T75" fmla="*/ 91 h 188"/>
                <a:gd name="T76" fmla="*/ 63 w 220"/>
                <a:gd name="T77" fmla="*/ 83 h 188"/>
                <a:gd name="T78" fmla="*/ 49 w 220"/>
                <a:gd name="T79" fmla="*/ 83 h 188"/>
                <a:gd name="T80" fmla="*/ 26 w 220"/>
                <a:gd name="T81" fmla="*/ 91 h 188"/>
                <a:gd name="T82" fmla="*/ 0 w 220"/>
                <a:gd name="T83" fmla="*/ 83 h 188"/>
                <a:gd name="T84" fmla="*/ 1 w 220"/>
                <a:gd name="T85" fmla="*/ 0 h 188"/>
                <a:gd name="T86" fmla="*/ 342 w 220"/>
                <a:gd name="T87" fmla="*/ 83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188"/>
                <a:gd name="T134" fmla="*/ 220 w 220"/>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188">
                  <a:moveTo>
                    <a:pt x="219" y="50"/>
                  </a:moveTo>
                  <a:lnTo>
                    <a:pt x="212" y="57"/>
                  </a:lnTo>
                  <a:lnTo>
                    <a:pt x="208" y="57"/>
                  </a:lnTo>
                  <a:lnTo>
                    <a:pt x="204" y="57"/>
                  </a:lnTo>
                  <a:lnTo>
                    <a:pt x="195" y="53"/>
                  </a:lnTo>
                  <a:lnTo>
                    <a:pt x="190" y="53"/>
                  </a:lnTo>
                  <a:lnTo>
                    <a:pt x="186" y="53"/>
                  </a:lnTo>
                  <a:lnTo>
                    <a:pt x="179" y="53"/>
                  </a:lnTo>
                  <a:lnTo>
                    <a:pt x="173" y="53"/>
                  </a:lnTo>
                  <a:lnTo>
                    <a:pt x="165" y="57"/>
                  </a:lnTo>
                  <a:lnTo>
                    <a:pt x="162" y="62"/>
                  </a:lnTo>
                  <a:lnTo>
                    <a:pt x="159" y="65"/>
                  </a:lnTo>
                  <a:lnTo>
                    <a:pt x="156" y="68"/>
                  </a:lnTo>
                  <a:lnTo>
                    <a:pt x="156" y="73"/>
                  </a:lnTo>
                  <a:lnTo>
                    <a:pt x="156" y="79"/>
                  </a:lnTo>
                  <a:lnTo>
                    <a:pt x="159" y="82"/>
                  </a:lnTo>
                  <a:lnTo>
                    <a:pt x="162" y="86"/>
                  </a:lnTo>
                  <a:lnTo>
                    <a:pt x="165" y="88"/>
                  </a:lnTo>
                  <a:lnTo>
                    <a:pt x="173" y="92"/>
                  </a:lnTo>
                  <a:lnTo>
                    <a:pt x="179" y="94"/>
                  </a:lnTo>
                  <a:lnTo>
                    <a:pt x="186" y="94"/>
                  </a:lnTo>
                  <a:lnTo>
                    <a:pt x="190" y="94"/>
                  </a:lnTo>
                  <a:lnTo>
                    <a:pt x="195" y="92"/>
                  </a:lnTo>
                  <a:lnTo>
                    <a:pt x="204" y="88"/>
                  </a:lnTo>
                  <a:lnTo>
                    <a:pt x="208" y="88"/>
                  </a:lnTo>
                  <a:lnTo>
                    <a:pt x="212" y="89"/>
                  </a:lnTo>
                  <a:lnTo>
                    <a:pt x="219" y="94"/>
                  </a:lnTo>
                  <a:lnTo>
                    <a:pt x="219" y="146"/>
                  </a:lnTo>
                  <a:lnTo>
                    <a:pt x="140" y="146"/>
                  </a:lnTo>
                  <a:lnTo>
                    <a:pt x="136" y="149"/>
                  </a:lnTo>
                  <a:lnTo>
                    <a:pt x="134" y="152"/>
                  </a:lnTo>
                  <a:lnTo>
                    <a:pt x="134" y="153"/>
                  </a:lnTo>
                  <a:lnTo>
                    <a:pt x="137" y="160"/>
                  </a:lnTo>
                  <a:lnTo>
                    <a:pt x="140" y="163"/>
                  </a:lnTo>
                  <a:lnTo>
                    <a:pt x="140" y="168"/>
                  </a:lnTo>
                  <a:lnTo>
                    <a:pt x="140" y="171"/>
                  </a:lnTo>
                  <a:lnTo>
                    <a:pt x="137" y="176"/>
                  </a:lnTo>
                  <a:lnTo>
                    <a:pt x="134" y="181"/>
                  </a:lnTo>
                  <a:lnTo>
                    <a:pt x="128" y="182"/>
                  </a:lnTo>
                  <a:lnTo>
                    <a:pt x="122" y="185"/>
                  </a:lnTo>
                  <a:lnTo>
                    <a:pt x="120" y="187"/>
                  </a:lnTo>
                  <a:lnTo>
                    <a:pt x="111" y="187"/>
                  </a:lnTo>
                  <a:lnTo>
                    <a:pt x="109" y="187"/>
                  </a:lnTo>
                  <a:lnTo>
                    <a:pt x="103" y="187"/>
                  </a:lnTo>
                  <a:lnTo>
                    <a:pt x="96" y="185"/>
                  </a:lnTo>
                  <a:lnTo>
                    <a:pt x="92" y="182"/>
                  </a:lnTo>
                  <a:lnTo>
                    <a:pt x="84" y="181"/>
                  </a:lnTo>
                  <a:lnTo>
                    <a:pt x="82" y="176"/>
                  </a:lnTo>
                  <a:lnTo>
                    <a:pt x="81" y="171"/>
                  </a:lnTo>
                  <a:lnTo>
                    <a:pt x="81" y="168"/>
                  </a:lnTo>
                  <a:lnTo>
                    <a:pt x="81" y="163"/>
                  </a:lnTo>
                  <a:lnTo>
                    <a:pt x="82" y="160"/>
                  </a:lnTo>
                  <a:lnTo>
                    <a:pt x="86" y="153"/>
                  </a:lnTo>
                  <a:lnTo>
                    <a:pt x="86" y="152"/>
                  </a:lnTo>
                  <a:lnTo>
                    <a:pt x="84" y="149"/>
                  </a:lnTo>
                  <a:lnTo>
                    <a:pt x="81" y="146"/>
                  </a:lnTo>
                  <a:lnTo>
                    <a:pt x="78" y="146"/>
                  </a:lnTo>
                  <a:lnTo>
                    <a:pt x="1" y="146"/>
                  </a:lnTo>
                  <a:lnTo>
                    <a:pt x="1" y="94"/>
                  </a:lnTo>
                  <a:lnTo>
                    <a:pt x="7" y="89"/>
                  </a:lnTo>
                  <a:lnTo>
                    <a:pt x="14" y="88"/>
                  </a:lnTo>
                  <a:lnTo>
                    <a:pt x="17" y="88"/>
                  </a:lnTo>
                  <a:lnTo>
                    <a:pt x="25" y="92"/>
                  </a:lnTo>
                  <a:lnTo>
                    <a:pt x="31" y="94"/>
                  </a:lnTo>
                  <a:lnTo>
                    <a:pt x="37" y="94"/>
                  </a:lnTo>
                  <a:lnTo>
                    <a:pt x="40" y="94"/>
                  </a:lnTo>
                  <a:lnTo>
                    <a:pt x="46" y="92"/>
                  </a:lnTo>
                  <a:lnTo>
                    <a:pt x="53" y="88"/>
                  </a:lnTo>
                  <a:lnTo>
                    <a:pt x="59" y="86"/>
                  </a:lnTo>
                  <a:lnTo>
                    <a:pt x="62" y="82"/>
                  </a:lnTo>
                  <a:lnTo>
                    <a:pt x="64" y="79"/>
                  </a:lnTo>
                  <a:lnTo>
                    <a:pt x="64" y="73"/>
                  </a:lnTo>
                  <a:lnTo>
                    <a:pt x="64" y="68"/>
                  </a:lnTo>
                  <a:lnTo>
                    <a:pt x="62" y="65"/>
                  </a:lnTo>
                  <a:lnTo>
                    <a:pt x="59" y="62"/>
                  </a:lnTo>
                  <a:lnTo>
                    <a:pt x="53" y="57"/>
                  </a:lnTo>
                  <a:lnTo>
                    <a:pt x="46" y="53"/>
                  </a:lnTo>
                  <a:lnTo>
                    <a:pt x="40" y="53"/>
                  </a:lnTo>
                  <a:lnTo>
                    <a:pt x="37" y="53"/>
                  </a:lnTo>
                  <a:lnTo>
                    <a:pt x="31" y="53"/>
                  </a:lnTo>
                  <a:lnTo>
                    <a:pt x="25" y="53"/>
                  </a:lnTo>
                  <a:lnTo>
                    <a:pt x="17" y="57"/>
                  </a:lnTo>
                  <a:lnTo>
                    <a:pt x="14" y="57"/>
                  </a:lnTo>
                  <a:lnTo>
                    <a:pt x="0" y="53"/>
                  </a:lnTo>
                  <a:lnTo>
                    <a:pt x="1" y="50"/>
                  </a:lnTo>
                  <a:lnTo>
                    <a:pt x="1" y="0"/>
                  </a:lnTo>
                  <a:lnTo>
                    <a:pt x="219" y="0"/>
                  </a:lnTo>
                  <a:lnTo>
                    <a:pt x="219" y="53"/>
                  </a:lnTo>
                  <a:lnTo>
                    <a:pt x="219" y="5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77" name="Freeform 29"/>
            <p:cNvSpPr>
              <a:spLocks/>
            </p:cNvSpPr>
            <p:nvPr/>
          </p:nvSpPr>
          <p:spPr bwMode="auto">
            <a:xfrm>
              <a:off x="2761" y="1850"/>
              <a:ext cx="382" cy="165"/>
            </a:xfrm>
            <a:custGeom>
              <a:avLst/>
              <a:gdLst>
                <a:gd name="T0" fmla="*/ 434 w 342"/>
                <a:gd name="T1" fmla="*/ 232 h 147"/>
                <a:gd name="T2" fmla="*/ 300 w 342"/>
                <a:gd name="T3" fmla="*/ 223 h 147"/>
                <a:gd name="T4" fmla="*/ 300 w 342"/>
                <a:gd name="T5" fmla="*/ 216 h 147"/>
                <a:gd name="T6" fmla="*/ 309 w 342"/>
                <a:gd name="T7" fmla="*/ 198 h 147"/>
                <a:gd name="T8" fmla="*/ 309 w 342"/>
                <a:gd name="T9" fmla="*/ 189 h 147"/>
                <a:gd name="T10" fmla="*/ 300 w 342"/>
                <a:gd name="T11" fmla="*/ 172 h 147"/>
                <a:gd name="T12" fmla="*/ 285 w 342"/>
                <a:gd name="T13" fmla="*/ 166 h 147"/>
                <a:gd name="T14" fmla="*/ 264 w 342"/>
                <a:gd name="T15" fmla="*/ 162 h 147"/>
                <a:gd name="T16" fmla="*/ 243 w 342"/>
                <a:gd name="T17" fmla="*/ 166 h 147"/>
                <a:gd name="T18" fmla="*/ 228 w 342"/>
                <a:gd name="T19" fmla="*/ 172 h 147"/>
                <a:gd name="T20" fmla="*/ 218 w 342"/>
                <a:gd name="T21" fmla="*/ 189 h 147"/>
                <a:gd name="T22" fmla="*/ 218 w 342"/>
                <a:gd name="T23" fmla="*/ 198 h 147"/>
                <a:gd name="T24" fmla="*/ 231 w 342"/>
                <a:gd name="T25" fmla="*/ 216 h 147"/>
                <a:gd name="T26" fmla="*/ 228 w 342"/>
                <a:gd name="T27" fmla="*/ 223 h 147"/>
                <a:gd name="T28" fmla="*/ 213 w 342"/>
                <a:gd name="T29" fmla="*/ 232 h 147"/>
                <a:gd name="T30" fmla="*/ 95 w 342"/>
                <a:gd name="T31" fmla="*/ 146 h 147"/>
                <a:gd name="T32" fmla="*/ 82 w 342"/>
                <a:gd name="T33" fmla="*/ 140 h 147"/>
                <a:gd name="T34" fmla="*/ 61 w 342"/>
                <a:gd name="T35" fmla="*/ 144 h 147"/>
                <a:gd name="T36" fmla="*/ 44 w 342"/>
                <a:gd name="T37" fmla="*/ 147 h 147"/>
                <a:gd name="T38" fmla="*/ 23 w 342"/>
                <a:gd name="T39" fmla="*/ 144 h 147"/>
                <a:gd name="T40" fmla="*/ 10 w 342"/>
                <a:gd name="T41" fmla="*/ 131 h 147"/>
                <a:gd name="T42" fmla="*/ 0 w 342"/>
                <a:gd name="T43" fmla="*/ 125 h 147"/>
                <a:gd name="T44" fmla="*/ 0 w 342"/>
                <a:gd name="T45" fmla="*/ 106 h 147"/>
                <a:gd name="T46" fmla="*/ 10 w 342"/>
                <a:gd name="T47" fmla="*/ 93 h 147"/>
                <a:gd name="T48" fmla="*/ 23 w 342"/>
                <a:gd name="T49" fmla="*/ 83 h 147"/>
                <a:gd name="T50" fmla="*/ 44 w 342"/>
                <a:gd name="T51" fmla="*/ 82 h 147"/>
                <a:gd name="T52" fmla="*/ 61 w 342"/>
                <a:gd name="T53" fmla="*/ 83 h 147"/>
                <a:gd name="T54" fmla="*/ 82 w 342"/>
                <a:gd name="T55" fmla="*/ 91 h 147"/>
                <a:gd name="T56" fmla="*/ 95 w 342"/>
                <a:gd name="T57" fmla="*/ 82 h 147"/>
                <a:gd name="T58" fmla="*/ 434 w 342"/>
                <a:gd name="T59" fmla="*/ 0 h 147"/>
                <a:gd name="T60" fmla="*/ 434 w 342"/>
                <a:gd name="T61" fmla="*/ 83 h 147"/>
                <a:gd name="T62" fmla="*/ 452 w 342"/>
                <a:gd name="T63" fmla="*/ 91 h 147"/>
                <a:gd name="T64" fmla="*/ 474 w 342"/>
                <a:gd name="T65" fmla="*/ 83 h 147"/>
                <a:gd name="T66" fmla="*/ 489 w 342"/>
                <a:gd name="T67" fmla="*/ 83 h 147"/>
                <a:gd name="T68" fmla="*/ 505 w 342"/>
                <a:gd name="T69" fmla="*/ 83 h 147"/>
                <a:gd name="T70" fmla="*/ 523 w 342"/>
                <a:gd name="T71" fmla="*/ 93 h 147"/>
                <a:gd name="T72" fmla="*/ 532 w 342"/>
                <a:gd name="T73" fmla="*/ 106 h 147"/>
                <a:gd name="T74" fmla="*/ 532 w 342"/>
                <a:gd name="T75" fmla="*/ 116 h 147"/>
                <a:gd name="T76" fmla="*/ 532 w 342"/>
                <a:gd name="T77" fmla="*/ 130 h 147"/>
                <a:gd name="T78" fmla="*/ 519 w 342"/>
                <a:gd name="T79" fmla="*/ 140 h 147"/>
                <a:gd name="T80" fmla="*/ 498 w 342"/>
                <a:gd name="T81" fmla="*/ 146 h 147"/>
                <a:gd name="T82" fmla="*/ 478 w 342"/>
                <a:gd name="T83" fmla="*/ 147 h 147"/>
                <a:gd name="T84" fmla="*/ 456 w 342"/>
                <a:gd name="T85" fmla="*/ 140 h 147"/>
                <a:gd name="T86" fmla="*/ 443 w 342"/>
                <a:gd name="T87" fmla="*/ 140 h 1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2"/>
                <a:gd name="T133" fmla="*/ 0 h 147"/>
                <a:gd name="T134" fmla="*/ 342 w 342"/>
                <a:gd name="T135" fmla="*/ 147 h 1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2" h="147">
                  <a:moveTo>
                    <a:pt x="279" y="93"/>
                  </a:moveTo>
                  <a:lnTo>
                    <a:pt x="279" y="146"/>
                  </a:lnTo>
                  <a:lnTo>
                    <a:pt x="199" y="146"/>
                  </a:lnTo>
                  <a:lnTo>
                    <a:pt x="193" y="141"/>
                  </a:lnTo>
                  <a:lnTo>
                    <a:pt x="193" y="137"/>
                  </a:lnTo>
                  <a:lnTo>
                    <a:pt x="193" y="135"/>
                  </a:lnTo>
                  <a:lnTo>
                    <a:pt x="198" y="130"/>
                  </a:lnTo>
                  <a:lnTo>
                    <a:pt x="199" y="125"/>
                  </a:lnTo>
                  <a:lnTo>
                    <a:pt x="199" y="121"/>
                  </a:lnTo>
                  <a:lnTo>
                    <a:pt x="199" y="119"/>
                  </a:lnTo>
                  <a:lnTo>
                    <a:pt x="198" y="115"/>
                  </a:lnTo>
                  <a:lnTo>
                    <a:pt x="193" y="108"/>
                  </a:lnTo>
                  <a:lnTo>
                    <a:pt x="188" y="106"/>
                  </a:lnTo>
                  <a:lnTo>
                    <a:pt x="183" y="105"/>
                  </a:lnTo>
                  <a:lnTo>
                    <a:pt x="177" y="102"/>
                  </a:lnTo>
                  <a:lnTo>
                    <a:pt x="169" y="102"/>
                  </a:lnTo>
                  <a:lnTo>
                    <a:pt x="163" y="102"/>
                  </a:lnTo>
                  <a:lnTo>
                    <a:pt x="157" y="105"/>
                  </a:lnTo>
                  <a:lnTo>
                    <a:pt x="152" y="106"/>
                  </a:lnTo>
                  <a:lnTo>
                    <a:pt x="147" y="108"/>
                  </a:lnTo>
                  <a:lnTo>
                    <a:pt x="141" y="115"/>
                  </a:lnTo>
                  <a:lnTo>
                    <a:pt x="141" y="119"/>
                  </a:lnTo>
                  <a:lnTo>
                    <a:pt x="141" y="121"/>
                  </a:lnTo>
                  <a:lnTo>
                    <a:pt x="141" y="125"/>
                  </a:lnTo>
                  <a:lnTo>
                    <a:pt x="141" y="130"/>
                  </a:lnTo>
                  <a:lnTo>
                    <a:pt x="149" y="135"/>
                  </a:lnTo>
                  <a:lnTo>
                    <a:pt x="149" y="137"/>
                  </a:lnTo>
                  <a:lnTo>
                    <a:pt x="147" y="141"/>
                  </a:lnTo>
                  <a:lnTo>
                    <a:pt x="141" y="144"/>
                  </a:lnTo>
                  <a:lnTo>
                    <a:pt x="137" y="146"/>
                  </a:lnTo>
                  <a:lnTo>
                    <a:pt x="61" y="146"/>
                  </a:lnTo>
                  <a:lnTo>
                    <a:pt x="61" y="92"/>
                  </a:lnTo>
                  <a:lnTo>
                    <a:pt x="55" y="88"/>
                  </a:lnTo>
                  <a:lnTo>
                    <a:pt x="52" y="88"/>
                  </a:lnTo>
                  <a:lnTo>
                    <a:pt x="47" y="88"/>
                  </a:lnTo>
                  <a:lnTo>
                    <a:pt x="39" y="91"/>
                  </a:lnTo>
                  <a:lnTo>
                    <a:pt x="33" y="92"/>
                  </a:lnTo>
                  <a:lnTo>
                    <a:pt x="28" y="93"/>
                  </a:lnTo>
                  <a:lnTo>
                    <a:pt x="22" y="92"/>
                  </a:lnTo>
                  <a:lnTo>
                    <a:pt x="15" y="91"/>
                  </a:lnTo>
                  <a:lnTo>
                    <a:pt x="7" y="88"/>
                  </a:lnTo>
                  <a:lnTo>
                    <a:pt x="6" y="83"/>
                  </a:lnTo>
                  <a:lnTo>
                    <a:pt x="1" y="82"/>
                  </a:lnTo>
                  <a:lnTo>
                    <a:pt x="0" y="78"/>
                  </a:lnTo>
                  <a:lnTo>
                    <a:pt x="0" y="72"/>
                  </a:lnTo>
                  <a:lnTo>
                    <a:pt x="0" y="67"/>
                  </a:lnTo>
                  <a:lnTo>
                    <a:pt x="1" y="63"/>
                  </a:lnTo>
                  <a:lnTo>
                    <a:pt x="6" y="59"/>
                  </a:lnTo>
                  <a:lnTo>
                    <a:pt x="7" y="54"/>
                  </a:lnTo>
                  <a:lnTo>
                    <a:pt x="15" y="53"/>
                  </a:lnTo>
                  <a:lnTo>
                    <a:pt x="22" y="53"/>
                  </a:lnTo>
                  <a:lnTo>
                    <a:pt x="28" y="52"/>
                  </a:lnTo>
                  <a:lnTo>
                    <a:pt x="33" y="53"/>
                  </a:lnTo>
                  <a:lnTo>
                    <a:pt x="39" y="53"/>
                  </a:lnTo>
                  <a:lnTo>
                    <a:pt x="47" y="57"/>
                  </a:lnTo>
                  <a:lnTo>
                    <a:pt x="52" y="57"/>
                  </a:lnTo>
                  <a:lnTo>
                    <a:pt x="55" y="54"/>
                  </a:lnTo>
                  <a:lnTo>
                    <a:pt x="61" y="52"/>
                  </a:lnTo>
                  <a:lnTo>
                    <a:pt x="61" y="0"/>
                  </a:lnTo>
                  <a:lnTo>
                    <a:pt x="279" y="0"/>
                  </a:lnTo>
                  <a:lnTo>
                    <a:pt x="279" y="52"/>
                  </a:lnTo>
                  <a:lnTo>
                    <a:pt x="279" y="53"/>
                  </a:lnTo>
                  <a:lnTo>
                    <a:pt x="285" y="54"/>
                  </a:lnTo>
                  <a:lnTo>
                    <a:pt x="291" y="57"/>
                  </a:lnTo>
                  <a:lnTo>
                    <a:pt x="293" y="57"/>
                  </a:lnTo>
                  <a:lnTo>
                    <a:pt x="304" y="53"/>
                  </a:lnTo>
                  <a:lnTo>
                    <a:pt x="307" y="53"/>
                  </a:lnTo>
                  <a:lnTo>
                    <a:pt x="314" y="53"/>
                  </a:lnTo>
                  <a:lnTo>
                    <a:pt x="320" y="53"/>
                  </a:lnTo>
                  <a:lnTo>
                    <a:pt x="325" y="53"/>
                  </a:lnTo>
                  <a:lnTo>
                    <a:pt x="333" y="57"/>
                  </a:lnTo>
                  <a:lnTo>
                    <a:pt x="336" y="59"/>
                  </a:lnTo>
                  <a:lnTo>
                    <a:pt x="341" y="63"/>
                  </a:lnTo>
                  <a:lnTo>
                    <a:pt x="341" y="67"/>
                  </a:lnTo>
                  <a:lnTo>
                    <a:pt x="341" y="72"/>
                  </a:lnTo>
                  <a:lnTo>
                    <a:pt x="341" y="73"/>
                  </a:lnTo>
                  <a:lnTo>
                    <a:pt x="341" y="78"/>
                  </a:lnTo>
                  <a:lnTo>
                    <a:pt x="341" y="82"/>
                  </a:lnTo>
                  <a:lnTo>
                    <a:pt x="336" y="83"/>
                  </a:lnTo>
                  <a:lnTo>
                    <a:pt x="333" y="88"/>
                  </a:lnTo>
                  <a:lnTo>
                    <a:pt x="325" y="92"/>
                  </a:lnTo>
                  <a:lnTo>
                    <a:pt x="320" y="92"/>
                  </a:lnTo>
                  <a:lnTo>
                    <a:pt x="314" y="93"/>
                  </a:lnTo>
                  <a:lnTo>
                    <a:pt x="307" y="93"/>
                  </a:lnTo>
                  <a:lnTo>
                    <a:pt x="304" y="92"/>
                  </a:lnTo>
                  <a:lnTo>
                    <a:pt x="293" y="88"/>
                  </a:lnTo>
                  <a:lnTo>
                    <a:pt x="291" y="88"/>
                  </a:lnTo>
                  <a:lnTo>
                    <a:pt x="285" y="88"/>
                  </a:lnTo>
                  <a:lnTo>
                    <a:pt x="279" y="93"/>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78" name="Freeform 30"/>
            <p:cNvSpPr>
              <a:spLocks/>
            </p:cNvSpPr>
            <p:nvPr/>
          </p:nvSpPr>
          <p:spPr bwMode="auto">
            <a:xfrm>
              <a:off x="3071" y="1850"/>
              <a:ext cx="317" cy="208"/>
            </a:xfrm>
            <a:custGeom>
              <a:avLst/>
              <a:gdLst>
                <a:gd name="T0" fmla="*/ 352 w 283"/>
                <a:gd name="T1" fmla="*/ 141 h 185"/>
                <a:gd name="T2" fmla="*/ 366 w 283"/>
                <a:gd name="T3" fmla="*/ 141 h 185"/>
                <a:gd name="T4" fmla="*/ 384 w 283"/>
                <a:gd name="T5" fmla="*/ 151 h 185"/>
                <a:gd name="T6" fmla="*/ 403 w 283"/>
                <a:gd name="T7" fmla="*/ 146 h 185"/>
                <a:gd name="T8" fmla="*/ 422 w 283"/>
                <a:gd name="T9" fmla="*/ 141 h 185"/>
                <a:gd name="T10" fmla="*/ 436 w 283"/>
                <a:gd name="T11" fmla="*/ 129 h 185"/>
                <a:gd name="T12" fmla="*/ 445 w 283"/>
                <a:gd name="T13" fmla="*/ 116 h 185"/>
                <a:gd name="T14" fmla="*/ 445 w 283"/>
                <a:gd name="T15" fmla="*/ 108 h 185"/>
                <a:gd name="T16" fmla="*/ 432 w 283"/>
                <a:gd name="T17" fmla="*/ 93 h 185"/>
                <a:gd name="T18" fmla="*/ 414 w 283"/>
                <a:gd name="T19" fmla="*/ 84 h 185"/>
                <a:gd name="T20" fmla="*/ 394 w 283"/>
                <a:gd name="T21" fmla="*/ 84 h 185"/>
                <a:gd name="T22" fmla="*/ 379 w 283"/>
                <a:gd name="T23" fmla="*/ 84 h 185"/>
                <a:gd name="T24" fmla="*/ 358 w 283"/>
                <a:gd name="T25" fmla="*/ 91 h 185"/>
                <a:gd name="T26" fmla="*/ 338 w 283"/>
                <a:gd name="T27" fmla="*/ 84 h 185"/>
                <a:gd name="T28" fmla="*/ 338 w 283"/>
                <a:gd name="T29" fmla="*/ 0 h 185"/>
                <a:gd name="T30" fmla="*/ 0 w 283"/>
                <a:gd name="T31" fmla="*/ 84 h 185"/>
                <a:gd name="T32" fmla="*/ 19 w 283"/>
                <a:gd name="T33" fmla="*/ 91 h 185"/>
                <a:gd name="T34" fmla="*/ 39 w 283"/>
                <a:gd name="T35" fmla="*/ 84 h 185"/>
                <a:gd name="T36" fmla="*/ 54 w 283"/>
                <a:gd name="T37" fmla="*/ 84 h 185"/>
                <a:gd name="T38" fmla="*/ 71 w 283"/>
                <a:gd name="T39" fmla="*/ 84 h 185"/>
                <a:gd name="T40" fmla="*/ 92 w 283"/>
                <a:gd name="T41" fmla="*/ 93 h 185"/>
                <a:gd name="T42" fmla="*/ 95 w 283"/>
                <a:gd name="T43" fmla="*/ 108 h 185"/>
                <a:gd name="T44" fmla="*/ 95 w 283"/>
                <a:gd name="T45" fmla="*/ 116 h 185"/>
                <a:gd name="T46" fmla="*/ 95 w 283"/>
                <a:gd name="T47" fmla="*/ 129 h 185"/>
                <a:gd name="T48" fmla="*/ 83 w 283"/>
                <a:gd name="T49" fmla="*/ 141 h 185"/>
                <a:gd name="T50" fmla="*/ 63 w 283"/>
                <a:gd name="T51" fmla="*/ 146 h 185"/>
                <a:gd name="T52" fmla="*/ 44 w 283"/>
                <a:gd name="T53" fmla="*/ 151 h 185"/>
                <a:gd name="T54" fmla="*/ 22 w 283"/>
                <a:gd name="T55" fmla="*/ 141 h 185"/>
                <a:gd name="T56" fmla="*/ 10 w 283"/>
                <a:gd name="T57" fmla="*/ 141 h 185"/>
                <a:gd name="T58" fmla="*/ 0 w 283"/>
                <a:gd name="T59" fmla="*/ 230 h 185"/>
                <a:gd name="T60" fmla="*/ 122 w 283"/>
                <a:gd name="T61" fmla="*/ 229 h 185"/>
                <a:gd name="T62" fmla="*/ 136 w 283"/>
                <a:gd name="T63" fmla="*/ 241 h 185"/>
                <a:gd name="T64" fmla="*/ 128 w 283"/>
                <a:gd name="T65" fmla="*/ 254 h 185"/>
                <a:gd name="T66" fmla="*/ 122 w 283"/>
                <a:gd name="T67" fmla="*/ 264 h 185"/>
                <a:gd name="T68" fmla="*/ 128 w 283"/>
                <a:gd name="T69" fmla="*/ 279 h 185"/>
                <a:gd name="T70" fmla="*/ 140 w 283"/>
                <a:gd name="T71" fmla="*/ 291 h 185"/>
                <a:gd name="T72" fmla="*/ 157 w 283"/>
                <a:gd name="T73" fmla="*/ 295 h 185"/>
                <a:gd name="T74" fmla="*/ 180 w 283"/>
                <a:gd name="T75" fmla="*/ 295 h 185"/>
                <a:gd name="T76" fmla="*/ 199 w 283"/>
                <a:gd name="T77" fmla="*/ 291 h 185"/>
                <a:gd name="T78" fmla="*/ 218 w 283"/>
                <a:gd name="T79" fmla="*/ 279 h 185"/>
                <a:gd name="T80" fmla="*/ 221 w 283"/>
                <a:gd name="T81" fmla="*/ 264 h 185"/>
                <a:gd name="T82" fmla="*/ 218 w 283"/>
                <a:gd name="T83" fmla="*/ 254 h 185"/>
                <a:gd name="T84" fmla="*/ 208 w 283"/>
                <a:gd name="T85" fmla="*/ 241 h 185"/>
                <a:gd name="T86" fmla="*/ 221 w 283"/>
                <a:gd name="T87" fmla="*/ 230 h 185"/>
                <a:gd name="T88" fmla="*/ 338 w 283"/>
                <a:gd name="T89" fmla="*/ 151 h 1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3"/>
                <a:gd name="T136" fmla="*/ 0 h 185"/>
                <a:gd name="T137" fmla="*/ 283 w 283"/>
                <a:gd name="T138" fmla="*/ 185 h 1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3" h="185">
                  <a:moveTo>
                    <a:pt x="215" y="92"/>
                  </a:moveTo>
                  <a:lnTo>
                    <a:pt x="223" y="88"/>
                  </a:lnTo>
                  <a:lnTo>
                    <a:pt x="228" y="88"/>
                  </a:lnTo>
                  <a:lnTo>
                    <a:pt x="233" y="88"/>
                  </a:lnTo>
                  <a:lnTo>
                    <a:pt x="241" y="92"/>
                  </a:lnTo>
                  <a:lnTo>
                    <a:pt x="244" y="94"/>
                  </a:lnTo>
                  <a:lnTo>
                    <a:pt x="250" y="94"/>
                  </a:lnTo>
                  <a:lnTo>
                    <a:pt x="256" y="92"/>
                  </a:lnTo>
                  <a:lnTo>
                    <a:pt x="263" y="92"/>
                  </a:lnTo>
                  <a:lnTo>
                    <a:pt x="269" y="88"/>
                  </a:lnTo>
                  <a:lnTo>
                    <a:pt x="275" y="84"/>
                  </a:lnTo>
                  <a:lnTo>
                    <a:pt x="277" y="81"/>
                  </a:lnTo>
                  <a:lnTo>
                    <a:pt x="282" y="78"/>
                  </a:lnTo>
                  <a:lnTo>
                    <a:pt x="282" y="73"/>
                  </a:lnTo>
                  <a:lnTo>
                    <a:pt x="282" y="70"/>
                  </a:lnTo>
                  <a:lnTo>
                    <a:pt x="282" y="68"/>
                  </a:lnTo>
                  <a:lnTo>
                    <a:pt x="277" y="63"/>
                  </a:lnTo>
                  <a:lnTo>
                    <a:pt x="275" y="59"/>
                  </a:lnTo>
                  <a:lnTo>
                    <a:pt x="269" y="57"/>
                  </a:lnTo>
                  <a:lnTo>
                    <a:pt x="263" y="53"/>
                  </a:lnTo>
                  <a:lnTo>
                    <a:pt x="256" y="53"/>
                  </a:lnTo>
                  <a:lnTo>
                    <a:pt x="250" y="53"/>
                  </a:lnTo>
                  <a:lnTo>
                    <a:pt x="244" y="53"/>
                  </a:lnTo>
                  <a:lnTo>
                    <a:pt x="241" y="53"/>
                  </a:lnTo>
                  <a:lnTo>
                    <a:pt x="233" y="57"/>
                  </a:lnTo>
                  <a:lnTo>
                    <a:pt x="228" y="57"/>
                  </a:lnTo>
                  <a:lnTo>
                    <a:pt x="223" y="55"/>
                  </a:lnTo>
                  <a:lnTo>
                    <a:pt x="215" y="53"/>
                  </a:lnTo>
                  <a:lnTo>
                    <a:pt x="215" y="50"/>
                  </a:lnTo>
                  <a:lnTo>
                    <a:pt x="215" y="0"/>
                  </a:lnTo>
                  <a:lnTo>
                    <a:pt x="0" y="0"/>
                  </a:lnTo>
                  <a:lnTo>
                    <a:pt x="0" y="53"/>
                  </a:lnTo>
                  <a:lnTo>
                    <a:pt x="6" y="55"/>
                  </a:lnTo>
                  <a:lnTo>
                    <a:pt x="12" y="57"/>
                  </a:lnTo>
                  <a:lnTo>
                    <a:pt x="14" y="57"/>
                  </a:lnTo>
                  <a:lnTo>
                    <a:pt x="25" y="53"/>
                  </a:lnTo>
                  <a:lnTo>
                    <a:pt x="28" y="53"/>
                  </a:lnTo>
                  <a:lnTo>
                    <a:pt x="34" y="53"/>
                  </a:lnTo>
                  <a:lnTo>
                    <a:pt x="40" y="53"/>
                  </a:lnTo>
                  <a:lnTo>
                    <a:pt x="45" y="53"/>
                  </a:lnTo>
                  <a:lnTo>
                    <a:pt x="53" y="57"/>
                  </a:lnTo>
                  <a:lnTo>
                    <a:pt x="58" y="59"/>
                  </a:lnTo>
                  <a:lnTo>
                    <a:pt x="61" y="63"/>
                  </a:lnTo>
                  <a:lnTo>
                    <a:pt x="61" y="68"/>
                  </a:lnTo>
                  <a:lnTo>
                    <a:pt x="61" y="70"/>
                  </a:lnTo>
                  <a:lnTo>
                    <a:pt x="61" y="73"/>
                  </a:lnTo>
                  <a:lnTo>
                    <a:pt x="61" y="78"/>
                  </a:lnTo>
                  <a:lnTo>
                    <a:pt x="61" y="81"/>
                  </a:lnTo>
                  <a:lnTo>
                    <a:pt x="58" y="84"/>
                  </a:lnTo>
                  <a:lnTo>
                    <a:pt x="53" y="88"/>
                  </a:lnTo>
                  <a:lnTo>
                    <a:pt x="45" y="92"/>
                  </a:lnTo>
                  <a:lnTo>
                    <a:pt x="40" y="92"/>
                  </a:lnTo>
                  <a:lnTo>
                    <a:pt x="34" y="94"/>
                  </a:lnTo>
                  <a:lnTo>
                    <a:pt x="28" y="94"/>
                  </a:lnTo>
                  <a:lnTo>
                    <a:pt x="25" y="92"/>
                  </a:lnTo>
                  <a:lnTo>
                    <a:pt x="14" y="88"/>
                  </a:lnTo>
                  <a:lnTo>
                    <a:pt x="12" y="88"/>
                  </a:lnTo>
                  <a:lnTo>
                    <a:pt x="6" y="88"/>
                  </a:lnTo>
                  <a:lnTo>
                    <a:pt x="0" y="92"/>
                  </a:lnTo>
                  <a:lnTo>
                    <a:pt x="0" y="144"/>
                  </a:lnTo>
                  <a:lnTo>
                    <a:pt x="75" y="144"/>
                  </a:lnTo>
                  <a:lnTo>
                    <a:pt x="78" y="143"/>
                  </a:lnTo>
                  <a:lnTo>
                    <a:pt x="85" y="147"/>
                  </a:lnTo>
                  <a:lnTo>
                    <a:pt x="86" y="150"/>
                  </a:lnTo>
                  <a:lnTo>
                    <a:pt x="86" y="153"/>
                  </a:lnTo>
                  <a:lnTo>
                    <a:pt x="81" y="159"/>
                  </a:lnTo>
                  <a:lnTo>
                    <a:pt x="78" y="163"/>
                  </a:lnTo>
                  <a:lnTo>
                    <a:pt x="78" y="165"/>
                  </a:lnTo>
                  <a:lnTo>
                    <a:pt x="78" y="169"/>
                  </a:lnTo>
                  <a:lnTo>
                    <a:pt x="81" y="175"/>
                  </a:lnTo>
                  <a:lnTo>
                    <a:pt x="85" y="178"/>
                  </a:lnTo>
                  <a:lnTo>
                    <a:pt x="89" y="182"/>
                  </a:lnTo>
                  <a:lnTo>
                    <a:pt x="96" y="182"/>
                  </a:lnTo>
                  <a:lnTo>
                    <a:pt x="100" y="184"/>
                  </a:lnTo>
                  <a:lnTo>
                    <a:pt x="108" y="184"/>
                  </a:lnTo>
                  <a:lnTo>
                    <a:pt x="115" y="184"/>
                  </a:lnTo>
                  <a:lnTo>
                    <a:pt x="121" y="182"/>
                  </a:lnTo>
                  <a:lnTo>
                    <a:pt x="127" y="182"/>
                  </a:lnTo>
                  <a:lnTo>
                    <a:pt x="133" y="178"/>
                  </a:lnTo>
                  <a:lnTo>
                    <a:pt x="138" y="175"/>
                  </a:lnTo>
                  <a:lnTo>
                    <a:pt x="140" y="169"/>
                  </a:lnTo>
                  <a:lnTo>
                    <a:pt x="140" y="165"/>
                  </a:lnTo>
                  <a:lnTo>
                    <a:pt x="140" y="163"/>
                  </a:lnTo>
                  <a:lnTo>
                    <a:pt x="138" y="159"/>
                  </a:lnTo>
                  <a:lnTo>
                    <a:pt x="132" y="153"/>
                  </a:lnTo>
                  <a:lnTo>
                    <a:pt x="132" y="150"/>
                  </a:lnTo>
                  <a:lnTo>
                    <a:pt x="133" y="147"/>
                  </a:lnTo>
                  <a:lnTo>
                    <a:pt x="140" y="144"/>
                  </a:lnTo>
                  <a:lnTo>
                    <a:pt x="215" y="144"/>
                  </a:lnTo>
                  <a:lnTo>
                    <a:pt x="215" y="94"/>
                  </a:lnTo>
                  <a:lnTo>
                    <a:pt x="215" y="92"/>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79" name="Freeform 31"/>
            <p:cNvSpPr>
              <a:spLocks/>
            </p:cNvSpPr>
            <p:nvPr/>
          </p:nvSpPr>
          <p:spPr bwMode="auto">
            <a:xfrm>
              <a:off x="3315" y="1850"/>
              <a:ext cx="244" cy="165"/>
            </a:xfrm>
            <a:custGeom>
              <a:avLst/>
              <a:gdLst>
                <a:gd name="T0" fmla="*/ 222 w 218"/>
                <a:gd name="T1" fmla="*/ 232 h 147"/>
                <a:gd name="T2" fmla="*/ 340 w 218"/>
                <a:gd name="T3" fmla="*/ 232 h 147"/>
                <a:gd name="T4" fmla="*/ 340 w 218"/>
                <a:gd name="T5" fmla="*/ 0 h 147"/>
                <a:gd name="T6" fmla="*/ 0 w 218"/>
                <a:gd name="T7" fmla="*/ 0 h 147"/>
                <a:gd name="T8" fmla="*/ 0 w 218"/>
                <a:gd name="T9" fmla="*/ 83 h 147"/>
                <a:gd name="T10" fmla="*/ 10 w 218"/>
                <a:gd name="T11" fmla="*/ 85 h 147"/>
                <a:gd name="T12" fmla="*/ 19 w 218"/>
                <a:gd name="T13" fmla="*/ 91 h 147"/>
                <a:gd name="T14" fmla="*/ 24 w 218"/>
                <a:gd name="T15" fmla="*/ 91 h 147"/>
                <a:gd name="T16" fmla="*/ 39 w 218"/>
                <a:gd name="T17" fmla="*/ 83 h 147"/>
                <a:gd name="T18" fmla="*/ 44 w 218"/>
                <a:gd name="T19" fmla="*/ 83 h 147"/>
                <a:gd name="T20" fmla="*/ 54 w 218"/>
                <a:gd name="T21" fmla="*/ 83 h 147"/>
                <a:gd name="T22" fmla="*/ 63 w 218"/>
                <a:gd name="T23" fmla="*/ 83 h 147"/>
                <a:gd name="T24" fmla="*/ 74 w 218"/>
                <a:gd name="T25" fmla="*/ 83 h 147"/>
                <a:gd name="T26" fmla="*/ 83 w 218"/>
                <a:gd name="T27" fmla="*/ 91 h 147"/>
                <a:gd name="T28" fmla="*/ 93 w 218"/>
                <a:gd name="T29" fmla="*/ 93 h 147"/>
                <a:gd name="T30" fmla="*/ 95 w 218"/>
                <a:gd name="T31" fmla="*/ 101 h 147"/>
                <a:gd name="T32" fmla="*/ 104 w 218"/>
                <a:gd name="T33" fmla="*/ 106 h 147"/>
                <a:gd name="T34" fmla="*/ 104 w 218"/>
                <a:gd name="T35" fmla="*/ 114 h 147"/>
                <a:gd name="T36" fmla="*/ 104 w 218"/>
                <a:gd name="T37" fmla="*/ 116 h 147"/>
                <a:gd name="T38" fmla="*/ 104 w 218"/>
                <a:gd name="T39" fmla="*/ 125 h 147"/>
                <a:gd name="T40" fmla="*/ 95 w 218"/>
                <a:gd name="T41" fmla="*/ 130 h 147"/>
                <a:gd name="T42" fmla="*/ 93 w 218"/>
                <a:gd name="T43" fmla="*/ 131 h 147"/>
                <a:gd name="T44" fmla="*/ 83 w 218"/>
                <a:gd name="T45" fmla="*/ 140 h 147"/>
                <a:gd name="T46" fmla="*/ 74 w 218"/>
                <a:gd name="T47" fmla="*/ 146 h 147"/>
                <a:gd name="T48" fmla="*/ 63 w 218"/>
                <a:gd name="T49" fmla="*/ 146 h 147"/>
                <a:gd name="T50" fmla="*/ 54 w 218"/>
                <a:gd name="T51" fmla="*/ 147 h 147"/>
                <a:gd name="T52" fmla="*/ 44 w 218"/>
                <a:gd name="T53" fmla="*/ 147 h 147"/>
                <a:gd name="T54" fmla="*/ 39 w 218"/>
                <a:gd name="T55" fmla="*/ 146 h 147"/>
                <a:gd name="T56" fmla="*/ 24 w 218"/>
                <a:gd name="T57" fmla="*/ 140 h 147"/>
                <a:gd name="T58" fmla="*/ 19 w 218"/>
                <a:gd name="T59" fmla="*/ 140 h 147"/>
                <a:gd name="T60" fmla="*/ 10 w 218"/>
                <a:gd name="T61" fmla="*/ 140 h 147"/>
                <a:gd name="T62" fmla="*/ 0 w 218"/>
                <a:gd name="T63" fmla="*/ 146 h 147"/>
                <a:gd name="T64" fmla="*/ 0 w 218"/>
                <a:gd name="T65" fmla="*/ 232 h 147"/>
                <a:gd name="T66" fmla="*/ 126 w 218"/>
                <a:gd name="T67" fmla="*/ 232 h 147"/>
                <a:gd name="T68" fmla="*/ 126 w 218"/>
                <a:gd name="T69" fmla="*/ 229 h 147"/>
                <a:gd name="T70" fmla="*/ 130 w 218"/>
                <a:gd name="T71" fmla="*/ 222 h 147"/>
                <a:gd name="T72" fmla="*/ 134 w 218"/>
                <a:gd name="T73" fmla="*/ 218 h 147"/>
                <a:gd name="T74" fmla="*/ 134 w 218"/>
                <a:gd name="T75" fmla="*/ 216 h 147"/>
                <a:gd name="T76" fmla="*/ 128 w 218"/>
                <a:gd name="T77" fmla="*/ 207 h 147"/>
                <a:gd name="T78" fmla="*/ 120 w 218"/>
                <a:gd name="T79" fmla="*/ 198 h 147"/>
                <a:gd name="T80" fmla="*/ 120 w 218"/>
                <a:gd name="T81" fmla="*/ 193 h 147"/>
                <a:gd name="T82" fmla="*/ 126 w 218"/>
                <a:gd name="T83" fmla="*/ 189 h 147"/>
                <a:gd name="T84" fmla="*/ 128 w 218"/>
                <a:gd name="T85" fmla="*/ 177 h 147"/>
                <a:gd name="T86" fmla="*/ 130 w 218"/>
                <a:gd name="T87" fmla="*/ 172 h 147"/>
                <a:gd name="T88" fmla="*/ 140 w 218"/>
                <a:gd name="T89" fmla="*/ 168 h 147"/>
                <a:gd name="T90" fmla="*/ 149 w 218"/>
                <a:gd name="T91" fmla="*/ 166 h 147"/>
                <a:gd name="T92" fmla="*/ 160 w 218"/>
                <a:gd name="T93" fmla="*/ 162 h 147"/>
                <a:gd name="T94" fmla="*/ 169 w 218"/>
                <a:gd name="T95" fmla="*/ 162 h 147"/>
                <a:gd name="T96" fmla="*/ 182 w 218"/>
                <a:gd name="T97" fmla="*/ 162 h 147"/>
                <a:gd name="T98" fmla="*/ 191 w 218"/>
                <a:gd name="T99" fmla="*/ 166 h 147"/>
                <a:gd name="T100" fmla="*/ 199 w 218"/>
                <a:gd name="T101" fmla="*/ 168 h 147"/>
                <a:gd name="T102" fmla="*/ 209 w 218"/>
                <a:gd name="T103" fmla="*/ 172 h 147"/>
                <a:gd name="T104" fmla="*/ 213 w 218"/>
                <a:gd name="T105" fmla="*/ 177 h 147"/>
                <a:gd name="T106" fmla="*/ 219 w 218"/>
                <a:gd name="T107" fmla="*/ 189 h 147"/>
                <a:gd name="T108" fmla="*/ 219 w 218"/>
                <a:gd name="T109" fmla="*/ 193 h 147"/>
                <a:gd name="T110" fmla="*/ 219 w 218"/>
                <a:gd name="T111" fmla="*/ 198 h 147"/>
                <a:gd name="T112" fmla="*/ 213 w 218"/>
                <a:gd name="T113" fmla="*/ 207 h 147"/>
                <a:gd name="T114" fmla="*/ 209 w 218"/>
                <a:gd name="T115" fmla="*/ 216 h 147"/>
                <a:gd name="T116" fmla="*/ 204 w 218"/>
                <a:gd name="T117" fmla="*/ 218 h 147"/>
                <a:gd name="T118" fmla="*/ 209 w 218"/>
                <a:gd name="T119" fmla="*/ 222 h 147"/>
                <a:gd name="T120" fmla="*/ 219 w 218"/>
                <a:gd name="T121" fmla="*/ 229 h 147"/>
                <a:gd name="T122" fmla="*/ 222 w 218"/>
                <a:gd name="T123" fmla="*/ 232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8"/>
                <a:gd name="T187" fmla="*/ 0 h 147"/>
                <a:gd name="T188" fmla="*/ 218 w 218"/>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8" h="147">
                  <a:moveTo>
                    <a:pt x="141" y="146"/>
                  </a:moveTo>
                  <a:lnTo>
                    <a:pt x="217" y="146"/>
                  </a:lnTo>
                  <a:lnTo>
                    <a:pt x="217" y="0"/>
                  </a:lnTo>
                  <a:lnTo>
                    <a:pt x="0" y="0"/>
                  </a:lnTo>
                  <a:lnTo>
                    <a:pt x="0" y="53"/>
                  </a:lnTo>
                  <a:lnTo>
                    <a:pt x="6" y="54"/>
                  </a:lnTo>
                  <a:lnTo>
                    <a:pt x="12" y="57"/>
                  </a:lnTo>
                  <a:lnTo>
                    <a:pt x="15" y="57"/>
                  </a:lnTo>
                  <a:lnTo>
                    <a:pt x="25" y="53"/>
                  </a:lnTo>
                  <a:lnTo>
                    <a:pt x="28" y="53"/>
                  </a:lnTo>
                  <a:lnTo>
                    <a:pt x="34" y="53"/>
                  </a:lnTo>
                  <a:lnTo>
                    <a:pt x="40" y="53"/>
                  </a:lnTo>
                  <a:lnTo>
                    <a:pt x="47" y="53"/>
                  </a:lnTo>
                  <a:lnTo>
                    <a:pt x="53" y="57"/>
                  </a:lnTo>
                  <a:lnTo>
                    <a:pt x="59" y="59"/>
                  </a:lnTo>
                  <a:lnTo>
                    <a:pt x="61" y="63"/>
                  </a:lnTo>
                  <a:lnTo>
                    <a:pt x="66" y="67"/>
                  </a:lnTo>
                  <a:lnTo>
                    <a:pt x="66" y="72"/>
                  </a:lnTo>
                  <a:lnTo>
                    <a:pt x="66" y="73"/>
                  </a:lnTo>
                  <a:lnTo>
                    <a:pt x="66" y="78"/>
                  </a:lnTo>
                  <a:lnTo>
                    <a:pt x="61" y="82"/>
                  </a:lnTo>
                  <a:lnTo>
                    <a:pt x="59" y="83"/>
                  </a:lnTo>
                  <a:lnTo>
                    <a:pt x="53" y="88"/>
                  </a:lnTo>
                  <a:lnTo>
                    <a:pt x="47" y="92"/>
                  </a:lnTo>
                  <a:lnTo>
                    <a:pt x="40" y="92"/>
                  </a:lnTo>
                  <a:lnTo>
                    <a:pt x="34" y="93"/>
                  </a:lnTo>
                  <a:lnTo>
                    <a:pt x="28" y="93"/>
                  </a:lnTo>
                  <a:lnTo>
                    <a:pt x="25" y="92"/>
                  </a:lnTo>
                  <a:lnTo>
                    <a:pt x="15" y="88"/>
                  </a:lnTo>
                  <a:lnTo>
                    <a:pt x="12" y="88"/>
                  </a:lnTo>
                  <a:lnTo>
                    <a:pt x="6" y="88"/>
                  </a:lnTo>
                  <a:lnTo>
                    <a:pt x="0" y="92"/>
                  </a:lnTo>
                  <a:lnTo>
                    <a:pt x="0" y="146"/>
                  </a:lnTo>
                  <a:lnTo>
                    <a:pt x="80" y="146"/>
                  </a:lnTo>
                  <a:lnTo>
                    <a:pt x="80" y="144"/>
                  </a:lnTo>
                  <a:lnTo>
                    <a:pt x="83" y="140"/>
                  </a:lnTo>
                  <a:lnTo>
                    <a:pt x="86" y="137"/>
                  </a:lnTo>
                  <a:lnTo>
                    <a:pt x="86" y="135"/>
                  </a:lnTo>
                  <a:lnTo>
                    <a:pt x="81" y="130"/>
                  </a:lnTo>
                  <a:lnTo>
                    <a:pt x="77" y="125"/>
                  </a:lnTo>
                  <a:lnTo>
                    <a:pt x="77" y="121"/>
                  </a:lnTo>
                  <a:lnTo>
                    <a:pt x="80" y="119"/>
                  </a:lnTo>
                  <a:lnTo>
                    <a:pt x="81" y="112"/>
                  </a:lnTo>
                  <a:lnTo>
                    <a:pt x="83" y="108"/>
                  </a:lnTo>
                  <a:lnTo>
                    <a:pt x="89" y="106"/>
                  </a:lnTo>
                  <a:lnTo>
                    <a:pt x="95" y="105"/>
                  </a:lnTo>
                  <a:lnTo>
                    <a:pt x="102" y="102"/>
                  </a:lnTo>
                  <a:lnTo>
                    <a:pt x="108" y="102"/>
                  </a:lnTo>
                  <a:lnTo>
                    <a:pt x="116" y="102"/>
                  </a:lnTo>
                  <a:lnTo>
                    <a:pt x="122" y="105"/>
                  </a:lnTo>
                  <a:lnTo>
                    <a:pt x="127" y="106"/>
                  </a:lnTo>
                  <a:lnTo>
                    <a:pt x="133" y="108"/>
                  </a:lnTo>
                  <a:lnTo>
                    <a:pt x="136" y="112"/>
                  </a:lnTo>
                  <a:lnTo>
                    <a:pt x="139" y="119"/>
                  </a:lnTo>
                  <a:lnTo>
                    <a:pt x="139" y="121"/>
                  </a:lnTo>
                  <a:lnTo>
                    <a:pt x="139" y="125"/>
                  </a:lnTo>
                  <a:lnTo>
                    <a:pt x="136" y="130"/>
                  </a:lnTo>
                  <a:lnTo>
                    <a:pt x="133" y="135"/>
                  </a:lnTo>
                  <a:lnTo>
                    <a:pt x="130" y="137"/>
                  </a:lnTo>
                  <a:lnTo>
                    <a:pt x="133" y="140"/>
                  </a:lnTo>
                  <a:lnTo>
                    <a:pt x="139" y="144"/>
                  </a:lnTo>
                  <a:lnTo>
                    <a:pt x="141" y="146"/>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80" name="Freeform 32"/>
            <p:cNvSpPr>
              <a:spLocks/>
            </p:cNvSpPr>
            <p:nvPr/>
          </p:nvSpPr>
          <p:spPr bwMode="auto">
            <a:xfrm>
              <a:off x="2517" y="2013"/>
              <a:ext cx="385" cy="206"/>
            </a:xfrm>
            <a:custGeom>
              <a:avLst/>
              <a:gdLst>
                <a:gd name="T0" fmla="*/ 435 w 344"/>
                <a:gd name="T1" fmla="*/ 223 h 184"/>
                <a:gd name="T2" fmla="*/ 445 w 344"/>
                <a:gd name="T3" fmla="*/ 137 h 184"/>
                <a:gd name="T4" fmla="*/ 461 w 344"/>
                <a:gd name="T5" fmla="*/ 137 h 184"/>
                <a:gd name="T6" fmla="*/ 483 w 344"/>
                <a:gd name="T7" fmla="*/ 144 h 184"/>
                <a:gd name="T8" fmla="*/ 503 w 344"/>
                <a:gd name="T9" fmla="*/ 144 h 184"/>
                <a:gd name="T10" fmla="*/ 517 w 344"/>
                <a:gd name="T11" fmla="*/ 137 h 184"/>
                <a:gd name="T12" fmla="*/ 529 w 344"/>
                <a:gd name="T13" fmla="*/ 127 h 184"/>
                <a:gd name="T14" fmla="*/ 538 w 344"/>
                <a:gd name="T15" fmla="*/ 114 h 184"/>
                <a:gd name="T16" fmla="*/ 529 w 344"/>
                <a:gd name="T17" fmla="*/ 95 h 184"/>
                <a:gd name="T18" fmla="*/ 517 w 344"/>
                <a:gd name="T19" fmla="*/ 88 h 184"/>
                <a:gd name="T20" fmla="*/ 503 w 344"/>
                <a:gd name="T21" fmla="*/ 81 h 184"/>
                <a:gd name="T22" fmla="*/ 483 w 344"/>
                <a:gd name="T23" fmla="*/ 81 h 184"/>
                <a:gd name="T24" fmla="*/ 461 w 344"/>
                <a:gd name="T25" fmla="*/ 88 h 184"/>
                <a:gd name="T26" fmla="*/ 445 w 344"/>
                <a:gd name="T27" fmla="*/ 88 h 184"/>
                <a:gd name="T28" fmla="*/ 435 w 344"/>
                <a:gd name="T29" fmla="*/ 1 h 184"/>
                <a:gd name="T30" fmla="*/ 314 w 344"/>
                <a:gd name="T31" fmla="*/ 0 h 184"/>
                <a:gd name="T32" fmla="*/ 304 w 344"/>
                <a:gd name="T33" fmla="*/ 12 h 184"/>
                <a:gd name="T34" fmla="*/ 308 w 344"/>
                <a:gd name="T35" fmla="*/ 24 h 184"/>
                <a:gd name="T36" fmla="*/ 314 w 344"/>
                <a:gd name="T37" fmla="*/ 34 h 184"/>
                <a:gd name="T38" fmla="*/ 308 w 344"/>
                <a:gd name="T39" fmla="*/ 49 h 184"/>
                <a:gd name="T40" fmla="*/ 294 w 344"/>
                <a:gd name="T41" fmla="*/ 60 h 184"/>
                <a:gd name="T42" fmla="*/ 282 w 344"/>
                <a:gd name="T43" fmla="*/ 63 h 184"/>
                <a:gd name="T44" fmla="*/ 265 w 344"/>
                <a:gd name="T45" fmla="*/ 63 h 184"/>
                <a:gd name="T46" fmla="*/ 245 w 344"/>
                <a:gd name="T47" fmla="*/ 60 h 184"/>
                <a:gd name="T48" fmla="*/ 227 w 344"/>
                <a:gd name="T49" fmla="*/ 54 h 184"/>
                <a:gd name="T50" fmla="*/ 220 w 344"/>
                <a:gd name="T51" fmla="*/ 39 h 184"/>
                <a:gd name="T52" fmla="*/ 220 w 344"/>
                <a:gd name="T53" fmla="*/ 31 h 184"/>
                <a:gd name="T54" fmla="*/ 232 w 344"/>
                <a:gd name="T55" fmla="*/ 15 h 184"/>
                <a:gd name="T56" fmla="*/ 227 w 344"/>
                <a:gd name="T57" fmla="*/ 4 h 184"/>
                <a:gd name="T58" fmla="*/ 220 w 344"/>
                <a:gd name="T59" fmla="*/ 1 h 184"/>
                <a:gd name="T60" fmla="*/ 95 w 344"/>
                <a:gd name="T61" fmla="*/ 81 h 184"/>
                <a:gd name="T62" fmla="*/ 77 w 344"/>
                <a:gd name="T63" fmla="*/ 88 h 184"/>
                <a:gd name="T64" fmla="*/ 62 w 344"/>
                <a:gd name="T65" fmla="*/ 84 h 184"/>
                <a:gd name="T66" fmla="*/ 40 w 344"/>
                <a:gd name="T67" fmla="*/ 81 h 184"/>
                <a:gd name="T68" fmla="*/ 24 w 344"/>
                <a:gd name="T69" fmla="*/ 84 h 184"/>
                <a:gd name="T70" fmla="*/ 4 w 344"/>
                <a:gd name="T71" fmla="*/ 94 h 184"/>
                <a:gd name="T72" fmla="*/ 0 w 344"/>
                <a:gd name="T73" fmla="*/ 105 h 184"/>
                <a:gd name="T74" fmla="*/ 0 w 344"/>
                <a:gd name="T75" fmla="*/ 119 h 184"/>
                <a:gd name="T76" fmla="*/ 4 w 344"/>
                <a:gd name="T77" fmla="*/ 133 h 184"/>
                <a:gd name="T78" fmla="*/ 24 w 344"/>
                <a:gd name="T79" fmla="*/ 142 h 184"/>
                <a:gd name="T80" fmla="*/ 40 w 344"/>
                <a:gd name="T81" fmla="*/ 144 h 184"/>
                <a:gd name="T82" fmla="*/ 62 w 344"/>
                <a:gd name="T83" fmla="*/ 142 h 184"/>
                <a:gd name="T84" fmla="*/ 77 w 344"/>
                <a:gd name="T85" fmla="*/ 137 h 184"/>
                <a:gd name="T86" fmla="*/ 95 w 344"/>
                <a:gd name="T87" fmla="*/ 144 h 184"/>
                <a:gd name="T88" fmla="*/ 95 w 344"/>
                <a:gd name="T89" fmla="*/ 222 h 184"/>
                <a:gd name="T90" fmla="*/ 227 w 344"/>
                <a:gd name="T91" fmla="*/ 228 h 184"/>
                <a:gd name="T92" fmla="*/ 233 w 344"/>
                <a:gd name="T93" fmla="*/ 238 h 184"/>
                <a:gd name="T94" fmla="*/ 220 w 344"/>
                <a:gd name="T95" fmla="*/ 253 h 184"/>
                <a:gd name="T96" fmla="*/ 220 w 344"/>
                <a:gd name="T97" fmla="*/ 263 h 184"/>
                <a:gd name="T98" fmla="*/ 232 w 344"/>
                <a:gd name="T99" fmla="*/ 279 h 184"/>
                <a:gd name="T100" fmla="*/ 245 w 344"/>
                <a:gd name="T101" fmla="*/ 284 h 184"/>
                <a:gd name="T102" fmla="*/ 271 w 344"/>
                <a:gd name="T103" fmla="*/ 288 h 184"/>
                <a:gd name="T104" fmla="*/ 287 w 344"/>
                <a:gd name="T105" fmla="*/ 284 h 184"/>
                <a:gd name="T106" fmla="*/ 307 w 344"/>
                <a:gd name="T107" fmla="*/ 279 h 184"/>
                <a:gd name="T108" fmla="*/ 314 w 344"/>
                <a:gd name="T109" fmla="*/ 263 h 184"/>
                <a:gd name="T110" fmla="*/ 314 w 344"/>
                <a:gd name="T111" fmla="*/ 253 h 184"/>
                <a:gd name="T112" fmla="*/ 304 w 344"/>
                <a:gd name="T113" fmla="*/ 238 h 184"/>
                <a:gd name="T114" fmla="*/ 307 w 344"/>
                <a:gd name="T115" fmla="*/ 228 h 184"/>
                <a:gd name="T116" fmla="*/ 317 w 344"/>
                <a:gd name="T117" fmla="*/ 222 h 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4"/>
                <a:gd name="T178" fmla="*/ 0 h 184"/>
                <a:gd name="T179" fmla="*/ 344 w 344"/>
                <a:gd name="T180" fmla="*/ 184 h 1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4" h="184">
                  <a:moveTo>
                    <a:pt x="202" y="141"/>
                  </a:moveTo>
                  <a:lnTo>
                    <a:pt x="278" y="142"/>
                  </a:lnTo>
                  <a:lnTo>
                    <a:pt x="278" y="90"/>
                  </a:lnTo>
                  <a:lnTo>
                    <a:pt x="284" y="87"/>
                  </a:lnTo>
                  <a:lnTo>
                    <a:pt x="290" y="87"/>
                  </a:lnTo>
                  <a:lnTo>
                    <a:pt x="294" y="87"/>
                  </a:lnTo>
                  <a:lnTo>
                    <a:pt x="303" y="90"/>
                  </a:lnTo>
                  <a:lnTo>
                    <a:pt x="308" y="92"/>
                  </a:lnTo>
                  <a:lnTo>
                    <a:pt x="314" y="92"/>
                  </a:lnTo>
                  <a:lnTo>
                    <a:pt x="320" y="92"/>
                  </a:lnTo>
                  <a:lnTo>
                    <a:pt x="327" y="90"/>
                  </a:lnTo>
                  <a:lnTo>
                    <a:pt x="330" y="87"/>
                  </a:lnTo>
                  <a:lnTo>
                    <a:pt x="336" y="85"/>
                  </a:lnTo>
                  <a:lnTo>
                    <a:pt x="338" y="80"/>
                  </a:lnTo>
                  <a:lnTo>
                    <a:pt x="343" y="76"/>
                  </a:lnTo>
                  <a:lnTo>
                    <a:pt x="343" y="72"/>
                  </a:lnTo>
                  <a:lnTo>
                    <a:pt x="343" y="67"/>
                  </a:lnTo>
                  <a:lnTo>
                    <a:pt x="338" y="61"/>
                  </a:lnTo>
                  <a:lnTo>
                    <a:pt x="336" y="60"/>
                  </a:lnTo>
                  <a:lnTo>
                    <a:pt x="330" y="56"/>
                  </a:lnTo>
                  <a:lnTo>
                    <a:pt x="327" y="54"/>
                  </a:lnTo>
                  <a:lnTo>
                    <a:pt x="320" y="51"/>
                  </a:lnTo>
                  <a:lnTo>
                    <a:pt x="314" y="51"/>
                  </a:lnTo>
                  <a:lnTo>
                    <a:pt x="308" y="51"/>
                  </a:lnTo>
                  <a:lnTo>
                    <a:pt x="303" y="54"/>
                  </a:lnTo>
                  <a:lnTo>
                    <a:pt x="294" y="56"/>
                  </a:lnTo>
                  <a:lnTo>
                    <a:pt x="290" y="56"/>
                  </a:lnTo>
                  <a:lnTo>
                    <a:pt x="284" y="56"/>
                  </a:lnTo>
                  <a:lnTo>
                    <a:pt x="278" y="51"/>
                  </a:lnTo>
                  <a:lnTo>
                    <a:pt x="278" y="1"/>
                  </a:lnTo>
                  <a:lnTo>
                    <a:pt x="202" y="1"/>
                  </a:lnTo>
                  <a:lnTo>
                    <a:pt x="200" y="0"/>
                  </a:lnTo>
                  <a:lnTo>
                    <a:pt x="196" y="4"/>
                  </a:lnTo>
                  <a:lnTo>
                    <a:pt x="194" y="8"/>
                  </a:lnTo>
                  <a:lnTo>
                    <a:pt x="194" y="10"/>
                  </a:lnTo>
                  <a:lnTo>
                    <a:pt x="197" y="15"/>
                  </a:lnTo>
                  <a:lnTo>
                    <a:pt x="200" y="20"/>
                  </a:lnTo>
                  <a:lnTo>
                    <a:pt x="200" y="21"/>
                  </a:lnTo>
                  <a:lnTo>
                    <a:pt x="200" y="25"/>
                  </a:lnTo>
                  <a:lnTo>
                    <a:pt x="197" y="31"/>
                  </a:lnTo>
                  <a:lnTo>
                    <a:pt x="194" y="34"/>
                  </a:lnTo>
                  <a:lnTo>
                    <a:pt x="188" y="38"/>
                  </a:lnTo>
                  <a:lnTo>
                    <a:pt x="181" y="38"/>
                  </a:lnTo>
                  <a:lnTo>
                    <a:pt x="180" y="40"/>
                  </a:lnTo>
                  <a:lnTo>
                    <a:pt x="172" y="40"/>
                  </a:lnTo>
                  <a:lnTo>
                    <a:pt x="169" y="40"/>
                  </a:lnTo>
                  <a:lnTo>
                    <a:pt x="162" y="40"/>
                  </a:lnTo>
                  <a:lnTo>
                    <a:pt x="156" y="38"/>
                  </a:lnTo>
                  <a:lnTo>
                    <a:pt x="153" y="38"/>
                  </a:lnTo>
                  <a:lnTo>
                    <a:pt x="145" y="34"/>
                  </a:lnTo>
                  <a:lnTo>
                    <a:pt x="142" y="31"/>
                  </a:lnTo>
                  <a:lnTo>
                    <a:pt x="140" y="25"/>
                  </a:lnTo>
                  <a:lnTo>
                    <a:pt x="140" y="21"/>
                  </a:lnTo>
                  <a:lnTo>
                    <a:pt x="140" y="20"/>
                  </a:lnTo>
                  <a:lnTo>
                    <a:pt x="142" y="15"/>
                  </a:lnTo>
                  <a:lnTo>
                    <a:pt x="147" y="10"/>
                  </a:lnTo>
                  <a:lnTo>
                    <a:pt x="147" y="8"/>
                  </a:lnTo>
                  <a:lnTo>
                    <a:pt x="145" y="4"/>
                  </a:lnTo>
                  <a:lnTo>
                    <a:pt x="140" y="0"/>
                  </a:lnTo>
                  <a:lnTo>
                    <a:pt x="140" y="1"/>
                  </a:lnTo>
                  <a:lnTo>
                    <a:pt x="61" y="1"/>
                  </a:lnTo>
                  <a:lnTo>
                    <a:pt x="61" y="51"/>
                  </a:lnTo>
                  <a:lnTo>
                    <a:pt x="55" y="56"/>
                  </a:lnTo>
                  <a:lnTo>
                    <a:pt x="49" y="56"/>
                  </a:lnTo>
                  <a:lnTo>
                    <a:pt x="47" y="56"/>
                  </a:lnTo>
                  <a:lnTo>
                    <a:pt x="39" y="54"/>
                  </a:lnTo>
                  <a:lnTo>
                    <a:pt x="33" y="51"/>
                  </a:lnTo>
                  <a:lnTo>
                    <a:pt x="26" y="51"/>
                  </a:lnTo>
                  <a:lnTo>
                    <a:pt x="22" y="51"/>
                  </a:lnTo>
                  <a:lnTo>
                    <a:pt x="15" y="54"/>
                  </a:lnTo>
                  <a:lnTo>
                    <a:pt x="11" y="56"/>
                  </a:lnTo>
                  <a:lnTo>
                    <a:pt x="4" y="60"/>
                  </a:lnTo>
                  <a:lnTo>
                    <a:pt x="1" y="61"/>
                  </a:lnTo>
                  <a:lnTo>
                    <a:pt x="0" y="67"/>
                  </a:lnTo>
                  <a:lnTo>
                    <a:pt x="0" y="72"/>
                  </a:lnTo>
                  <a:lnTo>
                    <a:pt x="0" y="76"/>
                  </a:lnTo>
                  <a:lnTo>
                    <a:pt x="1" y="80"/>
                  </a:lnTo>
                  <a:lnTo>
                    <a:pt x="4" y="85"/>
                  </a:lnTo>
                  <a:lnTo>
                    <a:pt x="11" y="87"/>
                  </a:lnTo>
                  <a:lnTo>
                    <a:pt x="15" y="90"/>
                  </a:lnTo>
                  <a:lnTo>
                    <a:pt x="22" y="92"/>
                  </a:lnTo>
                  <a:lnTo>
                    <a:pt x="26" y="92"/>
                  </a:lnTo>
                  <a:lnTo>
                    <a:pt x="33" y="92"/>
                  </a:lnTo>
                  <a:lnTo>
                    <a:pt x="39" y="90"/>
                  </a:lnTo>
                  <a:lnTo>
                    <a:pt x="47" y="87"/>
                  </a:lnTo>
                  <a:lnTo>
                    <a:pt x="49" y="87"/>
                  </a:lnTo>
                  <a:lnTo>
                    <a:pt x="55" y="87"/>
                  </a:lnTo>
                  <a:lnTo>
                    <a:pt x="61" y="92"/>
                  </a:lnTo>
                  <a:lnTo>
                    <a:pt x="61" y="95"/>
                  </a:lnTo>
                  <a:lnTo>
                    <a:pt x="61" y="141"/>
                  </a:lnTo>
                  <a:lnTo>
                    <a:pt x="140" y="141"/>
                  </a:lnTo>
                  <a:lnTo>
                    <a:pt x="145" y="146"/>
                  </a:lnTo>
                  <a:lnTo>
                    <a:pt x="148" y="148"/>
                  </a:lnTo>
                  <a:lnTo>
                    <a:pt x="148" y="152"/>
                  </a:lnTo>
                  <a:lnTo>
                    <a:pt x="142" y="157"/>
                  </a:lnTo>
                  <a:lnTo>
                    <a:pt x="140" y="161"/>
                  </a:lnTo>
                  <a:lnTo>
                    <a:pt x="140" y="164"/>
                  </a:lnTo>
                  <a:lnTo>
                    <a:pt x="140" y="168"/>
                  </a:lnTo>
                  <a:lnTo>
                    <a:pt x="142" y="172"/>
                  </a:lnTo>
                  <a:lnTo>
                    <a:pt x="147" y="177"/>
                  </a:lnTo>
                  <a:lnTo>
                    <a:pt x="153" y="178"/>
                  </a:lnTo>
                  <a:lnTo>
                    <a:pt x="156" y="181"/>
                  </a:lnTo>
                  <a:lnTo>
                    <a:pt x="162" y="183"/>
                  </a:lnTo>
                  <a:lnTo>
                    <a:pt x="172" y="183"/>
                  </a:lnTo>
                  <a:lnTo>
                    <a:pt x="180" y="183"/>
                  </a:lnTo>
                  <a:lnTo>
                    <a:pt x="183" y="181"/>
                  </a:lnTo>
                  <a:lnTo>
                    <a:pt x="188" y="178"/>
                  </a:lnTo>
                  <a:lnTo>
                    <a:pt x="196" y="177"/>
                  </a:lnTo>
                  <a:lnTo>
                    <a:pt x="197" y="172"/>
                  </a:lnTo>
                  <a:lnTo>
                    <a:pt x="200" y="168"/>
                  </a:lnTo>
                  <a:lnTo>
                    <a:pt x="200" y="164"/>
                  </a:lnTo>
                  <a:lnTo>
                    <a:pt x="200" y="161"/>
                  </a:lnTo>
                  <a:lnTo>
                    <a:pt x="197" y="157"/>
                  </a:lnTo>
                  <a:lnTo>
                    <a:pt x="194" y="152"/>
                  </a:lnTo>
                  <a:lnTo>
                    <a:pt x="194" y="148"/>
                  </a:lnTo>
                  <a:lnTo>
                    <a:pt x="196" y="146"/>
                  </a:lnTo>
                  <a:lnTo>
                    <a:pt x="200" y="142"/>
                  </a:lnTo>
                  <a:lnTo>
                    <a:pt x="202" y="141"/>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81" name="Freeform 33"/>
            <p:cNvSpPr>
              <a:spLocks/>
            </p:cNvSpPr>
            <p:nvPr/>
          </p:nvSpPr>
          <p:spPr bwMode="auto">
            <a:xfrm>
              <a:off x="2828" y="1965"/>
              <a:ext cx="245" cy="254"/>
            </a:xfrm>
            <a:custGeom>
              <a:avLst/>
              <a:gdLst>
                <a:gd name="T0" fmla="*/ 131 w 219"/>
                <a:gd name="T1" fmla="*/ 61 h 226"/>
                <a:gd name="T2" fmla="*/ 136 w 219"/>
                <a:gd name="T3" fmla="*/ 49 h 226"/>
                <a:gd name="T4" fmla="*/ 123 w 219"/>
                <a:gd name="T5" fmla="*/ 34 h 226"/>
                <a:gd name="T6" fmla="*/ 123 w 219"/>
                <a:gd name="T7" fmla="*/ 24 h 226"/>
                <a:gd name="T8" fmla="*/ 131 w 219"/>
                <a:gd name="T9" fmla="*/ 9 h 226"/>
                <a:gd name="T10" fmla="*/ 149 w 219"/>
                <a:gd name="T11" fmla="*/ 1 h 226"/>
                <a:gd name="T12" fmla="*/ 169 w 219"/>
                <a:gd name="T13" fmla="*/ 0 h 226"/>
                <a:gd name="T14" fmla="*/ 190 w 219"/>
                <a:gd name="T15" fmla="*/ 1 h 226"/>
                <a:gd name="T16" fmla="*/ 209 w 219"/>
                <a:gd name="T17" fmla="*/ 9 h 226"/>
                <a:gd name="T18" fmla="*/ 215 w 219"/>
                <a:gd name="T19" fmla="*/ 24 h 226"/>
                <a:gd name="T20" fmla="*/ 215 w 219"/>
                <a:gd name="T21" fmla="*/ 34 h 226"/>
                <a:gd name="T22" fmla="*/ 209 w 219"/>
                <a:gd name="T23" fmla="*/ 49 h 226"/>
                <a:gd name="T24" fmla="*/ 209 w 219"/>
                <a:gd name="T25" fmla="*/ 61 h 226"/>
                <a:gd name="T26" fmla="*/ 215 w 219"/>
                <a:gd name="T27" fmla="*/ 69 h 226"/>
                <a:gd name="T28" fmla="*/ 341 w 219"/>
                <a:gd name="T29" fmla="*/ 149 h 226"/>
                <a:gd name="T30" fmla="*/ 322 w 219"/>
                <a:gd name="T31" fmla="*/ 153 h 226"/>
                <a:gd name="T32" fmla="*/ 308 w 219"/>
                <a:gd name="T33" fmla="*/ 152 h 226"/>
                <a:gd name="T34" fmla="*/ 288 w 219"/>
                <a:gd name="T35" fmla="*/ 149 h 226"/>
                <a:gd name="T36" fmla="*/ 274 w 219"/>
                <a:gd name="T37" fmla="*/ 152 h 226"/>
                <a:gd name="T38" fmla="*/ 253 w 219"/>
                <a:gd name="T39" fmla="*/ 160 h 226"/>
                <a:gd name="T40" fmla="*/ 243 w 219"/>
                <a:gd name="T41" fmla="*/ 174 h 226"/>
                <a:gd name="T42" fmla="*/ 243 w 219"/>
                <a:gd name="T43" fmla="*/ 188 h 226"/>
                <a:gd name="T44" fmla="*/ 253 w 219"/>
                <a:gd name="T45" fmla="*/ 198 h 226"/>
                <a:gd name="T46" fmla="*/ 274 w 219"/>
                <a:gd name="T47" fmla="*/ 208 h 226"/>
                <a:gd name="T48" fmla="*/ 288 w 219"/>
                <a:gd name="T49" fmla="*/ 215 h 226"/>
                <a:gd name="T50" fmla="*/ 308 w 219"/>
                <a:gd name="T51" fmla="*/ 208 h 226"/>
                <a:gd name="T52" fmla="*/ 322 w 219"/>
                <a:gd name="T53" fmla="*/ 206 h 226"/>
                <a:gd name="T54" fmla="*/ 341 w 219"/>
                <a:gd name="T55" fmla="*/ 208 h 226"/>
                <a:gd name="T56" fmla="*/ 224 w 219"/>
                <a:gd name="T57" fmla="*/ 288 h 226"/>
                <a:gd name="T58" fmla="*/ 211 w 219"/>
                <a:gd name="T59" fmla="*/ 299 h 226"/>
                <a:gd name="T60" fmla="*/ 209 w 219"/>
                <a:gd name="T61" fmla="*/ 309 h 226"/>
                <a:gd name="T62" fmla="*/ 222 w 219"/>
                <a:gd name="T63" fmla="*/ 324 h 226"/>
                <a:gd name="T64" fmla="*/ 222 w 219"/>
                <a:gd name="T65" fmla="*/ 335 h 226"/>
                <a:gd name="T66" fmla="*/ 211 w 219"/>
                <a:gd name="T67" fmla="*/ 348 h 226"/>
                <a:gd name="T68" fmla="*/ 190 w 219"/>
                <a:gd name="T69" fmla="*/ 356 h 226"/>
                <a:gd name="T70" fmla="*/ 170 w 219"/>
                <a:gd name="T71" fmla="*/ 359 h 226"/>
                <a:gd name="T72" fmla="*/ 152 w 219"/>
                <a:gd name="T73" fmla="*/ 356 h 226"/>
                <a:gd name="T74" fmla="*/ 131 w 219"/>
                <a:gd name="T75" fmla="*/ 348 h 226"/>
                <a:gd name="T76" fmla="*/ 123 w 219"/>
                <a:gd name="T77" fmla="*/ 335 h 226"/>
                <a:gd name="T78" fmla="*/ 123 w 219"/>
                <a:gd name="T79" fmla="*/ 324 h 226"/>
                <a:gd name="T80" fmla="*/ 136 w 219"/>
                <a:gd name="T81" fmla="*/ 309 h 226"/>
                <a:gd name="T82" fmla="*/ 131 w 219"/>
                <a:gd name="T83" fmla="*/ 299 h 226"/>
                <a:gd name="T84" fmla="*/ 0 w 219"/>
                <a:gd name="T85" fmla="*/ 288 h 226"/>
                <a:gd name="T86" fmla="*/ 0 w 219"/>
                <a:gd name="T87" fmla="*/ 215 h 226"/>
                <a:gd name="T88" fmla="*/ 19 w 219"/>
                <a:gd name="T89" fmla="*/ 206 h 226"/>
                <a:gd name="T90" fmla="*/ 39 w 219"/>
                <a:gd name="T91" fmla="*/ 208 h 226"/>
                <a:gd name="T92" fmla="*/ 55 w 219"/>
                <a:gd name="T93" fmla="*/ 215 h 226"/>
                <a:gd name="T94" fmla="*/ 74 w 219"/>
                <a:gd name="T95" fmla="*/ 208 h 226"/>
                <a:gd name="T96" fmla="*/ 92 w 219"/>
                <a:gd name="T97" fmla="*/ 198 h 226"/>
                <a:gd name="T98" fmla="*/ 97 w 219"/>
                <a:gd name="T99" fmla="*/ 188 h 226"/>
                <a:gd name="T100" fmla="*/ 97 w 219"/>
                <a:gd name="T101" fmla="*/ 174 h 226"/>
                <a:gd name="T102" fmla="*/ 92 w 219"/>
                <a:gd name="T103" fmla="*/ 160 h 226"/>
                <a:gd name="T104" fmla="*/ 74 w 219"/>
                <a:gd name="T105" fmla="*/ 152 h 226"/>
                <a:gd name="T106" fmla="*/ 55 w 219"/>
                <a:gd name="T107" fmla="*/ 149 h 226"/>
                <a:gd name="T108" fmla="*/ 39 w 219"/>
                <a:gd name="T109" fmla="*/ 152 h 226"/>
                <a:gd name="T110" fmla="*/ 19 w 219"/>
                <a:gd name="T111" fmla="*/ 153 h 226"/>
                <a:gd name="T112" fmla="*/ 0 w 219"/>
                <a:gd name="T113" fmla="*/ 149 h 226"/>
                <a:gd name="T114" fmla="*/ 119 w 219"/>
                <a:gd name="T115" fmla="*/ 64 h 2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9"/>
                <a:gd name="T175" fmla="*/ 0 h 226"/>
                <a:gd name="T176" fmla="*/ 219 w 219"/>
                <a:gd name="T177" fmla="*/ 226 h 2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9" h="226">
                  <a:moveTo>
                    <a:pt x="76" y="43"/>
                  </a:moveTo>
                  <a:lnTo>
                    <a:pt x="84" y="38"/>
                  </a:lnTo>
                  <a:lnTo>
                    <a:pt x="87" y="34"/>
                  </a:lnTo>
                  <a:lnTo>
                    <a:pt x="87" y="31"/>
                  </a:lnTo>
                  <a:lnTo>
                    <a:pt x="79" y="25"/>
                  </a:lnTo>
                  <a:lnTo>
                    <a:pt x="79" y="21"/>
                  </a:lnTo>
                  <a:lnTo>
                    <a:pt x="79" y="18"/>
                  </a:lnTo>
                  <a:lnTo>
                    <a:pt x="79" y="15"/>
                  </a:lnTo>
                  <a:lnTo>
                    <a:pt x="79" y="11"/>
                  </a:lnTo>
                  <a:lnTo>
                    <a:pt x="84" y="5"/>
                  </a:lnTo>
                  <a:lnTo>
                    <a:pt x="90" y="4"/>
                  </a:lnTo>
                  <a:lnTo>
                    <a:pt x="95" y="1"/>
                  </a:lnTo>
                  <a:lnTo>
                    <a:pt x="101" y="0"/>
                  </a:lnTo>
                  <a:lnTo>
                    <a:pt x="108" y="0"/>
                  </a:lnTo>
                  <a:lnTo>
                    <a:pt x="116" y="0"/>
                  </a:lnTo>
                  <a:lnTo>
                    <a:pt x="122" y="1"/>
                  </a:lnTo>
                  <a:lnTo>
                    <a:pt x="127" y="4"/>
                  </a:lnTo>
                  <a:lnTo>
                    <a:pt x="133" y="5"/>
                  </a:lnTo>
                  <a:lnTo>
                    <a:pt x="136" y="11"/>
                  </a:lnTo>
                  <a:lnTo>
                    <a:pt x="138" y="15"/>
                  </a:lnTo>
                  <a:lnTo>
                    <a:pt x="138" y="18"/>
                  </a:lnTo>
                  <a:lnTo>
                    <a:pt x="138" y="21"/>
                  </a:lnTo>
                  <a:lnTo>
                    <a:pt x="136" y="25"/>
                  </a:lnTo>
                  <a:lnTo>
                    <a:pt x="133" y="31"/>
                  </a:lnTo>
                  <a:lnTo>
                    <a:pt x="133" y="34"/>
                  </a:lnTo>
                  <a:lnTo>
                    <a:pt x="133" y="38"/>
                  </a:lnTo>
                  <a:lnTo>
                    <a:pt x="138" y="40"/>
                  </a:lnTo>
                  <a:lnTo>
                    <a:pt x="138" y="43"/>
                  </a:lnTo>
                  <a:lnTo>
                    <a:pt x="218" y="43"/>
                  </a:lnTo>
                  <a:lnTo>
                    <a:pt x="218" y="93"/>
                  </a:lnTo>
                  <a:lnTo>
                    <a:pt x="213" y="96"/>
                  </a:lnTo>
                  <a:lnTo>
                    <a:pt x="206" y="96"/>
                  </a:lnTo>
                  <a:lnTo>
                    <a:pt x="205" y="96"/>
                  </a:lnTo>
                  <a:lnTo>
                    <a:pt x="197" y="95"/>
                  </a:lnTo>
                  <a:lnTo>
                    <a:pt x="190" y="93"/>
                  </a:lnTo>
                  <a:lnTo>
                    <a:pt x="184" y="93"/>
                  </a:lnTo>
                  <a:lnTo>
                    <a:pt x="178" y="93"/>
                  </a:lnTo>
                  <a:lnTo>
                    <a:pt x="175" y="95"/>
                  </a:lnTo>
                  <a:lnTo>
                    <a:pt x="165" y="96"/>
                  </a:lnTo>
                  <a:lnTo>
                    <a:pt x="162" y="100"/>
                  </a:lnTo>
                  <a:lnTo>
                    <a:pt x="159" y="103"/>
                  </a:lnTo>
                  <a:lnTo>
                    <a:pt x="155" y="109"/>
                  </a:lnTo>
                  <a:lnTo>
                    <a:pt x="155" y="113"/>
                  </a:lnTo>
                  <a:lnTo>
                    <a:pt x="155" y="118"/>
                  </a:lnTo>
                  <a:lnTo>
                    <a:pt x="159" y="121"/>
                  </a:lnTo>
                  <a:lnTo>
                    <a:pt x="162" y="125"/>
                  </a:lnTo>
                  <a:lnTo>
                    <a:pt x="165" y="129"/>
                  </a:lnTo>
                  <a:lnTo>
                    <a:pt x="175" y="131"/>
                  </a:lnTo>
                  <a:lnTo>
                    <a:pt x="178" y="134"/>
                  </a:lnTo>
                  <a:lnTo>
                    <a:pt x="184" y="134"/>
                  </a:lnTo>
                  <a:lnTo>
                    <a:pt x="190" y="134"/>
                  </a:lnTo>
                  <a:lnTo>
                    <a:pt x="197" y="131"/>
                  </a:lnTo>
                  <a:lnTo>
                    <a:pt x="205" y="129"/>
                  </a:lnTo>
                  <a:lnTo>
                    <a:pt x="206" y="129"/>
                  </a:lnTo>
                  <a:lnTo>
                    <a:pt x="213" y="129"/>
                  </a:lnTo>
                  <a:lnTo>
                    <a:pt x="218" y="131"/>
                  </a:lnTo>
                  <a:lnTo>
                    <a:pt x="218" y="181"/>
                  </a:lnTo>
                  <a:lnTo>
                    <a:pt x="143" y="181"/>
                  </a:lnTo>
                  <a:lnTo>
                    <a:pt x="141" y="184"/>
                  </a:lnTo>
                  <a:lnTo>
                    <a:pt x="135" y="188"/>
                  </a:lnTo>
                  <a:lnTo>
                    <a:pt x="133" y="190"/>
                  </a:lnTo>
                  <a:lnTo>
                    <a:pt x="133" y="194"/>
                  </a:lnTo>
                  <a:lnTo>
                    <a:pt x="138" y="199"/>
                  </a:lnTo>
                  <a:lnTo>
                    <a:pt x="141" y="203"/>
                  </a:lnTo>
                  <a:lnTo>
                    <a:pt x="141" y="206"/>
                  </a:lnTo>
                  <a:lnTo>
                    <a:pt x="141" y="210"/>
                  </a:lnTo>
                  <a:lnTo>
                    <a:pt x="138" y="214"/>
                  </a:lnTo>
                  <a:lnTo>
                    <a:pt x="135" y="219"/>
                  </a:lnTo>
                  <a:lnTo>
                    <a:pt x="128" y="220"/>
                  </a:lnTo>
                  <a:lnTo>
                    <a:pt x="122" y="223"/>
                  </a:lnTo>
                  <a:lnTo>
                    <a:pt x="117" y="225"/>
                  </a:lnTo>
                  <a:lnTo>
                    <a:pt x="109" y="225"/>
                  </a:lnTo>
                  <a:lnTo>
                    <a:pt x="103" y="225"/>
                  </a:lnTo>
                  <a:lnTo>
                    <a:pt x="97" y="223"/>
                  </a:lnTo>
                  <a:lnTo>
                    <a:pt x="90" y="220"/>
                  </a:lnTo>
                  <a:lnTo>
                    <a:pt x="84" y="219"/>
                  </a:lnTo>
                  <a:lnTo>
                    <a:pt x="81" y="214"/>
                  </a:lnTo>
                  <a:lnTo>
                    <a:pt x="79" y="210"/>
                  </a:lnTo>
                  <a:lnTo>
                    <a:pt x="79" y="206"/>
                  </a:lnTo>
                  <a:lnTo>
                    <a:pt x="79" y="203"/>
                  </a:lnTo>
                  <a:lnTo>
                    <a:pt x="81" y="199"/>
                  </a:lnTo>
                  <a:lnTo>
                    <a:pt x="87" y="194"/>
                  </a:lnTo>
                  <a:lnTo>
                    <a:pt x="87" y="190"/>
                  </a:lnTo>
                  <a:lnTo>
                    <a:pt x="84" y="188"/>
                  </a:lnTo>
                  <a:lnTo>
                    <a:pt x="79" y="181"/>
                  </a:lnTo>
                  <a:lnTo>
                    <a:pt x="0" y="181"/>
                  </a:lnTo>
                  <a:lnTo>
                    <a:pt x="0" y="135"/>
                  </a:lnTo>
                  <a:lnTo>
                    <a:pt x="0" y="134"/>
                  </a:lnTo>
                  <a:lnTo>
                    <a:pt x="6" y="129"/>
                  </a:lnTo>
                  <a:lnTo>
                    <a:pt x="12" y="129"/>
                  </a:lnTo>
                  <a:lnTo>
                    <a:pt x="14" y="129"/>
                  </a:lnTo>
                  <a:lnTo>
                    <a:pt x="25" y="131"/>
                  </a:lnTo>
                  <a:lnTo>
                    <a:pt x="28" y="134"/>
                  </a:lnTo>
                  <a:lnTo>
                    <a:pt x="35" y="134"/>
                  </a:lnTo>
                  <a:lnTo>
                    <a:pt x="41" y="134"/>
                  </a:lnTo>
                  <a:lnTo>
                    <a:pt x="47" y="131"/>
                  </a:lnTo>
                  <a:lnTo>
                    <a:pt x="54" y="129"/>
                  </a:lnTo>
                  <a:lnTo>
                    <a:pt x="58" y="125"/>
                  </a:lnTo>
                  <a:lnTo>
                    <a:pt x="60" y="121"/>
                  </a:lnTo>
                  <a:lnTo>
                    <a:pt x="63" y="118"/>
                  </a:lnTo>
                  <a:lnTo>
                    <a:pt x="63" y="113"/>
                  </a:lnTo>
                  <a:lnTo>
                    <a:pt x="63" y="109"/>
                  </a:lnTo>
                  <a:lnTo>
                    <a:pt x="60" y="103"/>
                  </a:lnTo>
                  <a:lnTo>
                    <a:pt x="58" y="100"/>
                  </a:lnTo>
                  <a:lnTo>
                    <a:pt x="54" y="96"/>
                  </a:lnTo>
                  <a:lnTo>
                    <a:pt x="47" y="95"/>
                  </a:lnTo>
                  <a:lnTo>
                    <a:pt x="41" y="93"/>
                  </a:lnTo>
                  <a:lnTo>
                    <a:pt x="35" y="93"/>
                  </a:lnTo>
                  <a:lnTo>
                    <a:pt x="28" y="93"/>
                  </a:lnTo>
                  <a:lnTo>
                    <a:pt x="25" y="95"/>
                  </a:lnTo>
                  <a:lnTo>
                    <a:pt x="14" y="96"/>
                  </a:lnTo>
                  <a:lnTo>
                    <a:pt x="12" y="96"/>
                  </a:lnTo>
                  <a:lnTo>
                    <a:pt x="6" y="96"/>
                  </a:lnTo>
                  <a:lnTo>
                    <a:pt x="0" y="93"/>
                  </a:lnTo>
                  <a:lnTo>
                    <a:pt x="0" y="43"/>
                  </a:lnTo>
                  <a:lnTo>
                    <a:pt x="76" y="40"/>
                  </a:lnTo>
                  <a:lnTo>
                    <a:pt x="76" y="43"/>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82" name="Freeform 34"/>
            <p:cNvSpPr>
              <a:spLocks/>
            </p:cNvSpPr>
            <p:nvPr/>
          </p:nvSpPr>
          <p:spPr bwMode="auto">
            <a:xfrm>
              <a:off x="3002" y="2013"/>
              <a:ext cx="314" cy="161"/>
            </a:xfrm>
            <a:custGeom>
              <a:avLst/>
              <a:gdLst>
                <a:gd name="T0" fmla="*/ 228 w 281"/>
                <a:gd name="T1" fmla="*/ 4 h 144"/>
                <a:gd name="T2" fmla="*/ 231 w 281"/>
                <a:gd name="T3" fmla="*/ 15 h 144"/>
                <a:gd name="T4" fmla="*/ 221 w 281"/>
                <a:gd name="T5" fmla="*/ 31 h 144"/>
                <a:gd name="T6" fmla="*/ 221 w 281"/>
                <a:gd name="T7" fmla="*/ 40 h 144"/>
                <a:gd name="T8" fmla="*/ 228 w 281"/>
                <a:gd name="T9" fmla="*/ 53 h 144"/>
                <a:gd name="T10" fmla="*/ 248 w 281"/>
                <a:gd name="T11" fmla="*/ 57 h 144"/>
                <a:gd name="T12" fmla="*/ 266 w 281"/>
                <a:gd name="T13" fmla="*/ 63 h 144"/>
                <a:gd name="T14" fmla="*/ 287 w 281"/>
                <a:gd name="T15" fmla="*/ 57 h 144"/>
                <a:gd name="T16" fmla="*/ 307 w 281"/>
                <a:gd name="T17" fmla="*/ 53 h 144"/>
                <a:gd name="T18" fmla="*/ 317 w 281"/>
                <a:gd name="T19" fmla="*/ 40 h 144"/>
                <a:gd name="T20" fmla="*/ 317 w 281"/>
                <a:gd name="T21" fmla="*/ 31 h 144"/>
                <a:gd name="T22" fmla="*/ 305 w 281"/>
                <a:gd name="T23" fmla="*/ 15 h 144"/>
                <a:gd name="T24" fmla="*/ 307 w 281"/>
                <a:gd name="T25" fmla="*/ 4 h 144"/>
                <a:gd name="T26" fmla="*/ 317 w 281"/>
                <a:gd name="T27" fmla="*/ 1 h 144"/>
                <a:gd name="T28" fmla="*/ 437 w 281"/>
                <a:gd name="T29" fmla="*/ 82 h 144"/>
                <a:gd name="T30" fmla="*/ 417 w 281"/>
                <a:gd name="T31" fmla="*/ 87 h 144"/>
                <a:gd name="T32" fmla="*/ 403 w 281"/>
                <a:gd name="T33" fmla="*/ 84 h 144"/>
                <a:gd name="T34" fmla="*/ 387 w 281"/>
                <a:gd name="T35" fmla="*/ 82 h 144"/>
                <a:gd name="T36" fmla="*/ 370 w 281"/>
                <a:gd name="T37" fmla="*/ 84 h 144"/>
                <a:gd name="T38" fmla="*/ 350 w 281"/>
                <a:gd name="T39" fmla="*/ 94 h 144"/>
                <a:gd name="T40" fmla="*/ 342 w 281"/>
                <a:gd name="T41" fmla="*/ 105 h 144"/>
                <a:gd name="T42" fmla="*/ 342 w 281"/>
                <a:gd name="T43" fmla="*/ 119 h 144"/>
                <a:gd name="T44" fmla="*/ 350 w 281"/>
                <a:gd name="T45" fmla="*/ 133 h 144"/>
                <a:gd name="T46" fmla="*/ 370 w 281"/>
                <a:gd name="T47" fmla="*/ 142 h 144"/>
                <a:gd name="T48" fmla="*/ 387 w 281"/>
                <a:gd name="T49" fmla="*/ 144 h 144"/>
                <a:gd name="T50" fmla="*/ 403 w 281"/>
                <a:gd name="T51" fmla="*/ 142 h 144"/>
                <a:gd name="T52" fmla="*/ 417 w 281"/>
                <a:gd name="T53" fmla="*/ 138 h 144"/>
                <a:gd name="T54" fmla="*/ 437 w 281"/>
                <a:gd name="T55" fmla="*/ 142 h 144"/>
                <a:gd name="T56" fmla="*/ 317 w 281"/>
                <a:gd name="T57" fmla="*/ 221 h 144"/>
                <a:gd name="T58" fmla="*/ 307 w 281"/>
                <a:gd name="T59" fmla="*/ 215 h 144"/>
                <a:gd name="T60" fmla="*/ 305 w 281"/>
                <a:gd name="T61" fmla="*/ 206 h 144"/>
                <a:gd name="T62" fmla="*/ 317 w 281"/>
                <a:gd name="T63" fmla="*/ 193 h 144"/>
                <a:gd name="T64" fmla="*/ 317 w 281"/>
                <a:gd name="T65" fmla="*/ 182 h 144"/>
                <a:gd name="T66" fmla="*/ 307 w 281"/>
                <a:gd name="T67" fmla="*/ 169 h 144"/>
                <a:gd name="T68" fmla="*/ 287 w 281"/>
                <a:gd name="T69" fmla="*/ 163 h 144"/>
                <a:gd name="T70" fmla="*/ 266 w 281"/>
                <a:gd name="T71" fmla="*/ 159 h 144"/>
                <a:gd name="T72" fmla="*/ 248 w 281"/>
                <a:gd name="T73" fmla="*/ 163 h 144"/>
                <a:gd name="T74" fmla="*/ 228 w 281"/>
                <a:gd name="T75" fmla="*/ 169 h 144"/>
                <a:gd name="T76" fmla="*/ 221 w 281"/>
                <a:gd name="T77" fmla="*/ 182 h 144"/>
                <a:gd name="T78" fmla="*/ 221 w 281"/>
                <a:gd name="T79" fmla="*/ 193 h 144"/>
                <a:gd name="T80" fmla="*/ 231 w 281"/>
                <a:gd name="T81" fmla="*/ 206 h 144"/>
                <a:gd name="T82" fmla="*/ 228 w 281"/>
                <a:gd name="T83" fmla="*/ 215 h 144"/>
                <a:gd name="T84" fmla="*/ 96 w 281"/>
                <a:gd name="T85" fmla="*/ 221 h 144"/>
                <a:gd name="T86" fmla="*/ 96 w 281"/>
                <a:gd name="T87" fmla="*/ 144 h 144"/>
                <a:gd name="T88" fmla="*/ 82 w 281"/>
                <a:gd name="T89" fmla="*/ 138 h 144"/>
                <a:gd name="T90" fmla="*/ 64 w 281"/>
                <a:gd name="T91" fmla="*/ 142 h 144"/>
                <a:gd name="T92" fmla="*/ 44 w 281"/>
                <a:gd name="T93" fmla="*/ 144 h 144"/>
                <a:gd name="T94" fmla="*/ 29 w 281"/>
                <a:gd name="T95" fmla="*/ 142 h 144"/>
                <a:gd name="T96" fmla="*/ 10 w 281"/>
                <a:gd name="T97" fmla="*/ 133 h 144"/>
                <a:gd name="T98" fmla="*/ 0 w 281"/>
                <a:gd name="T99" fmla="*/ 119 h 144"/>
                <a:gd name="T100" fmla="*/ 0 w 281"/>
                <a:gd name="T101" fmla="*/ 105 h 144"/>
                <a:gd name="T102" fmla="*/ 10 w 281"/>
                <a:gd name="T103" fmla="*/ 94 h 144"/>
                <a:gd name="T104" fmla="*/ 29 w 281"/>
                <a:gd name="T105" fmla="*/ 84 h 144"/>
                <a:gd name="T106" fmla="*/ 44 w 281"/>
                <a:gd name="T107" fmla="*/ 82 h 144"/>
                <a:gd name="T108" fmla="*/ 64 w 281"/>
                <a:gd name="T109" fmla="*/ 84 h 144"/>
                <a:gd name="T110" fmla="*/ 82 w 281"/>
                <a:gd name="T111" fmla="*/ 87 h 144"/>
                <a:gd name="T112" fmla="*/ 96 w 281"/>
                <a:gd name="T113" fmla="*/ 82 h 144"/>
                <a:gd name="T114" fmla="*/ 215 w 281"/>
                <a:gd name="T115" fmla="*/ 1 h 1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1"/>
                <a:gd name="T175" fmla="*/ 0 h 144"/>
                <a:gd name="T176" fmla="*/ 281 w 281"/>
                <a:gd name="T177" fmla="*/ 144 h 1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1" h="144">
                  <a:moveTo>
                    <a:pt x="141" y="1"/>
                  </a:moveTo>
                  <a:lnTo>
                    <a:pt x="147" y="4"/>
                  </a:lnTo>
                  <a:lnTo>
                    <a:pt x="149" y="8"/>
                  </a:lnTo>
                  <a:lnTo>
                    <a:pt x="149" y="10"/>
                  </a:lnTo>
                  <a:lnTo>
                    <a:pt x="144" y="15"/>
                  </a:lnTo>
                  <a:lnTo>
                    <a:pt x="141" y="20"/>
                  </a:lnTo>
                  <a:lnTo>
                    <a:pt x="141" y="21"/>
                  </a:lnTo>
                  <a:lnTo>
                    <a:pt x="141" y="26"/>
                  </a:lnTo>
                  <a:lnTo>
                    <a:pt x="144" y="30"/>
                  </a:lnTo>
                  <a:lnTo>
                    <a:pt x="147" y="34"/>
                  </a:lnTo>
                  <a:lnTo>
                    <a:pt x="152" y="37"/>
                  </a:lnTo>
                  <a:lnTo>
                    <a:pt x="159" y="37"/>
                  </a:lnTo>
                  <a:lnTo>
                    <a:pt x="163" y="40"/>
                  </a:lnTo>
                  <a:lnTo>
                    <a:pt x="171" y="40"/>
                  </a:lnTo>
                  <a:lnTo>
                    <a:pt x="178" y="40"/>
                  </a:lnTo>
                  <a:lnTo>
                    <a:pt x="184" y="37"/>
                  </a:lnTo>
                  <a:lnTo>
                    <a:pt x="190" y="37"/>
                  </a:lnTo>
                  <a:lnTo>
                    <a:pt x="197" y="34"/>
                  </a:lnTo>
                  <a:lnTo>
                    <a:pt x="200" y="30"/>
                  </a:lnTo>
                  <a:lnTo>
                    <a:pt x="203" y="26"/>
                  </a:lnTo>
                  <a:lnTo>
                    <a:pt x="203" y="21"/>
                  </a:lnTo>
                  <a:lnTo>
                    <a:pt x="203" y="20"/>
                  </a:lnTo>
                  <a:lnTo>
                    <a:pt x="200" y="15"/>
                  </a:lnTo>
                  <a:lnTo>
                    <a:pt x="195" y="10"/>
                  </a:lnTo>
                  <a:lnTo>
                    <a:pt x="195" y="8"/>
                  </a:lnTo>
                  <a:lnTo>
                    <a:pt x="197" y="4"/>
                  </a:lnTo>
                  <a:lnTo>
                    <a:pt x="203" y="0"/>
                  </a:lnTo>
                  <a:lnTo>
                    <a:pt x="203" y="1"/>
                  </a:lnTo>
                  <a:lnTo>
                    <a:pt x="280" y="1"/>
                  </a:lnTo>
                  <a:lnTo>
                    <a:pt x="280" y="52"/>
                  </a:lnTo>
                  <a:lnTo>
                    <a:pt x="275" y="56"/>
                  </a:lnTo>
                  <a:lnTo>
                    <a:pt x="268" y="56"/>
                  </a:lnTo>
                  <a:lnTo>
                    <a:pt x="267" y="56"/>
                  </a:lnTo>
                  <a:lnTo>
                    <a:pt x="259" y="54"/>
                  </a:lnTo>
                  <a:lnTo>
                    <a:pt x="252" y="52"/>
                  </a:lnTo>
                  <a:lnTo>
                    <a:pt x="248" y="52"/>
                  </a:lnTo>
                  <a:lnTo>
                    <a:pt x="243" y="52"/>
                  </a:lnTo>
                  <a:lnTo>
                    <a:pt x="237" y="54"/>
                  </a:lnTo>
                  <a:lnTo>
                    <a:pt x="230" y="56"/>
                  </a:lnTo>
                  <a:lnTo>
                    <a:pt x="225" y="60"/>
                  </a:lnTo>
                  <a:lnTo>
                    <a:pt x="219" y="62"/>
                  </a:lnTo>
                  <a:lnTo>
                    <a:pt x="219" y="67"/>
                  </a:lnTo>
                  <a:lnTo>
                    <a:pt x="219" y="72"/>
                  </a:lnTo>
                  <a:lnTo>
                    <a:pt x="219" y="76"/>
                  </a:lnTo>
                  <a:lnTo>
                    <a:pt x="219" y="80"/>
                  </a:lnTo>
                  <a:lnTo>
                    <a:pt x="225" y="85"/>
                  </a:lnTo>
                  <a:lnTo>
                    <a:pt x="230" y="88"/>
                  </a:lnTo>
                  <a:lnTo>
                    <a:pt x="237" y="91"/>
                  </a:lnTo>
                  <a:lnTo>
                    <a:pt x="243" y="91"/>
                  </a:lnTo>
                  <a:lnTo>
                    <a:pt x="248" y="92"/>
                  </a:lnTo>
                  <a:lnTo>
                    <a:pt x="252" y="92"/>
                  </a:lnTo>
                  <a:lnTo>
                    <a:pt x="259" y="91"/>
                  </a:lnTo>
                  <a:lnTo>
                    <a:pt x="267" y="88"/>
                  </a:lnTo>
                  <a:lnTo>
                    <a:pt x="268" y="88"/>
                  </a:lnTo>
                  <a:lnTo>
                    <a:pt x="275" y="91"/>
                  </a:lnTo>
                  <a:lnTo>
                    <a:pt x="280" y="91"/>
                  </a:lnTo>
                  <a:lnTo>
                    <a:pt x="280" y="141"/>
                  </a:lnTo>
                  <a:lnTo>
                    <a:pt x="203" y="141"/>
                  </a:lnTo>
                  <a:lnTo>
                    <a:pt x="203" y="143"/>
                  </a:lnTo>
                  <a:lnTo>
                    <a:pt x="197" y="138"/>
                  </a:lnTo>
                  <a:lnTo>
                    <a:pt x="195" y="134"/>
                  </a:lnTo>
                  <a:lnTo>
                    <a:pt x="195" y="132"/>
                  </a:lnTo>
                  <a:lnTo>
                    <a:pt x="200" y="127"/>
                  </a:lnTo>
                  <a:lnTo>
                    <a:pt x="203" y="124"/>
                  </a:lnTo>
                  <a:lnTo>
                    <a:pt x="203" y="118"/>
                  </a:lnTo>
                  <a:lnTo>
                    <a:pt x="203" y="117"/>
                  </a:lnTo>
                  <a:lnTo>
                    <a:pt x="200" y="112"/>
                  </a:lnTo>
                  <a:lnTo>
                    <a:pt x="197" y="108"/>
                  </a:lnTo>
                  <a:lnTo>
                    <a:pt x="190" y="105"/>
                  </a:lnTo>
                  <a:lnTo>
                    <a:pt x="184" y="105"/>
                  </a:lnTo>
                  <a:lnTo>
                    <a:pt x="178" y="102"/>
                  </a:lnTo>
                  <a:lnTo>
                    <a:pt x="171" y="102"/>
                  </a:lnTo>
                  <a:lnTo>
                    <a:pt x="163" y="102"/>
                  </a:lnTo>
                  <a:lnTo>
                    <a:pt x="159" y="105"/>
                  </a:lnTo>
                  <a:lnTo>
                    <a:pt x="152" y="105"/>
                  </a:lnTo>
                  <a:lnTo>
                    <a:pt x="147" y="108"/>
                  </a:lnTo>
                  <a:lnTo>
                    <a:pt x="144" y="112"/>
                  </a:lnTo>
                  <a:lnTo>
                    <a:pt x="141" y="117"/>
                  </a:lnTo>
                  <a:lnTo>
                    <a:pt x="141" y="118"/>
                  </a:lnTo>
                  <a:lnTo>
                    <a:pt x="141" y="124"/>
                  </a:lnTo>
                  <a:lnTo>
                    <a:pt x="144" y="127"/>
                  </a:lnTo>
                  <a:lnTo>
                    <a:pt x="149" y="132"/>
                  </a:lnTo>
                  <a:lnTo>
                    <a:pt x="149" y="134"/>
                  </a:lnTo>
                  <a:lnTo>
                    <a:pt x="147" y="138"/>
                  </a:lnTo>
                  <a:lnTo>
                    <a:pt x="141" y="141"/>
                  </a:lnTo>
                  <a:lnTo>
                    <a:pt x="62" y="141"/>
                  </a:lnTo>
                  <a:lnTo>
                    <a:pt x="62" y="95"/>
                  </a:lnTo>
                  <a:lnTo>
                    <a:pt x="62" y="92"/>
                  </a:lnTo>
                  <a:lnTo>
                    <a:pt x="58" y="88"/>
                  </a:lnTo>
                  <a:lnTo>
                    <a:pt x="52" y="88"/>
                  </a:lnTo>
                  <a:lnTo>
                    <a:pt x="49" y="88"/>
                  </a:lnTo>
                  <a:lnTo>
                    <a:pt x="41" y="91"/>
                  </a:lnTo>
                  <a:lnTo>
                    <a:pt x="35" y="92"/>
                  </a:lnTo>
                  <a:lnTo>
                    <a:pt x="28" y="92"/>
                  </a:lnTo>
                  <a:lnTo>
                    <a:pt x="22" y="92"/>
                  </a:lnTo>
                  <a:lnTo>
                    <a:pt x="19" y="91"/>
                  </a:lnTo>
                  <a:lnTo>
                    <a:pt x="11" y="88"/>
                  </a:lnTo>
                  <a:lnTo>
                    <a:pt x="6" y="85"/>
                  </a:lnTo>
                  <a:lnTo>
                    <a:pt x="1" y="80"/>
                  </a:lnTo>
                  <a:lnTo>
                    <a:pt x="0" y="76"/>
                  </a:lnTo>
                  <a:lnTo>
                    <a:pt x="0" y="72"/>
                  </a:lnTo>
                  <a:lnTo>
                    <a:pt x="0" y="67"/>
                  </a:lnTo>
                  <a:lnTo>
                    <a:pt x="1" y="62"/>
                  </a:lnTo>
                  <a:lnTo>
                    <a:pt x="6" y="60"/>
                  </a:lnTo>
                  <a:lnTo>
                    <a:pt x="11" y="56"/>
                  </a:lnTo>
                  <a:lnTo>
                    <a:pt x="19" y="54"/>
                  </a:lnTo>
                  <a:lnTo>
                    <a:pt x="22" y="52"/>
                  </a:lnTo>
                  <a:lnTo>
                    <a:pt x="28" y="52"/>
                  </a:lnTo>
                  <a:lnTo>
                    <a:pt x="35" y="52"/>
                  </a:lnTo>
                  <a:lnTo>
                    <a:pt x="41" y="54"/>
                  </a:lnTo>
                  <a:lnTo>
                    <a:pt x="49" y="56"/>
                  </a:lnTo>
                  <a:lnTo>
                    <a:pt x="52" y="56"/>
                  </a:lnTo>
                  <a:lnTo>
                    <a:pt x="58" y="56"/>
                  </a:lnTo>
                  <a:lnTo>
                    <a:pt x="62" y="52"/>
                  </a:lnTo>
                  <a:lnTo>
                    <a:pt x="62" y="1"/>
                  </a:lnTo>
                  <a:lnTo>
                    <a:pt x="138" y="1"/>
                  </a:lnTo>
                  <a:lnTo>
                    <a:pt x="141" y="1"/>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83" name="Freeform 35"/>
            <p:cNvSpPr>
              <a:spLocks/>
            </p:cNvSpPr>
            <p:nvPr/>
          </p:nvSpPr>
          <p:spPr bwMode="auto">
            <a:xfrm>
              <a:off x="3248" y="1965"/>
              <a:ext cx="311" cy="206"/>
            </a:xfrm>
            <a:custGeom>
              <a:avLst/>
              <a:gdLst>
                <a:gd name="T0" fmla="*/ 305 w 278"/>
                <a:gd name="T1" fmla="*/ 290 h 183"/>
                <a:gd name="T2" fmla="*/ 303 w 278"/>
                <a:gd name="T3" fmla="*/ 279 h 183"/>
                <a:gd name="T4" fmla="*/ 310 w 278"/>
                <a:gd name="T5" fmla="*/ 268 h 183"/>
                <a:gd name="T6" fmla="*/ 310 w 278"/>
                <a:gd name="T7" fmla="*/ 252 h 183"/>
                <a:gd name="T8" fmla="*/ 303 w 278"/>
                <a:gd name="T9" fmla="*/ 235 h 183"/>
                <a:gd name="T10" fmla="*/ 285 w 278"/>
                <a:gd name="T11" fmla="*/ 232 h 183"/>
                <a:gd name="T12" fmla="*/ 263 w 278"/>
                <a:gd name="T13" fmla="*/ 230 h 183"/>
                <a:gd name="T14" fmla="*/ 243 w 278"/>
                <a:gd name="T15" fmla="*/ 232 h 183"/>
                <a:gd name="T16" fmla="*/ 224 w 278"/>
                <a:gd name="T17" fmla="*/ 235 h 183"/>
                <a:gd name="T18" fmla="*/ 220 w 278"/>
                <a:gd name="T19" fmla="*/ 252 h 183"/>
                <a:gd name="T20" fmla="*/ 220 w 278"/>
                <a:gd name="T21" fmla="*/ 268 h 183"/>
                <a:gd name="T22" fmla="*/ 228 w 278"/>
                <a:gd name="T23" fmla="*/ 279 h 183"/>
                <a:gd name="T24" fmla="*/ 224 w 278"/>
                <a:gd name="T25" fmla="*/ 290 h 183"/>
                <a:gd name="T26" fmla="*/ 93 w 278"/>
                <a:gd name="T27" fmla="*/ 293 h 183"/>
                <a:gd name="T28" fmla="*/ 93 w 278"/>
                <a:gd name="T29" fmla="*/ 213 h 183"/>
                <a:gd name="T30" fmla="*/ 75 w 278"/>
                <a:gd name="T31" fmla="*/ 208 h 183"/>
                <a:gd name="T32" fmla="*/ 62 w 278"/>
                <a:gd name="T33" fmla="*/ 209 h 183"/>
                <a:gd name="T34" fmla="*/ 44 w 278"/>
                <a:gd name="T35" fmla="*/ 213 h 183"/>
                <a:gd name="T36" fmla="*/ 23 w 278"/>
                <a:gd name="T37" fmla="*/ 209 h 183"/>
                <a:gd name="T38" fmla="*/ 10 w 278"/>
                <a:gd name="T39" fmla="*/ 201 h 183"/>
                <a:gd name="T40" fmla="*/ 0 w 278"/>
                <a:gd name="T41" fmla="*/ 189 h 183"/>
                <a:gd name="T42" fmla="*/ 0 w 278"/>
                <a:gd name="T43" fmla="*/ 174 h 183"/>
                <a:gd name="T44" fmla="*/ 10 w 278"/>
                <a:gd name="T45" fmla="*/ 162 h 183"/>
                <a:gd name="T46" fmla="*/ 23 w 278"/>
                <a:gd name="T47" fmla="*/ 152 h 183"/>
                <a:gd name="T48" fmla="*/ 44 w 278"/>
                <a:gd name="T49" fmla="*/ 149 h 183"/>
                <a:gd name="T50" fmla="*/ 62 w 278"/>
                <a:gd name="T51" fmla="*/ 152 h 183"/>
                <a:gd name="T52" fmla="*/ 75 w 278"/>
                <a:gd name="T53" fmla="*/ 154 h 183"/>
                <a:gd name="T54" fmla="*/ 95 w 278"/>
                <a:gd name="T55" fmla="*/ 149 h 183"/>
                <a:gd name="T56" fmla="*/ 93 w 278"/>
                <a:gd name="T57" fmla="*/ 66 h 183"/>
                <a:gd name="T58" fmla="*/ 224 w 278"/>
                <a:gd name="T59" fmla="*/ 59 h 183"/>
                <a:gd name="T60" fmla="*/ 228 w 278"/>
                <a:gd name="T61" fmla="*/ 50 h 183"/>
                <a:gd name="T62" fmla="*/ 213 w 278"/>
                <a:gd name="T63" fmla="*/ 34 h 183"/>
                <a:gd name="T64" fmla="*/ 220 w 278"/>
                <a:gd name="T65" fmla="*/ 24 h 183"/>
                <a:gd name="T66" fmla="*/ 224 w 278"/>
                <a:gd name="T67" fmla="*/ 9 h 183"/>
                <a:gd name="T68" fmla="*/ 243 w 278"/>
                <a:gd name="T69" fmla="*/ 1 h 183"/>
                <a:gd name="T70" fmla="*/ 263 w 278"/>
                <a:gd name="T71" fmla="*/ 0 h 183"/>
                <a:gd name="T72" fmla="*/ 285 w 278"/>
                <a:gd name="T73" fmla="*/ 1 h 183"/>
                <a:gd name="T74" fmla="*/ 303 w 278"/>
                <a:gd name="T75" fmla="*/ 9 h 183"/>
                <a:gd name="T76" fmla="*/ 310 w 278"/>
                <a:gd name="T77" fmla="*/ 24 h 183"/>
                <a:gd name="T78" fmla="*/ 310 w 278"/>
                <a:gd name="T79" fmla="*/ 34 h 183"/>
                <a:gd name="T80" fmla="*/ 303 w 278"/>
                <a:gd name="T81" fmla="*/ 50 h 183"/>
                <a:gd name="T82" fmla="*/ 303 w 278"/>
                <a:gd name="T83" fmla="*/ 59 h 183"/>
                <a:gd name="T84" fmla="*/ 434 w 278"/>
                <a:gd name="T85" fmla="*/ 66 h 183"/>
                <a:gd name="T86" fmla="*/ 315 w 278"/>
                <a:gd name="T87" fmla="*/ 293 h 1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183"/>
                <a:gd name="T134" fmla="*/ 278 w 278"/>
                <a:gd name="T135" fmla="*/ 183 h 1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183">
                  <a:moveTo>
                    <a:pt x="201" y="182"/>
                  </a:moveTo>
                  <a:lnTo>
                    <a:pt x="195" y="180"/>
                  </a:lnTo>
                  <a:lnTo>
                    <a:pt x="193" y="176"/>
                  </a:lnTo>
                  <a:lnTo>
                    <a:pt x="193" y="173"/>
                  </a:lnTo>
                  <a:lnTo>
                    <a:pt x="196" y="167"/>
                  </a:lnTo>
                  <a:lnTo>
                    <a:pt x="198" y="166"/>
                  </a:lnTo>
                  <a:lnTo>
                    <a:pt x="198" y="160"/>
                  </a:lnTo>
                  <a:lnTo>
                    <a:pt x="198" y="157"/>
                  </a:lnTo>
                  <a:lnTo>
                    <a:pt x="196" y="153"/>
                  </a:lnTo>
                  <a:lnTo>
                    <a:pt x="193" y="147"/>
                  </a:lnTo>
                  <a:lnTo>
                    <a:pt x="187" y="145"/>
                  </a:lnTo>
                  <a:lnTo>
                    <a:pt x="182" y="145"/>
                  </a:lnTo>
                  <a:lnTo>
                    <a:pt x="176" y="143"/>
                  </a:lnTo>
                  <a:lnTo>
                    <a:pt x="168" y="143"/>
                  </a:lnTo>
                  <a:lnTo>
                    <a:pt x="162" y="143"/>
                  </a:lnTo>
                  <a:lnTo>
                    <a:pt x="155" y="145"/>
                  </a:lnTo>
                  <a:lnTo>
                    <a:pt x="149" y="145"/>
                  </a:lnTo>
                  <a:lnTo>
                    <a:pt x="143" y="147"/>
                  </a:lnTo>
                  <a:lnTo>
                    <a:pt x="141" y="153"/>
                  </a:lnTo>
                  <a:lnTo>
                    <a:pt x="140" y="157"/>
                  </a:lnTo>
                  <a:lnTo>
                    <a:pt x="136" y="160"/>
                  </a:lnTo>
                  <a:lnTo>
                    <a:pt x="140" y="166"/>
                  </a:lnTo>
                  <a:lnTo>
                    <a:pt x="141" y="167"/>
                  </a:lnTo>
                  <a:lnTo>
                    <a:pt x="146" y="173"/>
                  </a:lnTo>
                  <a:lnTo>
                    <a:pt x="146" y="176"/>
                  </a:lnTo>
                  <a:lnTo>
                    <a:pt x="143" y="180"/>
                  </a:lnTo>
                  <a:lnTo>
                    <a:pt x="140" y="182"/>
                  </a:lnTo>
                  <a:lnTo>
                    <a:pt x="59" y="182"/>
                  </a:lnTo>
                  <a:lnTo>
                    <a:pt x="59" y="131"/>
                  </a:lnTo>
                  <a:lnTo>
                    <a:pt x="59" y="132"/>
                  </a:lnTo>
                  <a:lnTo>
                    <a:pt x="55" y="130"/>
                  </a:lnTo>
                  <a:lnTo>
                    <a:pt x="48" y="130"/>
                  </a:lnTo>
                  <a:lnTo>
                    <a:pt x="47" y="130"/>
                  </a:lnTo>
                  <a:lnTo>
                    <a:pt x="39" y="131"/>
                  </a:lnTo>
                  <a:lnTo>
                    <a:pt x="33" y="132"/>
                  </a:lnTo>
                  <a:lnTo>
                    <a:pt x="28" y="132"/>
                  </a:lnTo>
                  <a:lnTo>
                    <a:pt x="22" y="131"/>
                  </a:lnTo>
                  <a:lnTo>
                    <a:pt x="15" y="131"/>
                  </a:lnTo>
                  <a:lnTo>
                    <a:pt x="11" y="130"/>
                  </a:lnTo>
                  <a:lnTo>
                    <a:pt x="6" y="125"/>
                  </a:lnTo>
                  <a:lnTo>
                    <a:pt x="0" y="121"/>
                  </a:lnTo>
                  <a:lnTo>
                    <a:pt x="0" y="117"/>
                  </a:lnTo>
                  <a:lnTo>
                    <a:pt x="0" y="112"/>
                  </a:lnTo>
                  <a:lnTo>
                    <a:pt x="0" y="109"/>
                  </a:lnTo>
                  <a:lnTo>
                    <a:pt x="0" y="102"/>
                  </a:lnTo>
                  <a:lnTo>
                    <a:pt x="6" y="101"/>
                  </a:lnTo>
                  <a:lnTo>
                    <a:pt x="11" y="96"/>
                  </a:lnTo>
                  <a:lnTo>
                    <a:pt x="15" y="95"/>
                  </a:lnTo>
                  <a:lnTo>
                    <a:pt x="22" y="92"/>
                  </a:lnTo>
                  <a:lnTo>
                    <a:pt x="28" y="92"/>
                  </a:lnTo>
                  <a:lnTo>
                    <a:pt x="33" y="92"/>
                  </a:lnTo>
                  <a:lnTo>
                    <a:pt x="39" y="95"/>
                  </a:lnTo>
                  <a:lnTo>
                    <a:pt x="45" y="96"/>
                  </a:lnTo>
                  <a:lnTo>
                    <a:pt x="48" y="96"/>
                  </a:lnTo>
                  <a:lnTo>
                    <a:pt x="55" y="96"/>
                  </a:lnTo>
                  <a:lnTo>
                    <a:pt x="61" y="92"/>
                  </a:lnTo>
                  <a:lnTo>
                    <a:pt x="59" y="92"/>
                  </a:lnTo>
                  <a:lnTo>
                    <a:pt x="59" y="41"/>
                  </a:lnTo>
                  <a:lnTo>
                    <a:pt x="140" y="41"/>
                  </a:lnTo>
                  <a:lnTo>
                    <a:pt x="143" y="36"/>
                  </a:lnTo>
                  <a:lnTo>
                    <a:pt x="146" y="34"/>
                  </a:lnTo>
                  <a:lnTo>
                    <a:pt x="146" y="31"/>
                  </a:lnTo>
                  <a:lnTo>
                    <a:pt x="141" y="26"/>
                  </a:lnTo>
                  <a:lnTo>
                    <a:pt x="136" y="21"/>
                  </a:lnTo>
                  <a:lnTo>
                    <a:pt x="136" y="18"/>
                  </a:lnTo>
                  <a:lnTo>
                    <a:pt x="140" y="15"/>
                  </a:lnTo>
                  <a:lnTo>
                    <a:pt x="141" y="10"/>
                  </a:lnTo>
                  <a:lnTo>
                    <a:pt x="143" y="5"/>
                  </a:lnTo>
                  <a:lnTo>
                    <a:pt x="149" y="4"/>
                  </a:lnTo>
                  <a:lnTo>
                    <a:pt x="155" y="1"/>
                  </a:lnTo>
                  <a:lnTo>
                    <a:pt x="162" y="0"/>
                  </a:lnTo>
                  <a:lnTo>
                    <a:pt x="168" y="0"/>
                  </a:lnTo>
                  <a:lnTo>
                    <a:pt x="176" y="0"/>
                  </a:lnTo>
                  <a:lnTo>
                    <a:pt x="182" y="1"/>
                  </a:lnTo>
                  <a:lnTo>
                    <a:pt x="187" y="4"/>
                  </a:lnTo>
                  <a:lnTo>
                    <a:pt x="193" y="5"/>
                  </a:lnTo>
                  <a:lnTo>
                    <a:pt x="196" y="10"/>
                  </a:lnTo>
                  <a:lnTo>
                    <a:pt x="198" y="15"/>
                  </a:lnTo>
                  <a:lnTo>
                    <a:pt x="198" y="18"/>
                  </a:lnTo>
                  <a:lnTo>
                    <a:pt x="198" y="21"/>
                  </a:lnTo>
                  <a:lnTo>
                    <a:pt x="196" y="26"/>
                  </a:lnTo>
                  <a:lnTo>
                    <a:pt x="193" y="31"/>
                  </a:lnTo>
                  <a:lnTo>
                    <a:pt x="190" y="34"/>
                  </a:lnTo>
                  <a:lnTo>
                    <a:pt x="193" y="36"/>
                  </a:lnTo>
                  <a:lnTo>
                    <a:pt x="198" y="41"/>
                  </a:lnTo>
                  <a:lnTo>
                    <a:pt x="277" y="41"/>
                  </a:lnTo>
                  <a:lnTo>
                    <a:pt x="277" y="182"/>
                  </a:lnTo>
                  <a:lnTo>
                    <a:pt x="201" y="182"/>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84" name="Freeform 36"/>
            <p:cNvSpPr>
              <a:spLocks/>
            </p:cNvSpPr>
            <p:nvPr/>
          </p:nvSpPr>
          <p:spPr bwMode="auto">
            <a:xfrm>
              <a:off x="2343" y="2126"/>
              <a:ext cx="314" cy="256"/>
            </a:xfrm>
            <a:custGeom>
              <a:avLst/>
              <a:gdLst>
                <a:gd name="T0" fmla="*/ 341 w 281"/>
                <a:gd name="T1" fmla="*/ 62 h 228"/>
                <a:gd name="T2" fmla="*/ 349 w 281"/>
                <a:gd name="T3" fmla="*/ 152 h 228"/>
                <a:gd name="T4" fmla="*/ 361 w 281"/>
                <a:gd name="T5" fmla="*/ 152 h 228"/>
                <a:gd name="T6" fmla="*/ 383 w 281"/>
                <a:gd name="T7" fmla="*/ 141 h 228"/>
                <a:gd name="T8" fmla="*/ 401 w 281"/>
                <a:gd name="T9" fmla="*/ 141 h 228"/>
                <a:gd name="T10" fmla="*/ 417 w 281"/>
                <a:gd name="T11" fmla="*/ 152 h 228"/>
                <a:gd name="T12" fmla="*/ 435 w 281"/>
                <a:gd name="T13" fmla="*/ 163 h 228"/>
                <a:gd name="T14" fmla="*/ 437 w 281"/>
                <a:gd name="T15" fmla="*/ 177 h 228"/>
                <a:gd name="T16" fmla="*/ 435 w 281"/>
                <a:gd name="T17" fmla="*/ 192 h 228"/>
                <a:gd name="T18" fmla="*/ 417 w 281"/>
                <a:gd name="T19" fmla="*/ 203 h 228"/>
                <a:gd name="T20" fmla="*/ 401 w 281"/>
                <a:gd name="T21" fmla="*/ 208 h 228"/>
                <a:gd name="T22" fmla="*/ 383 w 281"/>
                <a:gd name="T23" fmla="*/ 211 h 228"/>
                <a:gd name="T24" fmla="*/ 361 w 281"/>
                <a:gd name="T25" fmla="*/ 203 h 228"/>
                <a:gd name="T26" fmla="*/ 349 w 281"/>
                <a:gd name="T27" fmla="*/ 204 h 228"/>
                <a:gd name="T28" fmla="*/ 341 w 281"/>
                <a:gd name="T29" fmla="*/ 290 h 228"/>
                <a:gd name="T30" fmla="*/ 210 w 281"/>
                <a:gd name="T31" fmla="*/ 298 h 228"/>
                <a:gd name="T32" fmla="*/ 203 w 281"/>
                <a:gd name="T33" fmla="*/ 308 h 228"/>
                <a:gd name="T34" fmla="*/ 216 w 281"/>
                <a:gd name="T35" fmla="*/ 321 h 228"/>
                <a:gd name="T36" fmla="*/ 216 w 281"/>
                <a:gd name="T37" fmla="*/ 336 h 228"/>
                <a:gd name="T38" fmla="*/ 206 w 281"/>
                <a:gd name="T39" fmla="*/ 347 h 228"/>
                <a:gd name="T40" fmla="*/ 189 w 281"/>
                <a:gd name="T41" fmla="*/ 358 h 228"/>
                <a:gd name="T42" fmla="*/ 170 w 281"/>
                <a:gd name="T43" fmla="*/ 360 h 228"/>
                <a:gd name="T44" fmla="*/ 158 w 281"/>
                <a:gd name="T45" fmla="*/ 360 h 228"/>
                <a:gd name="T46" fmla="*/ 142 w 281"/>
                <a:gd name="T47" fmla="*/ 353 h 228"/>
                <a:gd name="T48" fmla="*/ 123 w 281"/>
                <a:gd name="T49" fmla="*/ 341 h 228"/>
                <a:gd name="T50" fmla="*/ 120 w 281"/>
                <a:gd name="T51" fmla="*/ 331 h 228"/>
                <a:gd name="T52" fmla="*/ 123 w 281"/>
                <a:gd name="T53" fmla="*/ 319 h 228"/>
                <a:gd name="T54" fmla="*/ 132 w 281"/>
                <a:gd name="T55" fmla="*/ 307 h 228"/>
                <a:gd name="T56" fmla="*/ 123 w 281"/>
                <a:gd name="T57" fmla="*/ 290 h 228"/>
                <a:gd name="T58" fmla="*/ 0 w 281"/>
                <a:gd name="T59" fmla="*/ 62 h 228"/>
                <a:gd name="T60" fmla="*/ 120 w 281"/>
                <a:gd name="T61" fmla="*/ 64 h 228"/>
                <a:gd name="T62" fmla="*/ 132 w 281"/>
                <a:gd name="T63" fmla="*/ 53 h 228"/>
                <a:gd name="T64" fmla="*/ 123 w 281"/>
                <a:gd name="T65" fmla="*/ 42 h 228"/>
                <a:gd name="T66" fmla="*/ 120 w 281"/>
                <a:gd name="T67" fmla="*/ 28 h 228"/>
                <a:gd name="T68" fmla="*/ 123 w 281"/>
                <a:gd name="T69" fmla="*/ 15 h 228"/>
                <a:gd name="T70" fmla="*/ 142 w 281"/>
                <a:gd name="T71" fmla="*/ 1 h 228"/>
                <a:gd name="T72" fmla="*/ 158 w 281"/>
                <a:gd name="T73" fmla="*/ 0 h 228"/>
                <a:gd name="T74" fmla="*/ 180 w 281"/>
                <a:gd name="T75" fmla="*/ 0 h 228"/>
                <a:gd name="T76" fmla="*/ 198 w 281"/>
                <a:gd name="T77" fmla="*/ 1 h 228"/>
                <a:gd name="T78" fmla="*/ 213 w 281"/>
                <a:gd name="T79" fmla="*/ 15 h 228"/>
                <a:gd name="T80" fmla="*/ 217 w 281"/>
                <a:gd name="T81" fmla="*/ 28 h 228"/>
                <a:gd name="T82" fmla="*/ 213 w 281"/>
                <a:gd name="T83" fmla="*/ 42 h 228"/>
                <a:gd name="T84" fmla="*/ 203 w 281"/>
                <a:gd name="T85" fmla="*/ 53 h 228"/>
                <a:gd name="T86" fmla="*/ 217 w 281"/>
                <a:gd name="T87" fmla="*/ 64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1"/>
                <a:gd name="T133" fmla="*/ 0 h 228"/>
                <a:gd name="T134" fmla="*/ 281 w 281"/>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1" h="228">
                  <a:moveTo>
                    <a:pt x="140" y="39"/>
                  </a:moveTo>
                  <a:lnTo>
                    <a:pt x="218" y="39"/>
                  </a:lnTo>
                  <a:lnTo>
                    <a:pt x="218" y="92"/>
                  </a:lnTo>
                  <a:lnTo>
                    <a:pt x="224" y="95"/>
                  </a:lnTo>
                  <a:lnTo>
                    <a:pt x="230" y="95"/>
                  </a:lnTo>
                  <a:lnTo>
                    <a:pt x="232" y="95"/>
                  </a:lnTo>
                  <a:lnTo>
                    <a:pt x="240" y="92"/>
                  </a:lnTo>
                  <a:lnTo>
                    <a:pt x="246" y="89"/>
                  </a:lnTo>
                  <a:lnTo>
                    <a:pt x="253" y="89"/>
                  </a:lnTo>
                  <a:lnTo>
                    <a:pt x="257" y="89"/>
                  </a:lnTo>
                  <a:lnTo>
                    <a:pt x="264" y="92"/>
                  </a:lnTo>
                  <a:lnTo>
                    <a:pt x="268" y="95"/>
                  </a:lnTo>
                  <a:lnTo>
                    <a:pt x="275" y="99"/>
                  </a:lnTo>
                  <a:lnTo>
                    <a:pt x="278" y="102"/>
                  </a:lnTo>
                  <a:lnTo>
                    <a:pt x="280" y="106"/>
                  </a:lnTo>
                  <a:lnTo>
                    <a:pt x="280" y="112"/>
                  </a:lnTo>
                  <a:lnTo>
                    <a:pt x="280" y="117"/>
                  </a:lnTo>
                  <a:lnTo>
                    <a:pt x="278" y="120"/>
                  </a:lnTo>
                  <a:lnTo>
                    <a:pt x="275" y="124"/>
                  </a:lnTo>
                  <a:lnTo>
                    <a:pt x="268" y="127"/>
                  </a:lnTo>
                  <a:lnTo>
                    <a:pt x="264" y="131"/>
                  </a:lnTo>
                  <a:lnTo>
                    <a:pt x="257" y="131"/>
                  </a:lnTo>
                  <a:lnTo>
                    <a:pt x="253" y="133"/>
                  </a:lnTo>
                  <a:lnTo>
                    <a:pt x="246" y="133"/>
                  </a:lnTo>
                  <a:lnTo>
                    <a:pt x="240" y="131"/>
                  </a:lnTo>
                  <a:lnTo>
                    <a:pt x="232" y="127"/>
                  </a:lnTo>
                  <a:lnTo>
                    <a:pt x="230" y="127"/>
                  </a:lnTo>
                  <a:lnTo>
                    <a:pt x="224" y="128"/>
                  </a:lnTo>
                  <a:lnTo>
                    <a:pt x="218" y="131"/>
                  </a:lnTo>
                  <a:lnTo>
                    <a:pt x="218" y="183"/>
                  </a:lnTo>
                  <a:lnTo>
                    <a:pt x="139" y="183"/>
                  </a:lnTo>
                  <a:lnTo>
                    <a:pt x="134" y="187"/>
                  </a:lnTo>
                  <a:lnTo>
                    <a:pt x="131" y="192"/>
                  </a:lnTo>
                  <a:lnTo>
                    <a:pt x="131" y="193"/>
                  </a:lnTo>
                  <a:lnTo>
                    <a:pt x="137" y="200"/>
                  </a:lnTo>
                  <a:lnTo>
                    <a:pt x="139" y="202"/>
                  </a:lnTo>
                  <a:lnTo>
                    <a:pt x="140" y="208"/>
                  </a:lnTo>
                  <a:lnTo>
                    <a:pt x="139" y="211"/>
                  </a:lnTo>
                  <a:lnTo>
                    <a:pt x="137" y="215"/>
                  </a:lnTo>
                  <a:lnTo>
                    <a:pt x="132" y="218"/>
                  </a:lnTo>
                  <a:lnTo>
                    <a:pt x="126" y="222"/>
                  </a:lnTo>
                  <a:lnTo>
                    <a:pt x="121" y="225"/>
                  </a:lnTo>
                  <a:lnTo>
                    <a:pt x="115" y="227"/>
                  </a:lnTo>
                  <a:lnTo>
                    <a:pt x="109" y="227"/>
                  </a:lnTo>
                  <a:lnTo>
                    <a:pt x="107" y="227"/>
                  </a:lnTo>
                  <a:lnTo>
                    <a:pt x="101" y="227"/>
                  </a:lnTo>
                  <a:lnTo>
                    <a:pt x="94" y="225"/>
                  </a:lnTo>
                  <a:lnTo>
                    <a:pt x="91" y="222"/>
                  </a:lnTo>
                  <a:lnTo>
                    <a:pt x="82" y="218"/>
                  </a:lnTo>
                  <a:lnTo>
                    <a:pt x="79" y="215"/>
                  </a:lnTo>
                  <a:lnTo>
                    <a:pt x="79" y="211"/>
                  </a:lnTo>
                  <a:lnTo>
                    <a:pt x="77" y="208"/>
                  </a:lnTo>
                  <a:lnTo>
                    <a:pt x="77" y="202"/>
                  </a:lnTo>
                  <a:lnTo>
                    <a:pt x="79" y="200"/>
                  </a:lnTo>
                  <a:lnTo>
                    <a:pt x="85" y="193"/>
                  </a:lnTo>
                  <a:lnTo>
                    <a:pt x="85" y="192"/>
                  </a:lnTo>
                  <a:lnTo>
                    <a:pt x="82" y="187"/>
                  </a:lnTo>
                  <a:lnTo>
                    <a:pt x="79" y="183"/>
                  </a:lnTo>
                  <a:lnTo>
                    <a:pt x="0" y="183"/>
                  </a:lnTo>
                  <a:lnTo>
                    <a:pt x="0" y="39"/>
                  </a:lnTo>
                  <a:lnTo>
                    <a:pt x="77" y="39"/>
                  </a:lnTo>
                  <a:lnTo>
                    <a:pt x="77" y="40"/>
                  </a:lnTo>
                  <a:lnTo>
                    <a:pt x="82" y="36"/>
                  </a:lnTo>
                  <a:lnTo>
                    <a:pt x="85" y="33"/>
                  </a:lnTo>
                  <a:lnTo>
                    <a:pt x="85" y="30"/>
                  </a:lnTo>
                  <a:lnTo>
                    <a:pt x="79" y="26"/>
                  </a:lnTo>
                  <a:lnTo>
                    <a:pt x="77" y="23"/>
                  </a:lnTo>
                  <a:lnTo>
                    <a:pt x="77" y="18"/>
                  </a:lnTo>
                  <a:lnTo>
                    <a:pt x="79" y="14"/>
                  </a:lnTo>
                  <a:lnTo>
                    <a:pt x="79" y="10"/>
                  </a:lnTo>
                  <a:lnTo>
                    <a:pt x="82" y="5"/>
                  </a:lnTo>
                  <a:lnTo>
                    <a:pt x="91" y="1"/>
                  </a:lnTo>
                  <a:lnTo>
                    <a:pt x="94" y="1"/>
                  </a:lnTo>
                  <a:lnTo>
                    <a:pt x="101" y="0"/>
                  </a:lnTo>
                  <a:lnTo>
                    <a:pt x="109" y="0"/>
                  </a:lnTo>
                  <a:lnTo>
                    <a:pt x="115" y="0"/>
                  </a:lnTo>
                  <a:lnTo>
                    <a:pt x="121" y="1"/>
                  </a:lnTo>
                  <a:lnTo>
                    <a:pt x="126" y="1"/>
                  </a:lnTo>
                  <a:lnTo>
                    <a:pt x="132" y="5"/>
                  </a:lnTo>
                  <a:lnTo>
                    <a:pt x="137" y="10"/>
                  </a:lnTo>
                  <a:lnTo>
                    <a:pt x="139" y="14"/>
                  </a:lnTo>
                  <a:lnTo>
                    <a:pt x="140" y="18"/>
                  </a:lnTo>
                  <a:lnTo>
                    <a:pt x="140" y="23"/>
                  </a:lnTo>
                  <a:lnTo>
                    <a:pt x="137" y="26"/>
                  </a:lnTo>
                  <a:lnTo>
                    <a:pt x="131" y="30"/>
                  </a:lnTo>
                  <a:lnTo>
                    <a:pt x="131" y="33"/>
                  </a:lnTo>
                  <a:lnTo>
                    <a:pt x="134" y="36"/>
                  </a:lnTo>
                  <a:lnTo>
                    <a:pt x="140" y="40"/>
                  </a:lnTo>
                  <a:lnTo>
                    <a:pt x="140" y="39"/>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85" name="Freeform 37"/>
            <p:cNvSpPr>
              <a:spLocks/>
            </p:cNvSpPr>
            <p:nvPr/>
          </p:nvSpPr>
          <p:spPr bwMode="auto">
            <a:xfrm>
              <a:off x="2589" y="2170"/>
              <a:ext cx="240" cy="163"/>
            </a:xfrm>
            <a:custGeom>
              <a:avLst/>
              <a:gdLst>
                <a:gd name="T0" fmla="*/ 333 w 215"/>
                <a:gd name="T1" fmla="*/ 230 h 145"/>
                <a:gd name="T2" fmla="*/ 321 w 215"/>
                <a:gd name="T3" fmla="*/ 142 h 145"/>
                <a:gd name="T4" fmla="*/ 309 w 215"/>
                <a:gd name="T5" fmla="*/ 139 h 145"/>
                <a:gd name="T6" fmla="*/ 288 w 215"/>
                <a:gd name="T7" fmla="*/ 150 h 145"/>
                <a:gd name="T8" fmla="*/ 270 w 215"/>
                <a:gd name="T9" fmla="*/ 144 h 145"/>
                <a:gd name="T10" fmla="*/ 249 w 215"/>
                <a:gd name="T11" fmla="*/ 139 h 145"/>
                <a:gd name="T12" fmla="*/ 239 w 215"/>
                <a:gd name="T13" fmla="*/ 128 h 145"/>
                <a:gd name="T14" fmla="*/ 237 w 215"/>
                <a:gd name="T15" fmla="*/ 116 h 145"/>
                <a:gd name="T16" fmla="*/ 239 w 215"/>
                <a:gd name="T17" fmla="*/ 101 h 145"/>
                <a:gd name="T18" fmla="*/ 249 w 215"/>
                <a:gd name="T19" fmla="*/ 90 h 145"/>
                <a:gd name="T20" fmla="*/ 270 w 215"/>
                <a:gd name="T21" fmla="*/ 80 h 145"/>
                <a:gd name="T22" fmla="*/ 288 w 215"/>
                <a:gd name="T23" fmla="*/ 80 h 145"/>
                <a:gd name="T24" fmla="*/ 309 w 215"/>
                <a:gd name="T25" fmla="*/ 90 h 145"/>
                <a:gd name="T26" fmla="*/ 321 w 215"/>
                <a:gd name="T27" fmla="*/ 90 h 145"/>
                <a:gd name="T28" fmla="*/ 333 w 215"/>
                <a:gd name="T29" fmla="*/ 0 h 145"/>
                <a:gd name="T30" fmla="*/ 212 w 215"/>
                <a:gd name="T31" fmla="*/ 1 h 145"/>
                <a:gd name="T32" fmla="*/ 202 w 215"/>
                <a:gd name="T33" fmla="*/ 12 h 145"/>
                <a:gd name="T34" fmla="*/ 205 w 215"/>
                <a:gd name="T35" fmla="*/ 24 h 145"/>
                <a:gd name="T36" fmla="*/ 212 w 215"/>
                <a:gd name="T37" fmla="*/ 38 h 145"/>
                <a:gd name="T38" fmla="*/ 205 w 215"/>
                <a:gd name="T39" fmla="*/ 48 h 145"/>
                <a:gd name="T40" fmla="*/ 192 w 215"/>
                <a:gd name="T41" fmla="*/ 61 h 145"/>
                <a:gd name="T42" fmla="*/ 180 w 215"/>
                <a:gd name="T43" fmla="*/ 69 h 145"/>
                <a:gd name="T44" fmla="*/ 154 w 215"/>
                <a:gd name="T45" fmla="*/ 69 h 145"/>
                <a:gd name="T46" fmla="*/ 138 w 215"/>
                <a:gd name="T47" fmla="*/ 61 h 145"/>
                <a:gd name="T48" fmla="*/ 124 w 215"/>
                <a:gd name="T49" fmla="*/ 48 h 145"/>
                <a:gd name="T50" fmla="*/ 119 w 215"/>
                <a:gd name="T51" fmla="*/ 38 h 145"/>
                <a:gd name="T52" fmla="*/ 124 w 215"/>
                <a:gd name="T53" fmla="*/ 24 h 145"/>
                <a:gd name="T54" fmla="*/ 131 w 215"/>
                <a:gd name="T55" fmla="*/ 12 h 145"/>
                <a:gd name="T56" fmla="*/ 119 w 215"/>
                <a:gd name="T57" fmla="*/ 1 h 145"/>
                <a:gd name="T58" fmla="*/ 0 w 215"/>
                <a:gd name="T59" fmla="*/ 0 h 145"/>
                <a:gd name="T60" fmla="*/ 10 w 215"/>
                <a:gd name="T61" fmla="*/ 90 h 145"/>
                <a:gd name="T62" fmla="*/ 22 w 215"/>
                <a:gd name="T63" fmla="*/ 90 h 145"/>
                <a:gd name="T64" fmla="*/ 44 w 215"/>
                <a:gd name="T65" fmla="*/ 80 h 145"/>
                <a:gd name="T66" fmla="*/ 61 w 215"/>
                <a:gd name="T67" fmla="*/ 80 h 145"/>
                <a:gd name="T68" fmla="*/ 78 w 215"/>
                <a:gd name="T69" fmla="*/ 90 h 145"/>
                <a:gd name="T70" fmla="*/ 93 w 215"/>
                <a:gd name="T71" fmla="*/ 101 h 145"/>
                <a:gd name="T72" fmla="*/ 95 w 215"/>
                <a:gd name="T73" fmla="*/ 116 h 145"/>
                <a:gd name="T74" fmla="*/ 93 w 215"/>
                <a:gd name="T75" fmla="*/ 128 h 145"/>
                <a:gd name="T76" fmla="*/ 78 w 215"/>
                <a:gd name="T77" fmla="*/ 139 h 145"/>
                <a:gd name="T78" fmla="*/ 61 w 215"/>
                <a:gd name="T79" fmla="*/ 144 h 145"/>
                <a:gd name="T80" fmla="*/ 44 w 215"/>
                <a:gd name="T81" fmla="*/ 150 h 145"/>
                <a:gd name="T82" fmla="*/ 22 w 215"/>
                <a:gd name="T83" fmla="*/ 139 h 145"/>
                <a:gd name="T84" fmla="*/ 10 w 215"/>
                <a:gd name="T85" fmla="*/ 142 h 145"/>
                <a:gd name="T86" fmla="*/ 0 w 215"/>
                <a:gd name="T87" fmla="*/ 144 h 145"/>
                <a:gd name="T88" fmla="*/ 119 w 215"/>
                <a:gd name="T89" fmla="*/ 230 h 145"/>
                <a:gd name="T90" fmla="*/ 131 w 215"/>
                <a:gd name="T91" fmla="*/ 220 h 145"/>
                <a:gd name="T92" fmla="*/ 124 w 215"/>
                <a:gd name="T93" fmla="*/ 206 h 145"/>
                <a:gd name="T94" fmla="*/ 119 w 215"/>
                <a:gd name="T95" fmla="*/ 194 h 145"/>
                <a:gd name="T96" fmla="*/ 124 w 215"/>
                <a:gd name="T97" fmla="*/ 183 h 145"/>
                <a:gd name="T98" fmla="*/ 138 w 215"/>
                <a:gd name="T99" fmla="*/ 172 h 145"/>
                <a:gd name="T100" fmla="*/ 154 w 215"/>
                <a:gd name="T101" fmla="*/ 164 h 145"/>
                <a:gd name="T102" fmla="*/ 180 w 215"/>
                <a:gd name="T103" fmla="*/ 164 h 145"/>
                <a:gd name="T104" fmla="*/ 192 w 215"/>
                <a:gd name="T105" fmla="*/ 172 h 145"/>
                <a:gd name="T106" fmla="*/ 212 w 215"/>
                <a:gd name="T107" fmla="*/ 183 h 145"/>
                <a:gd name="T108" fmla="*/ 214 w 215"/>
                <a:gd name="T109" fmla="*/ 194 h 145"/>
                <a:gd name="T110" fmla="*/ 212 w 215"/>
                <a:gd name="T111" fmla="*/ 206 h 145"/>
                <a:gd name="T112" fmla="*/ 202 w 215"/>
                <a:gd name="T113" fmla="*/ 220 h 145"/>
                <a:gd name="T114" fmla="*/ 212 w 215"/>
                <a:gd name="T115" fmla="*/ 230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5"/>
                <a:gd name="T175" fmla="*/ 0 h 145"/>
                <a:gd name="T176" fmla="*/ 215 w 215"/>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5" h="145">
                  <a:moveTo>
                    <a:pt x="138" y="144"/>
                  </a:moveTo>
                  <a:lnTo>
                    <a:pt x="214" y="144"/>
                  </a:lnTo>
                  <a:lnTo>
                    <a:pt x="214" y="90"/>
                  </a:lnTo>
                  <a:lnTo>
                    <a:pt x="207" y="89"/>
                  </a:lnTo>
                  <a:lnTo>
                    <a:pt x="204" y="87"/>
                  </a:lnTo>
                  <a:lnTo>
                    <a:pt x="199" y="87"/>
                  </a:lnTo>
                  <a:lnTo>
                    <a:pt x="191" y="90"/>
                  </a:lnTo>
                  <a:lnTo>
                    <a:pt x="185" y="93"/>
                  </a:lnTo>
                  <a:lnTo>
                    <a:pt x="180" y="93"/>
                  </a:lnTo>
                  <a:lnTo>
                    <a:pt x="174" y="90"/>
                  </a:lnTo>
                  <a:lnTo>
                    <a:pt x="169" y="90"/>
                  </a:lnTo>
                  <a:lnTo>
                    <a:pt x="160" y="87"/>
                  </a:lnTo>
                  <a:lnTo>
                    <a:pt x="158" y="84"/>
                  </a:lnTo>
                  <a:lnTo>
                    <a:pt x="154" y="80"/>
                  </a:lnTo>
                  <a:lnTo>
                    <a:pt x="152" y="77"/>
                  </a:lnTo>
                  <a:lnTo>
                    <a:pt x="152" y="73"/>
                  </a:lnTo>
                  <a:lnTo>
                    <a:pt x="152" y="66"/>
                  </a:lnTo>
                  <a:lnTo>
                    <a:pt x="154" y="63"/>
                  </a:lnTo>
                  <a:lnTo>
                    <a:pt x="158" y="60"/>
                  </a:lnTo>
                  <a:lnTo>
                    <a:pt x="160" y="56"/>
                  </a:lnTo>
                  <a:lnTo>
                    <a:pt x="169" y="53"/>
                  </a:lnTo>
                  <a:lnTo>
                    <a:pt x="174" y="50"/>
                  </a:lnTo>
                  <a:lnTo>
                    <a:pt x="180" y="50"/>
                  </a:lnTo>
                  <a:lnTo>
                    <a:pt x="185" y="50"/>
                  </a:lnTo>
                  <a:lnTo>
                    <a:pt x="191" y="53"/>
                  </a:lnTo>
                  <a:lnTo>
                    <a:pt x="199" y="56"/>
                  </a:lnTo>
                  <a:lnTo>
                    <a:pt x="204" y="56"/>
                  </a:lnTo>
                  <a:lnTo>
                    <a:pt x="207" y="56"/>
                  </a:lnTo>
                  <a:lnTo>
                    <a:pt x="214" y="53"/>
                  </a:lnTo>
                  <a:lnTo>
                    <a:pt x="214" y="0"/>
                  </a:lnTo>
                  <a:lnTo>
                    <a:pt x="138" y="0"/>
                  </a:lnTo>
                  <a:lnTo>
                    <a:pt x="136" y="1"/>
                  </a:lnTo>
                  <a:lnTo>
                    <a:pt x="132" y="5"/>
                  </a:lnTo>
                  <a:lnTo>
                    <a:pt x="130" y="8"/>
                  </a:lnTo>
                  <a:lnTo>
                    <a:pt x="130" y="11"/>
                  </a:lnTo>
                  <a:lnTo>
                    <a:pt x="133" y="15"/>
                  </a:lnTo>
                  <a:lnTo>
                    <a:pt x="136" y="20"/>
                  </a:lnTo>
                  <a:lnTo>
                    <a:pt x="136" y="24"/>
                  </a:lnTo>
                  <a:lnTo>
                    <a:pt x="136" y="28"/>
                  </a:lnTo>
                  <a:lnTo>
                    <a:pt x="133" y="30"/>
                  </a:lnTo>
                  <a:lnTo>
                    <a:pt x="132" y="34"/>
                  </a:lnTo>
                  <a:lnTo>
                    <a:pt x="124" y="38"/>
                  </a:lnTo>
                  <a:lnTo>
                    <a:pt x="119" y="40"/>
                  </a:lnTo>
                  <a:lnTo>
                    <a:pt x="116" y="43"/>
                  </a:lnTo>
                  <a:lnTo>
                    <a:pt x="108" y="43"/>
                  </a:lnTo>
                  <a:lnTo>
                    <a:pt x="99" y="43"/>
                  </a:lnTo>
                  <a:lnTo>
                    <a:pt x="94" y="40"/>
                  </a:lnTo>
                  <a:lnTo>
                    <a:pt x="89" y="38"/>
                  </a:lnTo>
                  <a:lnTo>
                    <a:pt x="83" y="34"/>
                  </a:lnTo>
                  <a:lnTo>
                    <a:pt x="80" y="30"/>
                  </a:lnTo>
                  <a:lnTo>
                    <a:pt x="77" y="28"/>
                  </a:lnTo>
                  <a:lnTo>
                    <a:pt x="77" y="24"/>
                  </a:lnTo>
                  <a:lnTo>
                    <a:pt x="77" y="20"/>
                  </a:lnTo>
                  <a:lnTo>
                    <a:pt x="80" y="15"/>
                  </a:lnTo>
                  <a:lnTo>
                    <a:pt x="84" y="11"/>
                  </a:lnTo>
                  <a:lnTo>
                    <a:pt x="84" y="8"/>
                  </a:lnTo>
                  <a:lnTo>
                    <a:pt x="81" y="5"/>
                  </a:lnTo>
                  <a:lnTo>
                    <a:pt x="77" y="1"/>
                  </a:lnTo>
                  <a:lnTo>
                    <a:pt x="75" y="0"/>
                  </a:lnTo>
                  <a:lnTo>
                    <a:pt x="0" y="0"/>
                  </a:lnTo>
                  <a:lnTo>
                    <a:pt x="0" y="53"/>
                  </a:lnTo>
                  <a:lnTo>
                    <a:pt x="6" y="56"/>
                  </a:lnTo>
                  <a:lnTo>
                    <a:pt x="12" y="56"/>
                  </a:lnTo>
                  <a:lnTo>
                    <a:pt x="14" y="56"/>
                  </a:lnTo>
                  <a:lnTo>
                    <a:pt x="22" y="53"/>
                  </a:lnTo>
                  <a:lnTo>
                    <a:pt x="28" y="50"/>
                  </a:lnTo>
                  <a:lnTo>
                    <a:pt x="34" y="50"/>
                  </a:lnTo>
                  <a:lnTo>
                    <a:pt x="39" y="50"/>
                  </a:lnTo>
                  <a:lnTo>
                    <a:pt x="44" y="53"/>
                  </a:lnTo>
                  <a:lnTo>
                    <a:pt x="50" y="56"/>
                  </a:lnTo>
                  <a:lnTo>
                    <a:pt x="56" y="60"/>
                  </a:lnTo>
                  <a:lnTo>
                    <a:pt x="59" y="63"/>
                  </a:lnTo>
                  <a:lnTo>
                    <a:pt x="61" y="66"/>
                  </a:lnTo>
                  <a:lnTo>
                    <a:pt x="61" y="73"/>
                  </a:lnTo>
                  <a:lnTo>
                    <a:pt x="61" y="77"/>
                  </a:lnTo>
                  <a:lnTo>
                    <a:pt x="59" y="80"/>
                  </a:lnTo>
                  <a:lnTo>
                    <a:pt x="56" y="84"/>
                  </a:lnTo>
                  <a:lnTo>
                    <a:pt x="50" y="87"/>
                  </a:lnTo>
                  <a:lnTo>
                    <a:pt x="44" y="90"/>
                  </a:lnTo>
                  <a:lnTo>
                    <a:pt x="39" y="90"/>
                  </a:lnTo>
                  <a:lnTo>
                    <a:pt x="34" y="93"/>
                  </a:lnTo>
                  <a:lnTo>
                    <a:pt x="28" y="93"/>
                  </a:lnTo>
                  <a:lnTo>
                    <a:pt x="22" y="90"/>
                  </a:lnTo>
                  <a:lnTo>
                    <a:pt x="14" y="87"/>
                  </a:lnTo>
                  <a:lnTo>
                    <a:pt x="12" y="87"/>
                  </a:lnTo>
                  <a:lnTo>
                    <a:pt x="6" y="89"/>
                  </a:lnTo>
                  <a:lnTo>
                    <a:pt x="0" y="93"/>
                  </a:lnTo>
                  <a:lnTo>
                    <a:pt x="0" y="90"/>
                  </a:lnTo>
                  <a:lnTo>
                    <a:pt x="0" y="144"/>
                  </a:lnTo>
                  <a:lnTo>
                    <a:pt x="77" y="144"/>
                  </a:lnTo>
                  <a:lnTo>
                    <a:pt x="81" y="139"/>
                  </a:lnTo>
                  <a:lnTo>
                    <a:pt x="84" y="138"/>
                  </a:lnTo>
                  <a:lnTo>
                    <a:pt x="84" y="133"/>
                  </a:lnTo>
                  <a:lnTo>
                    <a:pt x="80" y="129"/>
                  </a:lnTo>
                  <a:lnTo>
                    <a:pt x="77" y="125"/>
                  </a:lnTo>
                  <a:lnTo>
                    <a:pt x="77" y="122"/>
                  </a:lnTo>
                  <a:lnTo>
                    <a:pt x="77" y="118"/>
                  </a:lnTo>
                  <a:lnTo>
                    <a:pt x="80" y="115"/>
                  </a:lnTo>
                  <a:lnTo>
                    <a:pt x="83" y="109"/>
                  </a:lnTo>
                  <a:lnTo>
                    <a:pt x="89" y="108"/>
                  </a:lnTo>
                  <a:lnTo>
                    <a:pt x="94" y="103"/>
                  </a:lnTo>
                  <a:lnTo>
                    <a:pt x="99" y="103"/>
                  </a:lnTo>
                  <a:lnTo>
                    <a:pt x="108" y="103"/>
                  </a:lnTo>
                  <a:lnTo>
                    <a:pt x="116" y="103"/>
                  </a:lnTo>
                  <a:lnTo>
                    <a:pt x="119" y="103"/>
                  </a:lnTo>
                  <a:lnTo>
                    <a:pt x="124" y="108"/>
                  </a:lnTo>
                  <a:lnTo>
                    <a:pt x="132" y="109"/>
                  </a:lnTo>
                  <a:lnTo>
                    <a:pt x="136" y="115"/>
                  </a:lnTo>
                  <a:lnTo>
                    <a:pt x="136" y="118"/>
                  </a:lnTo>
                  <a:lnTo>
                    <a:pt x="138" y="122"/>
                  </a:lnTo>
                  <a:lnTo>
                    <a:pt x="136" y="125"/>
                  </a:lnTo>
                  <a:lnTo>
                    <a:pt x="136" y="129"/>
                  </a:lnTo>
                  <a:lnTo>
                    <a:pt x="130" y="133"/>
                  </a:lnTo>
                  <a:lnTo>
                    <a:pt x="130" y="138"/>
                  </a:lnTo>
                  <a:lnTo>
                    <a:pt x="132" y="139"/>
                  </a:lnTo>
                  <a:lnTo>
                    <a:pt x="136" y="144"/>
                  </a:lnTo>
                  <a:lnTo>
                    <a:pt x="138" y="144"/>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86" name="Freeform 38"/>
            <p:cNvSpPr>
              <a:spLocks/>
            </p:cNvSpPr>
            <p:nvPr/>
          </p:nvSpPr>
          <p:spPr bwMode="auto">
            <a:xfrm>
              <a:off x="2761" y="2170"/>
              <a:ext cx="312" cy="212"/>
            </a:xfrm>
            <a:custGeom>
              <a:avLst/>
              <a:gdLst>
                <a:gd name="T0" fmla="*/ 435 w 279"/>
                <a:gd name="T1" fmla="*/ 0 h 189"/>
                <a:gd name="T2" fmla="*/ 426 w 279"/>
                <a:gd name="T3" fmla="*/ 91 h 189"/>
                <a:gd name="T4" fmla="*/ 414 w 279"/>
                <a:gd name="T5" fmla="*/ 91 h 189"/>
                <a:gd name="T6" fmla="*/ 393 w 279"/>
                <a:gd name="T7" fmla="*/ 80 h 189"/>
                <a:gd name="T8" fmla="*/ 371 w 279"/>
                <a:gd name="T9" fmla="*/ 80 h 189"/>
                <a:gd name="T10" fmla="*/ 352 w 279"/>
                <a:gd name="T11" fmla="*/ 91 h 189"/>
                <a:gd name="T12" fmla="*/ 340 w 279"/>
                <a:gd name="T13" fmla="*/ 101 h 189"/>
                <a:gd name="T14" fmla="*/ 339 w 279"/>
                <a:gd name="T15" fmla="*/ 116 h 189"/>
                <a:gd name="T16" fmla="*/ 340 w 279"/>
                <a:gd name="T17" fmla="*/ 130 h 189"/>
                <a:gd name="T18" fmla="*/ 352 w 279"/>
                <a:gd name="T19" fmla="*/ 140 h 189"/>
                <a:gd name="T20" fmla="*/ 371 w 279"/>
                <a:gd name="T21" fmla="*/ 146 h 189"/>
                <a:gd name="T22" fmla="*/ 393 w 279"/>
                <a:gd name="T23" fmla="*/ 148 h 189"/>
                <a:gd name="T24" fmla="*/ 414 w 279"/>
                <a:gd name="T25" fmla="*/ 140 h 189"/>
                <a:gd name="T26" fmla="*/ 426 w 279"/>
                <a:gd name="T27" fmla="*/ 141 h 189"/>
                <a:gd name="T28" fmla="*/ 435 w 279"/>
                <a:gd name="T29" fmla="*/ 229 h 189"/>
                <a:gd name="T30" fmla="*/ 316 w 279"/>
                <a:gd name="T31" fmla="*/ 229 h 189"/>
                <a:gd name="T32" fmla="*/ 304 w 279"/>
                <a:gd name="T33" fmla="*/ 242 h 189"/>
                <a:gd name="T34" fmla="*/ 311 w 279"/>
                <a:gd name="T35" fmla="*/ 256 h 189"/>
                <a:gd name="T36" fmla="*/ 316 w 279"/>
                <a:gd name="T37" fmla="*/ 268 h 189"/>
                <a:gd name="T38" fmla="*/ 311 w 279"/>
                <a:gd name="T39" fmla="*/ 278 h 189"/>
                <a:gd name="T40" fmla="*/ 295 w 279"/>
                <a:gd name="T41" fmla="*/ 289 h 189"/>
                <a:gd name="T42" fmla="*/ 278 w 279"/>
                <a:gd name="T43" fmla="*/ 298 h 189"/>
                <a:gd name="T44" fmla="*/ 256 w 279"/>
                <a:gd name="T45" fmla="*/ 298 h 189"/>
                <a:gd name="T46" fmla="*/ 236 w 279"/>
                <a:gd name="T47" fmla="*/ 289 h 189"/>
                <a:gd name="T48" fmla="*/ 223 w 279"/>
                <a:gd name="T49" fmla="*/ 278 h 189"/>
                <a:gd name="T50" fmla="*/ 220 w 279"/>
                <a:gd name="T51" fmla="*/ 268 h 189"/>
                <a:gd name="T52" fmla="*/ 223 w 279"/>
                <a:gd name="T53" fmla="*/ 256 h 189"/>
                <a:gd name="T54" fmla="*/ 233 w 279"/>
                <a:gd name="T55" fmla="*/ 242 h 189"/>
                <a:gd name="T56" fmla="*/ 220 w 279"/>
                <a:gd name="T57" fmla="*/ 229 h 189"/>
                <a:gd name="T58" fmla="*/ 95 w 279"/>
                <a:gd name="T59" fmla="*/ 146 h 189"/>
                <a:gd name="T60" fmla="*/ 86 w 279"/>
                <a:gd name="T61" fmla="*/ 141 h 189"/>
                <a:gd name="T62" fmla="*/ 74 w 279"/>
                <a:gd name="T63" fmla="*/ 140 h 189"/>
                <a:gd name="T64" fmla="*/ 53 w 279"/>
                <a:gd name="T65" fmla="*/ 148 h 189"/>
                <a:gd name="T66" fmla="*/ 35 w 279"/>
                <a:gd name="T67" fmla="*/ 146 h 189"/>
                <a:gd name="T68" fmla="*/ 17 w 279"/>
                <a:gd name="T69" fmla="*/ 140 h 189"/>
                <a:gd name="T70" fmla="*/ 1 w 279"/>
                <a:gd name="T71" fmla="*/ 130 h 189"/>
                <a:gd name="T72" fmla="*/ 0 w 279"/>
                <a:gd name="T73" fmla="*/ 116 h 189"/>
                <a:gd name="T74" fmla="*/ 1 w 279"/>
                <a:gd name="T75" fmla="*/ 101 h 189"/>
                <a:gd name="T76" fmla="*/ 17 w 279"/>
                <a:gd name="T77" fmla="*/ 91 h 189"/>
                <a:gd name="T78" fmla="*/ 35 w 279"/>
                <a:gd name="T79" fmla="*/ 80 h 189"/>
                <a:gd name="T80" fmla="*/ 53 w 279"/>
                <a:gd name="T81" fmla="*/ 80 h 189"/>
                <a:gd name="T82" fmla="*/ 74 w 279"/>
                <a:gd name="T83" fmla="*/ 91 h 189"/>
                <a:gd name="T84" fmla="*/ 86 w 279"/>
                <a:gd name="T85" fmla="*/ 91 h 189"/>
                <a:gd name="T86" fmla="*/ 95 w 279"/>
                <a:gd name="T87" fmla="*/ 0 h 189"/>
                <a:gd name="T88" fmla="*/ 220 w 279"/>
                <a:gd name="T89" fmla="*/ 1 h 189"/>
                <a:gd name="T90" fmla="*/ 233 w 279"/>
                <a:gd name="T91" fmla="*/ 12 h 189"/>
                <a:gd name="T92" fmla="*/ 223 w 279"/>
                <a:gd name="T93" fmla="*/ 24 h 189"/>
                <a:gd name="T94" fmla="*/ 220 w 279"/>
                <a:gd name="T95" fmla="*/ 38 h 189"/>
                <a:gd name="T96" fmla="*/ 223 w 279"/>
                <a:gd name="T97" fmla="*/ 48 h 189"/>
                <a:gd name="T98" fmla="*/ 236 w 279"/>
                <a:gd name="T99" fmla="*/ 62 h 189"/>
                <a:gd name="T100" fmla="*/ 256 w 279"/>
                <a:gd name="T101" fmla="*/ 68 h 189"/>
                <a:gd name="T102" fmla="*/ 278 w 279"/>
                <a:gd name="T103" fmla="*/ 68 h 189"/>
                <a:gd name="T104" fmla="*/ 295 w 279"/>
                <a:gd name="T105" fmla="*/ 62 h 189"/>
                <a:gd name="T106" fmla="*/ 311 w 279"/>
                <a:gd name="T107" fmla="*/ 48 h 189"/>
                <a:gd name="T108" fmla="*/ 316 w 279"/>
                <a:gd name="T109" fmla="*/ 38 h 189"/>
                <a:gd name="T110" fmla="*/ 311 w 279"/>
                <a:gd name="T111" fmla="*/ 24 h 189"/>
                <a:gd name="T112" fmla="*/ 304 w 279"/>
                <a:gd name="T113" fmla="*/ 12 h 189"/>
                <a:gd name="T114" fmla="*/ 316 w 279"/>
                <a:gd name="T115" fmla="*/ 1 h 1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
                <a:gd name="T175" fmla="*/ 0 h 189"/>
                <a:gd name="T176" fmla="*/ 279 w 279"/>
                <a:gd name="T177" fmla="*/ 189 h 1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 h="189">
                  <a:moveTo>
                    <a:pt x="203" y="0"/>
                  </a:moveTo>
                  <a:lnTo>
                    <a:pt x="278" y="0"/>
                  </a:lnTo>
                  <a:lnTo>
                    <a:pt x="278" y="53"/>
                  </a:lnTo>
                  <a:lnTo>
                    <a:pt x="273" y="57"/>
                  </a:lnTo>
                  <a:lnTo>
                    <a:pt x="266" y="57"/>
                  </a:lnTo>
                  <a:lnTo>
                    <a:pt x="265" y="57"/>
                  </a:lnTo>
                  <a:lnTo>
                    <a:pt x="257" y="53"/>
                  </a:lnTo>
                  <a:lnTo>
                    <a:pt x="251" y="50"/>
                  </a:lnTo>
                  <a:lnTo>
                    <a:pt x="244" y="50"/>
                  </a:lnTo>
                  <a:lnTo>
                    <a:pt x="238" y="50"/>
                  </a:lnTo>
                  <a:lnTo>
                    <a:pt x="235" y="53"/>
                  </a:lnTo>
                  <a:lnTo>
                    <a:pt x="225" y="57"/>
                  </a:lnTo>
                  <a:lnTo>
                    <a:pt x="222" y="60"/>
                  </a:lnTo>
                  <a:lnTo>
                    <a:pt x="217" y="63"/>
                  </a:lnTo>
                  <a:lnTo>
                    <a:pt x="216" y="67"/>
                  </a:lnTo>
                  <a:lnTo>
                    <a:pt x="216" y="73"/>
                  </a:lnTo>
                  <a:lnTo>
                    <a:pt x="216" y="78"/>
                  </a:lnTo>
                  <a:lnTo>
                    <a:pt x="217" y="82"/>
                  </a:lnTo>
                  <a:lnTo>
                    <a:pt x="222" y="85"/>
                  </a:lnTo>
                  <a:lnTo>
                    <a:pt x="225" y="88"/>
                  </a:lnTo>
                  <a:lnTo>
                    <a:pt x="235" y="92"/>
                  </a:lnTo>
                  <a:lnTo>
                    <a:pt x="238" y="92"/>
                  </a:lnTo>
                  <a:lnTo>
                    <a:pt x="244" y="94"/>
                  </a:lnTo>
                  <a:lnTo>
                    <a:pt x="251" y="94"/>
                  </a:lnTo>
                  <a:lnTo>
                    <a:pt x="257" y="92"/>
                  </a:lnTo>
                  <a:lnTo>
                    <a:pt x="265" y="88"/>
                  </a:lnTo>
                  <a:lnTo>
                    <a:pt x="266" y="88"/>
                  </a:lnTo>
                  <a:lnTo>
                    <a:pt x="273" y="89"/>
                  </a:lnTo>
                  <a:lnTo>
                    <a:pt x="278" y="92"/>
                  </a:lnTo>
                  <a:lnTo>
                    <a:pt x="278" y="144"/>
                  </a:lnTo>
                  <a:lnTo>
                    <a:pt x="203" y="144"/>
                  </a:lnTo>
                  <a:lnTo>
                    <a:pt x="202" y="144"/>
                  </a:lnTo>
                  <a:lnTo>
                    <a:pt x="195" y="148"/>
                  </a:lnTo>
                  <a:lnTo>
                    <a:pt x="194" y="153"/>
                  </a:lnTo>
                  <a:lnTo>
                    <a:pt x="194" y="154"/>
                  </a:lnTo>
                  <a:lnTo>
                    <a:pt x="199" y="161"/>
                  </a:lnTo>
                  <a:lnTo>
                    <a:pt x="202" y="163"/>
                  </a:lnTo>
                  <a:lnTo>
                    <a:pt x="202" y="169"/>
                  </a:lnTo>
                  <a:lnTo>
                    <a:pt x="202" y="172"/>
                  </a:lnTo>
                  <a:lnTo>
                    <a:pt x="199" y="176"/>
                  </a:lnTo>
                  <a:lnTo>
                    <a:pt x="195" y="179"/>
                  </a:lnTo>
                  <a:lnTo>
                    <a:pt x="189" y="183"/>
                  </a:lnTo>
                  <a:lnTo>
                    <a:pt x="183" y="183"/>
                  </a:lnTo>
                  <a:lnTo>
                    <a:pt x="178" y="188"/>
                  </a:lnTo>
                  <a:lnTo>
                    <a:pt x="170" y="188"/>
                  </a:lnTo>
                  <a:lnTo>
                    <a:pt x="164" y="188"/>
                  </a:lnTo>
                  <a:lnTo>
                    <a:pt x="157" y="183"/>
                  </a:lnTo>
                  <a:lnTo>
                    <a:pt x="151" y="183"/>
                  </a:lnTo>
                  <a:lnTo>
                    <a:pt x="148" y="179"/>
                  </a:lnTo>
                  <a:lnTo>
                    <a:pt x="142" y="176"/>
                  </a:lnTo>
                  <a:lnTo>
                    <a:pt x="140" y="172"/>
                  </a:lnTo>
                  <a:lnTo>
                    <a:pt x="140" y="169"/>
                  </a:lnTo>
                  <a:lnTo>
                    <a:pt x="140" y="163"/>
                  </a:lnTo>
                  <a:lnTo>
                    <a:pt x="142" y="161"/>
                  </a:lnTo>
                  <a:lnTo>
                    <a:pt x="148" y="154"/>
                  </a:lnTo>
                  <a:lnTo>
                    <a:pt x="148" y="153"/>
                  </a:lnTo>
                  <a:lnTo>
                    <a:pt x="146" y="148"/>
                  </a:lnTo>
                  <a:lnTo>
                    <a:pt x="140" y="144"/>
                  </a:lnTo>
                  <a:lnTo>
                    <a:pt x="61" y="144"/>
                  </a:lnTo>
                  <a:lnTo>
                    <a:pt x="61" y="92"/>
                  </a:lnTo>
                  <a:lnTo>
                    <a:pt x="61" y="94"/>
                  </a:lnTo>
                  <a:lnTo>
                    <a:pt x="55" y="89"/>
                  </a:lnTo>
                  <a:lnTo>
                    <a:pt x="52" y="88"/>
                  </a:lnTo>
                  <a:lnTo>
                    <a:pt x="47" y="88"/>
                  </a:lnTo>
                  <a:lnTo>
                    <a:pt x="39" y="92"/>
                  </a:lnTo>
                  <a:lnTo>
                    <a:pt x="34" y="94"/>
                  </a:lnTo>
                  <a:lnTo>
                    <a:pt x="28" y="94"/>
                  </a:lnTo>
                  <a:lnTo>
                    <a:pt x="22" y="92"/>
                  </a:lnTo>
                  <a:lnTo>
                    <a:pt x="15" y="92"/>
                  </a:lnTo>
                  <a:lnTo>
                    <a:pt x="11" y="88"/>
                  </a:lnTo>
                  <a:lnTo>
                    <a:pt x="6" y="85"/>
                  </a:lnTo>
                  <a:lnTo>
                    <a:pt x="1" y="82"/>
                  </a:lnTo>
                  <a:lnTo>
                    <a:pt x="0" y="78"/>
                  </a:lnTo>
                  <a:lnTo>
                    <a:pt x="0" y="73"/>
                  </a:lnTo>
                  <a:lnTo>
                    <a:pt x="0" y="67"/>
                  </a:lnTo>
                  <a:lnTo>
                    <a:pt x="1" y="63"/>
                  </a:lnTo>
                  <a:lnTo>
                    <a:pt x="6" y="60"/>
                  </a:lnTo>
                  <a:lnTo>
                    <a:pt x="11" y="57"/>
                  </a:lnTo>
                  <a:lnTo>
                    <a:pt x="15" y="53"/>
                  </a:lnTo>
                  <a:lnTo>
                    <a:pt x="22" y="50"/>
                  </a:lnTo>
                  <a:lnTo>
                    <a:pt x="28" y="50"/>
                  </a:lnTo>
                  <a:lnTo>
                    <a:pt x="34" y="50"/>
                  </a:lnTo>
                  <a:lnTo>
                    <a:pt x="39" y="53"/>
                  </a:lnTo>
                  <a:lnTo>
                    <a:pt x="47" y="57"/>
                  </a:lnTo>
                  <a:lnTo>
                    <a:pt x="52" y="57"/>
                  </a:lnTo>
                  <a:lnTo>
                    <a:pt x="55" y="57"/>
                  </a:lnTo>
                  <a:lnTo>
                    <a:pt x="61" y="53"/>
                  </a:lnTo>
                  <a:lnTo>
                    <a:pt x="61" y="0"/>
                  </a:lnTo>
                  <a:lnTo>
                    <a:pt x="137" y="0"/>
                  </a:lnTo>
                  <a:lnTo>
                    <a:pt x="140" y="1"/>
                  </a:lnTo>
                  <a:lnTo>
                    <a:pt x="146" y="5"/>
                  </a:lnTo>
                  <a:lnTo>
                    <a:pt x="148" y="8"/>
                  </a:lnTo>
                  <a:lnTo>
                    <a:pt x="148" y="11"/>
                  </a:lnTo>
                  <a:lnTo>
                    <a:pt x="142" y="15"/>
                  </a:lnTo>
                  <a:lnTo>
                    <a:pt x="140" y="20"/>
                  </a:lnTo>
                  <a:lnTo>
                    <a:pt x="140" y="24"/>
                  </a:lnTo>
                  <a:lnTo>
                    <a:pt x="140" y="28"/>
                  </a:lnTo>
                  <a:lnTo>
                    <a:pt x="142" y="30"/>
                  </a:lnTo>
                  <a:lnTo>
                    <a:pt x="146" y="34"/>
                  </a:lnTo>
                  <a:lnTo>
                    <a:pt x="151" y="39"/>
                  </a:lnTo>
                  <a:lnTo>
                    <a:pt x="157" y="40"/>
                  </a:lnTo>
                  <a:lnTo>
                    <a:pt x="164" y="43"/>
                  </a:lnTo>
                  <a:lnTo>
                    <a:pt x="170" y="43"/>
                  </a:lnTo>
                  <a:lnTo>
                    <a:pt x="178" y="43"/>
                  </a:lnTo>
                  <a:lnTo>
                    <a:pt x="183" y="40"/>
                  </a:lnTo>
                  <a:lnTo>
                    <a:pt x="189" y="39"/>
                  </a:lnTo>
                  <a:lnTo>
                    <a:pt x="195" y="34"/>
                  </a:lnTo>
                  <a:lnTo>
                    <a:pt x="199" y="30"/>
                  </a:lnTo>
                  <a:lnTo>
                    <a:pt x="202" y="28"/>
                  </a:lnTo>
                  <a:lnTo>
                    <a:pt x="202" y="24"/>
                  </a:lnTo>
                  <a:lnTo>
                    <a:pt x="202" y="20"/>
                  </a:lnTo>
                  <a:lnTo>
                    <a:pt x="199" y="15"/>
                  </a:lnTo>
                  <a:lnTo>
                    <a:pt x="194" y="11"/>
                  </a:lnTo>
                  <a:lnTo>
                    <a:pt x="194" y="8"/>
                  </a:lnTo>
                  <a:lnTo>
                    <a:pt x="195" y="5"/>
                  </a:lnTo>
                  <a:lnTo>
                    <a:pt x="202" y="1"/>
                  </a:lnTo>
                  <a:lnTo>
                    <a:pt x="203" y="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87" name="Freeform 39"/>
            <p:cNvSpPr>
              <a:spLocks/>
            </p:cNvSpPr>
            <p:nvPr/>
          </p:nvSpPr>
          <p:spPr bwMode="auto">
            <a:xfrm>
              <a:off x="3002" y="2126"/>
              <a:ext cx="386" cy="256"/>
            </a:xfrm>
            <a:custGeom>
              <a:avLst/>
              <a:gdLst>
                <a:gd name="T0" fmla="*/ 434 w 345"/>
                <a:gd name="T1" fmla="*/ 62 h 228"/>
                <a:gd name="T2" fmla="*/ 444 w 345"/>
                <a:gd name="T3" fmla="*/ 152 h 228"/>
                <a:gd name="T4" fmla="*/ 461 w 345"/>
                <a:gd name="T5" fmla="*/ 152 h 228"/>
                <a:gd name="T6" fmla="*/ 481 w 345"/>
                <a:gd name="T7" fmla="*/ 141 h 228"/>
                <a:gd name="T8" fmla="*/ 498 w 345"/>
                <a:gd name="T9" fmla="*/ 141 h 228"/>
                <a:gd name="T10" fmla="*/ 518 w 345"/>
                <a:gd name="T11" fmla="*/ 152 h 228"/>
                <a:gd name="T12" fmla="*/ 530 w 345"/>
                <a:gd name="T13" fmla="*/ 163 h 228"/>
                <a:gd name="T14" fmla="*/ 539 w 345"/>
                <a:gd name="T15" fmla="*/ 177 h 228"/>
                <a:gd name="T16" fmla="*/ 530 w 345"/>
                <a:gd name="T17" fmla="*/ 192 h 228"/>
                <a:gd name="T18" fmla="*/ 518 w 345"/>
                <a:gd name="T19" fmla="*/ 203 h 228"/>
                <a:gd name="T20" fmla="*/ 498 w 345"/>
                <a:gd name="T21" fmla="*/ 208 h 228"/>
                <a:gd name="T22" fmla="*/ 481 w 345"/>
                <a:gd name="T23" fmla="*/ 211 h 228"/>
                <a:gd name="T24" fmla="*/ 461 w 345"/>
                <a:gd name="T25" fmla="*/ 203 h 228"/>
                <a:gd name="T26" fmla="*/ 444 w 345"/>
                <a:gd name="T27" fmla="*/ 204 h 228"/>
                <a:gd name="T28" fmla="*/ 434 w 345"/>
                <a:gd name="T29" fmla="*/ 290 h 228"/>
                <a:gd name="T30" fmla="*/ 316 w 345"/>
                <a:gd name="T31" fmla="*/ 290 h 228"/>
                <a:gd name="T32" fmla="*/ 303 w 345"/>
                <a:gd name="T33" fmla="*/ 307 h 228"/>
                <a:gd name="T34" fmla="*/ 313 w 345"/>
                <a:gd name="T35" fmla="*/ 319 h 228"/>
                <a:gd name="T36" fmla="*/ 316 w 345"/>
                <a:gd name="T37" fmla="*/ 331 h 228"/>
                <a:gd name="T38" fmla="*/ 313 w 345"/>
                <a:gd name="T39" fmla="*/ 341 h 228"/>
                <a:gd name="T40" fmla="*/ 298 w 345"/>
                <a:gd name="T41" fmla="*/ 353 h 228"/>
                <a:gd name="T42" fmla="*/ 277 w 345"/>
                <a:gd name="T43" fmla="*/ 360 h 228"/>
                <a:gd name="T44" fmla="*/ 255 w 345"/>
                <a:gd name="T45" fmla="*/ 360 h 228"/>
                <a:gd name="T46" fmla="*/ 238 w 345"/>
                <a:gd name="T47" fmla="*/ 353 h 228"/>
                <a:gd name="T48" fmla="*/ 225 w 345"/>
                <a:gd name="T49" fmla="*/ 341 h 228"/>
                <a:gd name="T50" fmla="*/ 219 w 345"/>
                <a:gd name="T51" fmla="*/ 331 h 228"/>
                <a:gd name="T52" fmla="*/ 225 w 345"/>
                <a:gd name="T53" fmla="*/ 319 h 228"/>
                <a:gd name="T54" fmla="*/ 234 w 345"/>
                <a:gd name="T55" fmla="*/ 307 h 228"/>
                <a:gd name="T56" fmla="*/ 219 w 345"/>
                <a:gd name="T57" fmla="*/ 290 h 228"/>
                <a:gd name="T58" fmla="*/ 95 w 345"/>
                <a:gd name="T59" fmla="*/ 208 h 228"/>
                <a:gd name="T60" fmla="*/ 91 w 345"/>
                <a:gd name="T61" fmla="*/ 204 h 228"/>
                <a:gd name="T62" fmla="*/ 77 w 345"/>
                <a:gd name="T63" fmla="*/ 203 h 228"/>
                <a:gd name="T64" fmla="*/ 54 w 345"/>
                <a:gd name="T65" fmla="*/ 211 h 228"/>
                <a:gd name="T66" fmla="*/ 35 w 345"/>
                <a:gd name="T67" fmla="*/ 208 h 228"/>
                <a:gd name="T68" fmla="*/ 13 w 345"/>
                <a:gd name="T69" fmla="*/ 203 h 228"/>
                <a:gd name="T70" fmla="*/ 4 w 345"/>
                <a:gd name="T71" fmla="*/ 192 h 228"/>
                <a:gd name="T72" fmla="*/ 0 w 345"/>
                <a:gd name="T73" fmla="*/ 177 h 228"/>
                <a:gd name="T74" fmla="*/ 4 w 345"/>
                <a:gd name="T75" fmla="*/ 163 h 228"/>
                <a:gd name="T76" fmla="*/ 13 w 345"/>
                <a:gd name="T77" fmla="*/ 152 h 228"/>
                <a:gd name="T78" fmla="*/ 35 w 345"/>
                <a:gd name="T79" fmla="*/ 141 h 228"/>
                <a:gd name="T80" fmla="*/ 54 w 345"/>
                <a:gd name="T81" fmla="*/ 141 h 228"/>
                <a:gd name="T82" fmla="*/ 77 w 345"/>
                <a:gd name="T83" fmla="*/ 152 h 228"/>
                <a:gd name="T84" fmla="*/ 91 w 345"/>
                <a:gd name="T85" fmla="*/ 152 h 228"/>
                <a:gd name="T86" fmla="*/ 95 w 345"/>
                <a:gd name="T87" fmla="*/ 62 h 228"/>
                <a:gd name="T88" fmla="*/ 219 w 345"/>
                <a:gd name="T89" fmla="*/ 64 h 228"/>
                <a:gd name="T90" fmla="*/ 234 w 345"/>
                <a:gd name="T91" fmla="*/ 53 h 228"/>
                <a:gd name="T92" fmla="*/ 225 w 345"/>
                <a:gd name="T93" fmla="*/ 38 h 228"/>
                <a:gd name="T94" fmla="*/ 219 w 345"/>
                <a:gd name="T95" fmla="*/ 24 h 228"/>
                <a:gd name="T96" fmla="*/ 225 w 345"/>
                <a:gd name="T97" fmla="*/ 15 h 228"/>
                <a:gd name="T98" fmla="*/ 238 w 345"/>
                <a:gd name="T99" fmla="*/ 1 h 228"/>
                <a:gd name="T100" fmla="*/ 255 w 345"/>
                <a:gd name="T101" fmla="*/ 0 h 228"/>
                <a:gd name="T102" fmla="*/ 277 w 345"/>
                <a:gd name="T103" fmla="*/ 0 h 228"/>
                <a:gd name="T104" fmla="*/ 298 w 345"/>
                <a:gd name="T105" fmla="*/ 1 h 228"/>
                <a:gd name="T106" fmla="*/ 313 w 345"/>
                <a:gd name="T107" fmla="*/ 15 h 228"/>
                <a:gd name="T108" fmla="*/ 316 w 345"/>
                <a:gd name="T109" fmla="*/ 24 h 228"/>
                <a:gd name="T110" fmla="*/ 313 w 345"/>
                <a:gd name="T111" fmla="*/ 38 h 228"/>
                <a:gd name="T112" fmla="*/ 303 w 345"/>
                <a:gd name="T113" fmla="*/ 53 h 228"/>
                <a:gd name="T114" fmla="*/ 316 w 345"/>
                <a:gd name="T115" fmla="*/ 64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5"/>
                <a:gd name="T175" fmla="*/ 0 h 228"/>
                <a:gd name="T176" fmla="*/ 345 w 345"/>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5" h="228">
                  <a:moveTo>
                    <a:pt x="201" y="39"/>
                  </a:moveTo>
                  <a:lnTo>
                    <a:pt x="277" y="39"/>
                  </a:lnTo>
                  <a:lnTo>
                    <a:pt x="277" y="89"/>
                  </a:lnTo>
                  <a:lnTo>
                    <a:pt x="283" y="95"/>
                  </a:lnTo>
                  <a:lnTo>
                    <a:pt x="290" y="95"/>
                  </a:lnTo>
                  <a:lnTo>
                    <a:pt x="294" y="95"/>
                  </a:lnTo>
                  <a:lnTo>
                    <a:pt x="302" y="92"/>
                  </a:lnTo>
                  <a:lnTo>
                    <a:pt x="307" y="89"/>
                  </a:lnTo>
                  <a:lnTo>
                    <a:pt x="313" y="89"/>
                  </a:lnTo>
                  <a:lnTo>
                    <a:pt x="318" y="89"/>
                  </a:lnTo>
                  <a:lnTo>
                    <a:pt x="324" y="92"/>
                  </a:lnTo>
                  <a:lnTo>
                    <a:pt x="331" y="95"/>
                  </a:lnTo>
                  <a:lnTo>
                    <a:pt x="337" y="99"/>
                  </a:lnTo>
                  <a:lnTo>
                    <a:pt x="339" y="102"/>
                  </a:lnTo>
                  <a:lnTo>
                    <a:pt x="344" y="106"/>
                  </a:lnTo>
                  <a:lnTo>
                    <a:pt x="344" y="112"/>
                  </a:lnTo>
                  <a:lnTo>
                    <a:pt x="344" y="117"/>
                  </a:lnTo>
                  <a:lnTo>
                    <a:pt x="339" y="120"/>
                  </a:lnTo>
                  <a:lnTo>
                    <a:pt x="337" y="124"/>
                  </a:lnTo>
                  <a:lnTo>
                    <a:pt x="331" y="127"/>
                  </a:lnTo>
                  <a:lnTo>
                    <a:pt x="324" y="131"/>
                  </a:lnTo>
                  <a:lnTo>
                    <a:pt x="318" y="131"/>
                  </a:lnTo>
                  <a:lnTo>
                    <a:pt x="313" y="133"/>
                  </a:lnTo>
                  <a:lnTo>
                    <a:pt x="307" y="133"/>
                  </a:lnTo>
                  <a:lnTo>
                    <a:pt x="302" y="131"/>
                  </a:lnTo>
                  <a:lnTo>
                    <a:pt x="294" y="127"/>
                  </a:lnTo>
                  <a:lnTo>
                    <a:pt x="290" y="127"/>
                  </a:lnTo>
                  <a:lnTo>
                    <a:pt x="283" y="128"/>
                  </a:lnTo>
                  <a:lnTo>
                    <a:pt x="277" y="131"/>
                  </a:lnTo>
                  <a:lnTo>
                    <a:pt x="277" y="183"/>
                  </a:lnTo>
                  <a:lnTo>
                    <a:pt x="204" y="183"/>
                  </a:lnTo>
                  <a:lnTo>
                    <a:pt x="201" y="183"/>
                  </a:lnTo>
                  <a:lnTo>
                    <a:pt x="194" y="190"/>
                  </a:lnTo>
                  <a:lnTo>
                    <a:pt x="193" y="192"/>
                  </a:lnTo>
                  <a:lnTo>
                    <a:pt x="193" y="193"/>
                  </a:lnTo>
                  <a:lnTo>
                    <a:pt x="199" y="200"/>
                  </a:lnTo>
                  <a:lnTo>
                    <a:pt x="201" y="202"/>
                  </a:lnTo>
                  <a:lnTo>
                    <a:pt x="201" y="208"/>
                  </a:lnTo>
                  <a:lnTo>
                    <a:pt x="201" y="212"/>
                  </a:lnTo>
                  <a:lnTo>
                    <a:pt x="199" y="215"/>
                  </a:lnTo>
                  <a:lnTo>
                    <a:pt x="194" y="218"/>
                  </a:lnTo>
                  <a:lnTo>
                    <a:pt x="190" y="222"/>
                  </a:lnTo>
                  <a:lnTo>
                    <a:pt x="183" y="225"/>
                  </a:lnTo>
                  <a:lnTo>
                    <a:pt x="177" y="227"/>
                  </a:lnTo>
                  <a:lnTo>
                    <a:pt x="171" y="227"/>
                  </a:lnTo>
                  <a:lnTo>
                    <a:pt x="163" y="227"/>
                  </a:lnTo>
                  <a:lnTo>
                    <a:pt x="158" y="225"/>
                  </a:lnTo>
                  <a:lnTo>
                    <a:pt x="152" y="222"/>
                  </a:lnTo>
                  <a:lnTo>
                    <a:pt x="145" y="218"/>
                  </a:lnTo>
                  <a:lnTo>
                    <a:pt x="144" y="215"/>
                  </a:lnTo>
                  <a:lnTo>
                    <a:pt x="139" y="212"/>
                  </a:lnTo>
                  <a:lnTo>
                    <a:pt x="139" y="208"/>
                  </a:lnTo>
                  <a:lnTo>
                    <a:pt x="139" y="202"/>
                  </a:lnTo>
                  <a:lnTo>
                    <a:pt x="144" y="200"/>
                  </a:lnTo>
                  <a:lnTo>
                    <a:pt x="149" y="193"/>
                  </a:lnTo>
                  <a:lnTo>
                    <a:pt x="149" y="192"/>
                  </a:lnTo>
                  <a:lnTo>
                    <a:pt x="145" y="190"/>
                  </a:lnTo>
                  <a:lnTo>
                    <a:pt x="139" y="183"/>
                  </a:lnTo>
                  <a:lnTo>
                    <a:pt x="61" y="183"/>
                  </a:lnTo>
                  <a:lnTo>
                    <a:pt x="61" y="131"/>
                  </a:lnTo>
                  <a:lnTo>
                    <a:pt x="61" y="133"/>
                  </a:lnTo>
                  <a:lnTo>
                    <a:pt x="57" y="128"/>
                  </a:lnTo>
                  <a:lnTo>
                    <a:pt x="50" y="127"/>
                  </a:lnTo>
                  <a:lnTo>
                    <a:pt x="49" y="127"/>
                  </a:lnTo>
                  <a:lnTo>
                    <a:pt x="41" y="131"/>
                  </a:lnTo>
                  <a:lnTo>
                    <a:pt x="34" y="133"/>
                  </a:lnTo>
                  <a:lnTo>
                    <a:pt x="28" y="133"/>
                  </a:lnTo>
                  <a:lnTo>
                    <a:pt x="22" y="131"/>
                  </a:lnTo>
                  <a:lnTo>
                    <a:pt x="19" y="131"/>
                  </a:lnTo>
                  <a:lnTo>
                    <a:pt x="9" y="127"/>
                  </a:lnTo>
                  <a:lnTo>
                    <a:pt x="6" y="124"/>
                  </a:lnTo>
                  <a:lnTo>
                    <a:pt x="4" y="120"/>
                  </a:lnTo>
                  <a:lnTo>
                    <a:pt x="0" y="117"/>
                  </a:lnTo>
                  <a:lnTo>
                    <a:pt x="0" y="112"/>
                  </a:lnTo>
                  <a:lnTo>
                    <a:pt x="0" y="106"/>
                  </a:lnTo>
                  <a:lnTo>
                    <a:pt x="4" y="102"/>
                  </a:lnTo>
                  <a:lnTo>
                    <a:pt x="6" y="99"/>
                  </a:lnTo>
                  <a:lnTo>
                    <a:pt x="9" y="95"/>
                  </a:lnTo>
                  <a:lnTo>
                    <a:pt x="19" y="92"/>
                  </a:lnTo>
                  <a:lnTo>
                    <a:pt x="22" y="89"/>
                  </a:lnTo>
                  <a:lnTo>
                    <a:pt x="28" y="89"/>
                  </a:lnTo>
                  <a:lnTo>
                    <a:pt x="34" y="89"/>
                  </a:lnTo>
                  <a:lnTo>
                    <a:pt x="41" y="92"/>
                  </a:lnTo>
                  <a:lnTo>
                    <a:pt x="49" y="95"/>
                  </a:lnTo>
                  <a:lnTo>
                    <a:pt x="50" y="95"/>
                  </a:lnTo>
                  <a:lnTo>
                    <a:pt x="57" y="95"/>
                  </a:lnTo>
                  <a:lnTo>
                    <a:pt x="61" y="92"/>
                  </a:lnTo>
                  <a:lnTo>
                    <a:pt x="61" y="39"/>
                  </a:lnTo>
                  <a:lnTo>
                    <a:pt x="139" y="39"/>
                  </a:lnTo>
                  <a:lnTo>
                    <a:pt x="139" y="40"/>
                  </a:lnTo>
                  <a:lnTo>
                    <a:pt x="145" y="36"/>
                  </a:lnTo>
                  <a:lnTo>
                    <a:pt x="149" y="33"/>
                  </a:lnTo>
                  <a:lnTo>
                    <a:pt x="149" y="30"/>
                  </a:lnTo>
                  <a:lnTo>
                    <a:pt x="144" y="24"/>
                  </a:lnTo>
                  <a:lnTo>
                    <a:pt x="139" y="23"/>
                  </a:lnTo>
                  <a:lnTo>
                    <a:pt x="139" y="15"/>
                  </a:lnTo>
                  <a:lnTo>
                    <a:pt x="139" y="14"/>
                  </a:lnTo>
                  <a:lnTo>
                    <a:pt x="144" y="10"/>
                  </a:lnTo>
                  <a:lnTo>
                    <a:pt x="145" y="5"/>
                  </a:lnTo>
                  <a:lnTo>
                    <a:pt x="152" y="1"/>
                  </a:lnTo>
                  <a:lnTo>
                    <a:pt x="158" y="1"/>
                  </a:lnTo>
                  <a:lnTo>
                    <a:pt x="163" y="0"/>
                  </a:lnTo>
                  <a:lnTo>
                    <a:pt x="171" y="0"/>
                  </a:lnTo>
                  <a:lnTo>
                    <a:pt x="177" y="0"/>
                  </a:lnTo>
                  <a:lnTo>
                    <a:pt x="183" y="1"/>
                  </a:lnTo>
                  <a:lnTo>
                    <a:pt x="190" y="1"/>
                  </a:lnTo>
                  <a:lnTo>
                    <a:pt x="194" y="5"/>
                  </a:lnTo>
                  <a:lnTo>
                    <a:pt x="199" y="10"/>
                  </a:lnTo>
                  <a:lnTo>
                    <a:pt x="201" y="14"/>
                  </a:lnTo>
                  <a:lnTo>
                    <a:pt x="201" y="15"/>
                  </a:lnTo>
                  <a:lnTo>
                    <a:pt x="201" y="23"/>
                  </a:lnTo>
                  <a:lnTo>
                    <a:pt x="199" y="24"/>
                  </a:lnTo>
                  <a:lnTo>
                    <a:pt x="193" y="30"/>
                  </a:lnTo>
                  <a:lnTo>
                    <a:pt x="193" y="33"/>
                  </a:lnTo>
                  <a:lnTo>
                    <a:pt x="194" y="36"/>
                  </a:lnTo>
                  <a:lnTo>
                    <a:pt x="201" y="40"/>
                  </a:lnTo>
                  <a:lnTo>
                    <a:pt x="201" y="39"/>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88" name="Freeform 40"/>
            <p:cNvSpPr>
              <a:spLocks/>
            </p:cNvSpPr>
            <p:nvPr/>
          </p:nvSpPr>
          <p:spPr bwMode="auto">
            <a:xfrm>
              <a:off x="3315" y="2126"/>
              <a:ext cx="244" cy="207"/>
            </a:xfrm>
            <a:custGeom>
              <a:avLst/>
              <a:gdLst>
                <a:gd name="T0" fmla="*/ 0 w 218"/>
                <a:gd name="T1" fmla="*/ 294 h 184"/>
                <a:gd name="T2" fmla="*/ 130 w 218"/>
                <a:gd name="T3" fmla="*/ 285 h 184"/>
                <a:gd name="T4" fmla="*/ 134 w 218"/>
                <a:gd name="T5" fmla="*/ 276 h 184"/>
                <a:gd name="T6" fmla="*/ 126 w 218"/>
                <a:gd name="T7" fmla="*/ 263 h 184"/>
                <a:gd name="T8" fmla="*/ 126 w 218"/>
                <a:gd name="T9" fmla="*/ 252 h 184"/>
                <a:gd name="T10" fmla="*/ 130 w 218"/>
                <a:gd name="T11" fmla="*/ 237 h 184"/>
                <a:gd name="T12" fmla="*/ 149 w 218"/>
                <a:gd name="T13" fmla="*/ 228 h 184"/>
                <a:gd name="T14" fmla="*/ 169 w 218"/>
                <a:gd name="T15" fmla="*/ 228 h 184"/>
                <a:gd name="T16" fmla="*/ 182 w 218"/>
                <a:gd name="T17" fmla="*/ 228 h 184"/>
                <a:gd name="T18" fmla="*/ 199 w 218"/>
                <a:gd name="T19" fmla="*/ 231 h 184"/>
                <a:gd name="T20" fmla="*/ 213 w 218"/>
                <a:gd name="T21" fmla="*/ 246 h 184"/>
                <a:gd name="T22" fmla="*/ 219 w 218"/>
                <a:gd name="T23" fmla="*/ 254 h 184"/>
                <a:gd name="T24" fmla="*/ 213 w 218"/>
                <a:gd name="T25" fmla="*/ 270 h 184"/>
                <a:gd name="T26" fmla="*/ 209 w 218"/>
                <a:gd name="T27" fmla="*/ 283 h 184"/>
                <a:gd name="T28" fmla="*/ 222 w 218"/>
                <a:gd name="T29" fmla="*/ 294 h 184"/>
                <a:gd name="T30" fmla="*/ 340 w 218"/>
                <a:gd name="T31" fmla="*/ 61 h 184"/>
                <a:gd name="T32" fmla="*/ 219 w 218"/>
                <a:gd name="T33" fmla="*/ 64 h 184"/>
                <a:gd name="T34" fmla="*/ 209 w 218"/>
                <a:gd name="T35" fmla="*/ 53 h 184"/>
                <a:gd name="T36" fmla="*/ 213 w 218"/>
                <a:gd name="T37" fmla="*/ 38 h 184"/>
                <a:gd name="T38" fmla="*/ 219 w 218"/>
                <a:gd name="T39" fmla="*/ 24 h 184"/>
                <a:gd name="T40" fmla="*/ 213 w 218"/>
                <a:gd name="T41" fmla="*/ 15 h 184"/>
                <a:gd name="T42" fmla="*/ 199 w 218"/>
                <a:gd name="T43" fmla="*/ 1 h 184"/>
                <a:gd name="T44" fmla="*/ 182 w 218"/>
                <a:gd name="T45" fmla="*/ 0 h 184"/>
                <a:gd name="T46" fmla="*/ 160 w 218"/>
                <a:gd name="T47" fmla="*/ 0 h 184"/>
                <a:gd name="T48" fmla="*/ 140 w 218"/>
                <a:gd name="T49" fmla="*/ 1 h 184"/>
                <a:gd name="T50" fmla="*/ 128 w 218"/>
                <a:gd name="T51" fmla="*/ 15 h 184"/>
                <a:gd name="T52" fmla="*/ 120 w 218"/>
                <a:gd name="T53" fmla="*/ 24 h 184"/>
                <a:gd name="T54" fmla="*/ 128 w 218"/>
                <a:gd name="T55" fmla="*/ 38 h 184"/>
                <a:gd name="T56" fmla="*/ 134 w 218"/>
                <a:gd name="T57" fmla="*/ 53 h 184"/>
                <a:gd name="T58" fmla="*/ 126 w 218"/>
                <a:gd name="T59" fmla="*/ 64 h 184"/>
                <a:gd name="T60" fmla="*/ 0 w 218"/>
                <a:gd name="T61" fmla="*/ 61 h 184"/>
                <a:gd name="T62" fmla="*/ 10 w 218"/>
                <a:gd name="T63" fmla="*/ 152 h 184"/>
                <a:gd name="T64" fmla="*/ 24 w 218"/>
                <a:gd name="T65" fmla="*/ 152 h 184"/>
                <a:gd name="T66" fmla="*/ 44 w 218"/>
                <a:gd name="T67" fmla="*/ 142 h 184"/>
                <a:gd name="T68" fmla="*/ 63 w 218"/>
                <a:gd name="T69" fmla="*/ 142 h 184"/>
                <a:gd name="T70" fmla="*/ 83 w 218"/>
                <a:gd name="T71" fmla="*/ 152 h 184"/>
                <a:gd name="T72" fmla="*/ 95 w 218"/>
                <a:gd name="T73" fmla="*/ 163 h 184"/>
                <a:gd name="T74" fmla="*/ 96 w 218"/>
                <a:gd name="T75" fmla="*/ 180 h 184"/>
                <a:gd name="T76" fmla="*/ 95 w 218"/>
                <a:gd name="T77" fmla="*/ 191 h 184"/>
                <a:gd name="T78" fmla="*/ 83 w 218"/>
                <a:gd name="T79" fmla="*/ 201 h 184"/>
                <a:gd name="T80" fmla="*/ 63 w 218"/>
                <a:gd name="T81" fmla="*/ 206 h 184"/>
                <a:gd name="T82" fmla="*/ 44 w 218"/>
                <a:gd name="T83" fmla="*/ 213 h 184"/>
                <a:gd name="T84" fmla="*/ 24 w 218"/>
                <a:gd name="T85" fmla="*/ 201 h 184"/>
                <a:gd name="T86" fmla="*/ 10 w 218"/>
                <a:gd name="T87" fmla="*/ 205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184"/>
                <a:gd name="T134" fmla="*/ 218 w 218"/>
                <a:gd name="T135" fmla="*/ 184 h 1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184">
                  <a:moveTo>
                    <a:pt x="0" y="132"/>
                  </a:moveTo>
                  <a:lnTo>
                    <a:pt x="0" y="183"/>
                  </a:lnTo>
                  <a:lnTo>
                    <a:pt x="80" y="183"/>
                  </a:lnTo>
                  <a:lnTo>
                    <a:pt x="83" y="178"/>
                  </a:lnTo>
                  <a:lnTo>
                    <a:pt x="86" y="177"/>
                  </a:lnTo>
                  <a:lnTo>
                    <a:pt x="86" y="172"/>
                  </a:lnTo>
                  <a:lnTo>
                    <a:pt x="81" y="168"/>
                  </a:lnTo>
                  <a:lnTo>
                    <a:pt x="80" y="164"/>
                  </a:lnTo>
                  <a:lnTo>
                    <a:pt x="80" y="159"/>
                  </a:lnTo>
                  <a:lnTo>
                    <a:pt x="80" y="157"/>
                  </a:lnTo>
                  <a:lnTo>
                    <a:pt x="81" y="154"/>
                  </a:lnTo>
                  <a:lnTo>
                    <a:pt x="83" y="148"/>
                  </a:lnTo>
                  <a:lnTo>
                    <a:pt x="89" y="144"/>
                  </a:lnTo>
                  <a:lnTo>
                    <a:pt x="95" y="142"/>
                  </a:lnTo>
                  <a:lnTo>
                    <a:pt x="102" y="142"/>
                  </a:lnTo>
                  <a:lnTo>
                    <a:pt x="108" y="142"/>
                  </a:lnTo>
                  <a:lnTo>
                    <a:pt x="110" y="142"/>
                  </a:lnTo>
                  <a:lnTo>
                    <a:pt x="116" y="142"/>
                  </a:lnTo>
                  <a:lnTo>
                    <a:pt x="122" y="142"/>
                  </a:lnTo>
                  <a:lnTo>
                    <a:pt x="127" y="144"/>
                  </a:lnTo>
                  <a:lnTo>
                    <a:pt x="133" y="148"/>
                  </a:lnTo>
                  <a:lnTo>
                    <a:pt x="136" y="154"/>
                  </a:lnTo>
                  <a:lnTo>
                    <a:pt x="139" y="157"/>
                  </a:lnTo>
                  <a:lnTo>
                    <a:pt x="139" y="159"/>
                  </a:lnTo>
                  <a:lnTo>
                    <a:pt x="139" y="164"/>
                  </a:lnTo>
                  <a:lnTo>
                    <a:pt x="136" y="168"/>
                  </a:lnTo>
                  <a:lnTo>
                    <a:pt x="133" y="172"/>
                  </a:lnTo>
                  <a:lnTo>
                    <a:pt x="133" y="177"/>
                  </a:lnTo>
                  <a:lnTo>
                    <a:pt x="135" y="178"/>
                  </a:lnTo>
                  <a:lnTo>
                    <a:pt x="141" y="183"/>
                  </a:lnTo>
                  <a:lnTo>
                    <a:pt x="217" y="183"/>
                  </a:lnTo>
                  <a:lnTo>
                    <a:pt x="217" y="38"/>
                  </a:lnTo>
                  <a:lnTo>
                    <a:pt x="141" y="38"/>
                  </a:lnTo>
                  <a:lnTo>
                    <a:pt x="139" y="40"/>
                  </a:lnTo>
                  <a:lnTo>
                    <a:pt x="135" y="36"/>
                  </a:lnTo>
                  <a:lnTo>
                    <a:pt x="133" y="33"/>
                  </a:lnTo>
                  <a:lnTo>
                    <a:pt x="133" y="30"/>
                  </a:lnTo>
                  <a:lnTo>
                    <a:pt x="136" y="24"/>
                  </a:lnTo>
                  <a:lnTo>
                    <a:pt x="139" y="23"/>
                  </a:lnTo>
                  <a:lnTo>
                    <a:pt x="139" y="15"/>
                  </a:lnTo>
                  <a:lnTo>
                    <a:pt x="139" y="14"/>
                  </a:lnTo>
                  <a:lnTo>
                    <a:pt x="136" y="10"/>
                  </a:lnTo>
                  <a:lnTo>
                    <a:pt x="133" y="5"/>
                  </a:lnTo>
                  <a:lnTo>
                    <a:pt x="127" y="1"/>
                  </a:lnTo>
                  <a:lnTo>
                    <a:pt x="122" y="1"/>
                  </a:lnTo>
                  <a:lnTo>
                    <a:pt x="116" y="0"/>
                  </a:lnTo>
                  <a:lnTo>
                    <a:pt x="108" y="0"/>
                  </a:lnTo>
                  <a:lnTo>
                    <a:pt x="102" y="0"/>
                  </a:lnTo>
                  <a:lnTo>
                    <a:pt x="95" y="1"/>
                  </a:lnTo>
                  <a:lnTo>
                    <a:pt x="89" y="1"/>
                  </a:lnTo>
                  <a:lnTo>
                    <a:pt x="83" y="5"/>
                  </a:lnTo>
                  <a:lnTo>
                    <a:pt x="81" y="10"/>
                  </a:lnTo>
                  <a:lnTo>
                    <a:pt x="80" y="14"/>
                  </a:lnTo>
                  <a:lnTo>
                    <a:pt x="77" y="15"/>
                  </a:lnTo>
                  <a:lnTo>
                    <a:pt x="80" y="23"/>
                  </a:lnTo>
                  <a:lnTo>
                    <a:pt x="81" y="24"/>
                  </a:lnTo>
                  <a:lnTo>
                    <a:pt x="86" y="30"/>
                  </a:lnTo>
                  <a:lnTo>
                    <a:pt x="86" y="33"/>
                  </a:lnTo>
                  <a:lnTo>
                    <a:pt x="83" y="36"/>
                  </a:lnTo>
                  <a:lnTo>
                    <a:pt x="80" y="40"/>
                  </a:lnTo>
                  <a:lnTo>
                    <a:pt x="80" y="38"/>
                  </a:lnTo>
                  <a:lnTo>
                    <a:pt x="0" y="38"/>
                  </a:lnTo>
                  <a:lnTo>
                    <a:pt x="0" y="92"/>
                  </a:lnTo>
                  <a:lnTo>
                    <a:pt x="6" y="95"/>
                  </a:lnTo>
                  <a:lnTo>
                    <a:pt x="12" y="95"/>
                  </a:lnTo>
                  <a:lnTo>
                    <a:pt x="15" y="95"/>
                  </a:lnTo>
                  <a:lnTo>
                    <a:pt x="25" y="92"/>
                  </a:lnTo>
                  <a:lnTo>
                    <a:pt x="28" y="89"/>
                  </a:lnTo>
                  <a:lnTo>
                    <a:pt x="34" y="89"/>
                  </a:lnTo>
                  <a:lnTo>
                    <a:pt x="40" y="89"/>
                  </a:lnTo>
                  <a:lnTo>
                    <a:pt x="47" y="92"/>
                  </a:lnTo>
                  <a:lnTo>
                    <a:pt x="53" y="95"/>
                  </a:lnTo>
                  <a:lnTo>
                    <a:pt x="56" y="99"/>
                  </a:lnTo>
                  <a:lnTo>
                    <a:pt x="61" y="102"/>
                  </a:lnTo>
                  <a:lnTo>
                    <a:pt x="62" y="105"/>
                  </a:lnTo>
                  <a:lnTo>
                    <a:pt x="62" y="112"/>
                  </a:lnTo>
                  <a:lnTo>
                    <a:pt x="62" y="115"/>
                  </a:lnTo>
                  <a:lnTo>
                    <a:pt x="61" y="119"/>
                  </a:lnTo>
                  <a:lnTo>
                    <a:pt x="56" y="123"/>
                  </a:lnTo>
                  <a:lnTo>
                    <a:pt x="53" y="125"/>
                  </a:lnTo>
                  <a:lnTo>
                    <a:pt x="47" y="129"/>
                  </a:lnTo>
                  <a:lnTo>
                    <a:pt x="40" y="129"/>
                  </a:lnTo>
                  <a:lnTo>
                    <a:pt x="34" y="132"/>
                  </a:lnTo>
                  <a:lnTo>
                    <a:pt x="28" y="132"/>
                  </a:lnTo>
                  <a:lnTo>
                    <a:pt x="25" y="129"/>
                  </a:lnTo>
                  <a:lnTo>
                    <a:pt x="15" y="125"/>
                  </a:lnTo>
                  <a:lnTo>
                    <a:pt x="12" y="125"/>
                  </a:lnTo>
                  <a:lnTo>
                    <a:pt x="6" y="128"/>
                  </a:lnTo>
                  <a:lnTo>
                    <a:pt x="0" y="132"/>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89" name="Freeform 41"/>
            <p:cNvSpPr>
              <a:spLocks/>
            </p:cNvSpPr>
            <p:nvPr/>
          </p:nvSpPr>
          <p:spPr bwMode="auto">
            <a:xfrm>
              <a:off x="2343" y="2332"/>
              <a:ext cx="314" cy="161"/>
            </a:xfrm>
            <a:custGeom>
              <a:avLst/>
              <a:gdLst>
                <a:gd name="T0" fmla="*/ 334 w 281"/>
                <a:gd name="T1" fmla="*/ 0 h 144"/>
                <a:gd name="T2" fmla="*/ 334 w 281"/>
                <a:gd name="T3" fmla="*/ 82 h 144"/>
                <a:gd name="T4" fmla="*/ 344 w 281"/>
                <a:gd name="T5" fmla="*/ 87 h 144"/>
                <a:gd name="T6" fmla="*/ 355 w 281"/>
                <a:gd name="T7" fmla="*/ 87 h 144"/>
                <a:gd name="T8" fmla="*/ 360 w 281"/>
                <a:gd name="T9" fmla="*/ 87 h 144"/>
                <a:gd name="T10" fmla="*/ 372 w 281"/>
                <a:gd name="T11" fmla="*/ 82 h 144"/>
                <a:gd name="T12" fmla="*/ 382 w 281"/>
                <a:gd name="T13" fmla="*/ 82 h 144"/>
                <a:gd name="T14" fmla="*/ 391 w 281"/>
                <a:gd name="T15" fmla="*/ 81 h 144"/>
                <a:gd name="T16" fmla="*/ 396 w 281"/>
                <a:gd name="T17" fmla="*/ 82 h 144"/>
                <a:gd name="T18" fmla="*/ 407 w 281"/>
                <a:gd name="T19" fmla="*/ 82 h 144"/>
                <a:gd name="T20" fmla="*/ 416 w 281"/>
                <a:gd name="T21" fmla="*/ 87 h 144"/>
                <a:gd name="T22" fmla="*/ 426 w 281"/>
                <a:gd name="T23" fmla="*/ 95 h 144"/>
                <a:gd name="T24" fmla="*/ 435 w 281"/>
                <a:gd name="T25" fmla="*/ 96 h 144"/>
                <a:gd name="T26" fmla="*/ 437 w 281"/>
                <a:gd name="T27" fmla="*/ 105 h 144"/>
                <a:gd name="T28" fmla="*/ 437 w 281"/>
                <a:gd name="T29" fmla="*/ 114 h 144"/>
                <a:gd name="T30" fmla="*/ 437 w 281"/>
                <a:gd name="T31" fmla="*/ 120 h 144"/>
                <a:gd name="T32" fmla="*/ 435 w 281"/>
                <a:gd name="T33" fmla="*/ 127 h 144"/>
                <a:gd name="T34" fmla="*/ 426 w 281"/>
                <a:gd name="T35" fmla="*/ 134 h 144"/>
                <a:gd name="T36" fmla="*/ 416 w 281"/>
                <a:gd name="T37" fmla="*/ 135 h 144"/>
                <a:gd name="T38" fmla="*/ 407 w 281"/>
                <a:gd name="T39" fmla="*/ 141 h 144"/>
                <a:gd name="T40" fmla="*/ 396 w 281"/>
                <a:gd name="T41" fmla="*/ 145 h 144"/>
                <a:gd name="T42" fmla="*/ 391 w 281"/>
                <a:gd name="T43" fmla="*/ 145 h 144"/>
                <a:gd name="T44" fmla="*/ 382 w 281"/>
                <a:gd name="T45" fmla="*/ 145 h 144"/>
                <a:gd name="T46" fmla="*/ 372 w 281"/>
                <a:gd name="T47" fmla="*/ 141 h 144"/>
                <a:gd name="T48" fmla="*/ 360 w 281"/>
                <a:gd name="T49" fmla="*/ 135 h 144"/>
                <a:gd name="T50" fmla="*/ 355 w 281"/>
                <a:gd name="T51" fmla="*/ 135 h 144"/>
                <a:gd name="T52" fmla="*/ 344 w 281"/>
                <a:gd name="T53" fmla="*/ 135 h 144"/>
                <a:gd name="T54" fmla="*/ 334 w 281"/>
                <a:gd name="T55" fmla="*/ 145 h 144"/>
                <a:gd name="T56" fmla="*/ 334 w 281"/>
                <a:gd name="T57" fmla="*/ 224 h 144"/>
                <a:gd name="T58" fmla="*/ 0 w 281"/>
                <a:gd name="T59" fmla="*/ 224 h 144"/>
                <a:gd name="T60" fmla="*/ 0 w 281"/>
                <a:gd name="T61" fmla="*/ 0 h 144"/>
                <a:gd name="T62" fmla="*/ 117 w 281"/>
                <a:gd name="T63" fmla="*/ 0 h 144"/>
                <a:gd name="T64" fmla="*/ 121 w 281"/>
                <a:gd name="T65" fmla="*/ 0 h 144"/>
                <a:gd name="T66" fmla="*/ 127 w 281"/>
                <a:gd name="T67" fmla="*/ 4 h 144"/>
                <a:gd name="T68" fmla="*/ 131 w 281"/>
                <a:gd name="T69" fmla="*/ 12 h 144"/>
                <a:gd name="T70" fmla="*/ 131 w 281"/>
                <a:gd name="T71" fmla="*/ 15 h 144"/>
                <a:gd name="T72" fmla="*/ 124 w 281"/>
                <a:gd name="T73" fmla="*/ 25 h 144"/>
                <a:gd name="T74" fmla="*/ 121 w 281"/>
                <a:gd name="T75" fmla="*/ 28 h 144"/>
                <a:gd name="T76" fmla="*/ 121 w 281"/>
                <a:gd name="T77" fmla="*/ 38 h 144"/>
                <a:gd name="T78" fmla="*/ 121 w 281"/>
                <a:gd name="T79" fmla="*/ 40 h 144"/>
                <a:gd name="T80" fmla="*/ 124 w 281"/>
                <a:gd name="T81" fmla="*/ 47 h 144"/>
                <a:gd name="T82" fmla="*/ 127 w 281"/>
                <a:gd name="T83" fmla="*/ 55 h 144"/>
                <a:gd name="T84" fmla="*/ 142 w 281"/>
                <a:gd name="T85" fmla="*/ 61 h 144"/>
                <a:gd name="T86" fmla="*/ 146 w 281"/>
                <a:gd name="T87" fmla="*/ 63 h 144"/>
                <a:gd name="T88" fmla="*/ 156 w 281"/>
                <a:gd name="T89" fmla="*/ 66 h 144"/>
                <a:gd name="T90" fmla="*/ 169 w 281"/>
                <a:gd name="T91" fmla="*/ 66 h 144"/>
                <a:gd name="T92" fmla="*/ 178 w 281"/>
                <a:gd name="T93" fmla="*/ 66 h 144"/>
                <a:gd name="T94" fmla="*/ 189 w 281"/>
                <a:gd name="T95" fmla="*/ 63 h 144"/>
                <a:gd name="T96" fmla="*/ 199 w 281"/>
                <a:gd name="T97" fmla="*/ 61 h 144"/>
                <a:gd name="T98" fmla="*/ 207 w 281"/>
                <a:gd name="T99" fmla="*/ 55 h 144"/>
                <a:gd name="T100" fmla="*/ 211 w 281"/>
                <a:gd name="T101" fmla="*/ 47 h 144"/>
                <a:gd name="T102" fmla="*/ 217 w 281"/>
                <a:gd name="T103" fmla="*/ 40 h 144"/>
                <a:gd name="T104" fmla="*/ 217 w 281"/>
                <a:gd name="T105" fmla="*/ 38 h 144"/>
                <a:gd name="T106" fmla="*/ 217 w 281"/>
                <a:gd name="T107" fmla="*/ 28 h 144"/>
                <a:gd name="T108" fmla="*/ 211 w 281"/>
                <a:gd name="T109" fmla="*/ 25 h 144"/>
                <a:gd name="T110" fmla="*/ 206 w 281"/>
                <a:gd name="T111" fmla="*/ 15 h 144"/>
                <a:gd name="T112" fmla="*/ 206 w 281"/>
                <a:gd name="T113" fmla="*/ 12 h 144"/>
                <a:gd name="T114" fmla="*/ 207 w 281"/>
                <a:gd name="T115" fmla="*/ 4 h 144"/>
                <a:gd name="T116" fmla="*/ 215 w 281"/>
                <a:gd name="T117" fmla="*/ 0 h 144"/>
                <a:gd name="T118" fmla="*/ 334 w 281"/>
                <a:gd name="T119" fmla="*/ 0 h 1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1"/>
                <a:gd name="T181" fmla="*/ 0 h 144"/>
                <a:gd name="T182" fmla="*/ 281 w 281"/>
                <a:gd name="T183" fmla="*/ 144 h 1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1" h="144">
                  <a:moveTo>
                    <a:pt x="215" y="0"/>
                  </a:moveTo>
                  <a:lnTo>
                    <a:pt x="215" y="52"/>
                  </a:lnTo>
                  <a:lnTo>
                    <a:pt x="221" y="56"/>
                  </a:lnTo>
                  <a:lnTo>
                    <a:pt x="228" y="56"/>
                  </a:lnTo>
                  <a:lnTo>
                    <a:pt x="231" y="56"/>
                  </a:lnTo>
                  <a:lnTo>
                    <a:pt x="239" y="52"/>
                  </a:lnTo>
                  <a:lnTo>
                    <a:pt x="245" y="52"/>
                  </a:lnTo>
                  <a:lnTo>
                    <a:pt x="251" y="51"/>
                  </a:lnTo>
                  <a:lnTo>
                    <a:pt x="254" y="52"/>
                  </a:lnTo>
                  <a:lnTo>
                    <a:pt x="261" y="52"/>
                  </a:lnTo>
                  <a:lnTo>
                    <a:pt x="267" y="56"/>
                  </a:lnTo>
                  <a:lnTo>
                    <a:pt x="273" y="61"/>
                  </a:lnTo>
                  <a:lnTo>
                    <a:pt x="278" y="62"/>
                  </a:lnTo>
                  <a:lnTo>
                    <a:pt x="280" y="67"/>
                  </a:lnTo>
                  <a:lnTo>
                    <a:pt x="280" y="72"/>
                  </a:lnTo>
                  <a:lnTo>
                    <a:pt x="280" y="77"/>
                  </a:lnTo>
                  <a:lnTo>
                    <a:pt x="278" y="81"/>
                  </a:lnTo>
                  <a:lnTo>
                    <a:pt x="273" y="86"/>
                  </a:lnTo>
                  <a:lnTo>
                    <a:pt x="267" y="87"/>
                  </a:lnTo>
                  <a:lnTo>
                    <a:pt x="261" y="90"/>
                  </a:lnTo>
                  <a:lnTo>
                    <a:pt x="254" y="93"/>
                  </a:lnTo>
                  <a:lnTo>
                    <a:pt x="251" y="93"/>
                  </a:lnTo>
                  <a:lnTo>
                    <a:pt x="245" y="93"/>
                  </a:lnTo>
                  <a:lnTo>
                    <a:pt x="239" y="90"/>
                  </a:lnTo>
                  <a:lnTo>
                    <a:pt x="231" y="87"/>
                  </a:lnTo>
                  <a:lnTo>
                    <a:pt x="228" y="87"/>
                  </a:lnTo>
                  <a:lnTo>
                    <a:pt x="221" y="87"/>
                  </a:lnTo>
                  <a:lnTo>
                    <a:pt x="215" y="93"/>
                  </a:lnTo>
                  <a:lnTo>
                    <a:pt x="215" y="143"/>
                  </a:lnTo>
                  <a:lnTo>
                    <a:pt x="0" y="143"/>
                  </a:lnTo>
                  <a:lnTo>
                    <a:pt x="0" y="0"/>
                  </a:lnTo>
                  <a:lnTo>
                    <a:pt x="75" y="0"/>
                  </a:lnTo>
                  <a:lnTo>
                    <a:pt x="78" y="0"/>
                  </a:lnTo>
                  <a:lnTo>
                    <a:pt x="81" y="4"/>
                  </a:lnTo>
                  <a:lnTo>
                    <a:pt x="84" y="8"/>
                  </a:lnTo>
                  <a:lnTo>
                    <a:pt x="84" y="10"/>
                  </a:lnTo>
                  <a:lnTo>
                    <a:pt x="80" y="16"/>
                  </a:lnTo>
                  <a:lnTo>
                    <a:pt x="78" y="18"/>
                  </a:lnTo>
                  <a:lnTo>
                    <a:pt x="78" y="24"/>
                  </a:lnTo>
                  <a:lnTo>
                    <a:pt x="78" y="26"/>
                  </a:lnTo>
                  <a:lnTo>
                    <a:pt x="80" y="30"/>
                  </a:lnTo>
                  <a:lnTo>
                    <a:pt x="81" y="35"/>
                  </a:lnTo>
                  <a:lnTo>
                    <a:pt x="91" y="39"/>
                  </a:lnTo>
                  <a:lnTo>
                    <a:pt x="94" y="40"/>
                  </a:lnTo>
                  <a:lnTo>
                    <a:pt x="100" y="42"/>
                  </a:lnTo>
                  <a:lnTo>
                    <a:pt x="108" y="42"/>
                  </a:lnTo>
                  <a:lnTo>
                    <a:pt x="114" y="42"/>
                  </a:lnTo>
                  <a:lnTo>
                    <a:pt x="121" y="40"/>
                  </a:lnTo>
                  <a:lnTo>
                    <a:pt x="127" y="39"/>
                  </a:lnTo>
                  <a:lnTo>
                    <a:pt x="133" y="35"/>
                  </a:lnTo>
                  <a:lnTo>
                    <a:pt x="135" y="30"/>
                  </a:lnTo>
                  <a:lnTo>
                    <a:pt x="140" y="26"/>
                  </a:lnTo>
                  <a:lnTo>
                    <a:pt x="140" y="24"/>
                  </a:lnTo>
                  <a:lnTo>
                    <a:pt x="140" y="18"/>
                  </a:lnTo>
                  <a:lnTo>
                    <a:pt x="135" y="16"/>
                  </a:lnTo>
                  <a:lnTo>
                    <a:pt x="132" y="10"/>
                  </a:lnTo>
                  <a:lnTo>
                    <a:pt x="132" y="8"/>
                  </a:lnTo>
                  <a:lnTo>
                    <a:pt x="133" y="4"/>
                  </a:lnTo>
                  <a:lnTo>
                    <a:pt x="138" y="0"/>
                  </a:lnTo>
                  <a:lnTo>
                    <a:pt x="215" y="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90" name="Freeform 42"/>
            <p:cNvSpPr>
              <a:spLocks/>
            </p:cNvSpPr>
            <p:nvPr/>
          </p:nvSpPr>
          <p:spPr bwMode="auto">
            <a:xfrm>
              <a:off x="2589" y="2287"/>
              <a:ext cx="240" cy="206"/>
            </a:xfrm>
            <a:custGeom>
              <a:avLst/>
              <a:gdLst>
                <a:gd name="T0" fmla="*/ 333 w 215"/>
                <a:gd name="T1" fmla="*/ 63 h 184"/>
                <a:gd name="T2" fmla="*/ 324 w 215"/>
                <a:gd name="T3" fmla="*/ 153 h 184"/>
                <a:gd name="T4" fmla="*/ 309 w 215"/>
                <a:gd name="T5" fmla="*/ 153 h 184"/>
                <a:gd name="T6" fmla="*/ 290 w 215"/>
                <a:gd name="T7" fmla="*/ 143 h 184"/>
                <a:gd name="T8" fmla="*/ 270 w 215"/>
                <a:gd name="T9" fmla="*/ 144 h 184"/>
                <a:gd name="T10" fmla="*/ 253 w 215"/>
                <a:gd name="T11" fmla="*/ 153 h 184"/>
                <a:gd name="T12" fmla="*/ 239 w 215"/>
                <a:gd name="T13" fmla="*/ 161 h 184"/>
                <a:gd name="T14" fmla="*/ 237 w 215"/>
                <a:gd name="T15" fmla="*/ 178 h 184"/>
                <a:gd name="T16" fmla="*/ 239 w 215"/>
                <a:gd name="T17" fmla="*/ 191 h 184"/>
                <a:gd name="T18" fmla="*/ 253 w 215"/>
                <a:gd name="T19" fmla="*/ 199 h 184"/>
                <a:gd name="T20" fmla="*/ 270 w 215"/>
                <a:gd name="T21" fmla="*/ 209 h 184"/>
                <a:gd name="T22" fmla="*/ 290 w 215"/>
                <a:gd name="T23" fmla="*/ 209 h 184"/>
                <a:gd name="T24" fmla="*/ 309 w 215"/>
                <a:gd name="T25" fmla="*/ 199 h 184"/>
                <a:gd name="T26" fmla="*/ 324 w 215"/>
                <a:gd name="T27" fmla="*/ 199 h 184"/>
                <a:gd name="T28" fmla="*/ 333 w 215"/>
                <a:gd name="T29" fmla="*/ 288 h 184"/>
                <a:gd name="T30" fmla="*/ 0 w 215"/>
                <a:gd name="T31" fmla="*/ 209 h 184"/>
                <a:gd name="T32" fmla="*/ 19 w 215"/>
                <a:gd name="T33" fmla="*/ 199 h 184"/>
                <a:gd name="T34" fmla="*/ 35 w 215"/>
                <a:gd name="T35" fmla="*/ 204 h 184"/>
                <a:gd name="T36" fmla="*/ 52 w 215"/>
                <a:gd name="T37" fmla="*/ 209 h 184"/>
                <a:gd name="T38" fmla="*/ 68 w 215"/>
                <a:gd name="T39" fmla="*/ 204 h 184"/>
                <a:gd name="T40" fmla="*/ 87 w 215"/>
                <a:gd name="T41" fmla="*/ 195 h 184"/>
                <a:gd name="T42" fmla="*/ 96 w 215"/>
                <a:gd name="T43" fmla="*/ 182 h 184"/>
                <a:gd name="T44" fmla="*/ 96 w 215"/>
                <a:gd name="T45" fmla="*/ 168 h 184"/>
                <a:gd name="T46" fmla="*/ 87 w 215"/>
                <a:gd name="T47" fmla="*/ 159 h 184"/>
                <a:gd name="T48" fmla="*/ 68 w 215"/>
                <a:gd name="T49" fmla="*/ 144 h 184"/>
                <a:gd name="T50" fmla="*/ 52 w 215"/>
                <a:gd name="T51" fmla="*/ 143 h 184"/>
                <a:gd name="T52" fmla="*/ 35 w 215"/>
                <a:gd name="T53" fmla="*/ 144 h 184"/>
                <a:gd name="T54" fmla="*/ 19 w 215"/>
                <a:gd name="T55" fmla="*/ 153 h 184"/>
                <a:gd name="T56" fmla="*/ 0 w 215"/>
                <a:gd name="T57" fmla="*/ 144 h 184"/>
                <a:gd name="T58" fmla="*/ 119 w 215"/>
                <a:gd name="T59" fmla="*/ 63 h 184"/>
                <a:gd name="T60" fmla="*/ 131 w 215"/>
                <a:gd name="T61" fmla="*/ 54 h 184"/>
                <a:gd name="T62" fmla="*/ 124 w 215"/>
                <a:gd name="T63" fmla="*/ 40 h 184"/>
                <a:gd name="T64" fmla="*/ 119 w 215"/>
                <a:gd name="T65" fmla="*/ 28 h 184"/>
                <a:gd name="T66" fmla="*/ 124 w 215"/>
                <a:gd name="T67" fmla="*/ 17 h 184"/>
                <a:gd name="T68" fmla="*/ 138 w 215"/>
                <a:gd name="T69" fmla="*/ 4 h 184"/>
                <a:gd name="T70" fmla="*/ 154 w 215"/>
                <a:gd name="T71" fmla="*/ 0 h 184"/>
                <a:gd name="T72" fmla="*/ 180 w 215"/>
                <a:gd name="T73" fmla="*/ 0 h 184"/>
                <a:gd name="T74" fmla="*/ 192 w 215"/>
                <a:gd name="T75" fmla="*/ 4 h 184"/>
                <a:gd name="T76" fmla="*/ 212 w 215"/>
                <a:gd name="T77" fmla="*/ 17 h 184"/>
                <a:gd name="T78" fmla="*/ 214 w 215"/>
                <a:gd name="T79" fmla="*/ 28 h 184"/>
                <a:gd name="T80" fmla="*/ 212 w 215"/>
                <a:gd name="T81" fmla="*/ 40 h 184"/>
                <a:gd name="T82" fmla="*/ 202 w 215"/>
                <a:gd name="T83" fmla="*/ 54 h 184"/>
                <a:gd name="T84" fmla="*/ 212 w 215"/>
                <a:gd name="T85" fmla="*/ 63 h 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184"/>
                <a:gd name="T131" fmla="*/ 215 w 215"/>
                <a:gd name="T132" fmla="*/ 184 h 1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184">
                  <a:moveTo>
                    <a:pt x="138" y="40"/>
                  </a:moveTo>
                  <a:lnTo>
                    <a:pt x="214" y="40"/>
                  </a:lnTo>
                  <a:lnTo>
                    <a:pt x="214" y="92"/>
                  </a:lnTo>
                  <a:lnTo>
                    <a:pt x="209" y="97"/>
                  </a:lnTo>
                  <a:lnTo>
                    <a:pt x="204" y="97"/>
                  </a:lnTo>
                  <a:lnTo>
                    <a:pt x="199" y="97"/>
                  </a:lnTo>
                  <a:lnTo>
                    <a:pt x="191" y="92"/>
                  </a:lnTo>
                  <a:lnTo>
                    <a:pt x="187" y="91"/>
                  </a:lnTo>
                  <a:lnTo>
                    <a:pt x="180" y="91"/>
                  </a:lnTo>
                  <a:lnTo>
                    <a:pt x="174" y="92"/>
                  </a:lnTo>
                  <a:lnTo>
                    <a:pt x="169" y="92"/>
                  </a:lnTo>
                  <a:lnTo>
                    <a:pt x="163" y="97"/>
                  </a:lnTo>
                  <a:lnTo>
                    <a:pt x="158" y="101"/>
                  </a:lnTo>
                  <a:lnTo>
                    <a:pt x="154" y="103"/>
                  </a:lnTo>
                  <a:lnTo>
                    <a:pt x="152" y="107"/>
                  </a:lnTo>
                  <a:lnTo>
                    <a:pt x="152" y="113"/>
                  </a:lnTo>
                  <a:lnTo>
                    <a:pt x="152" y="116"/>
                  </a:lnTo>
                  <a:lnTo>
                    <a:pt x="154" y="122"/>
                  </a:lnTo>
                  <a:lnTo>
                    <a:pt x="158" y="123"/>
                  </a:lnTo>
                  <a:lnTo>
                    <a:pt x="163" y="127"/>
                  </a:lnTo>
                  <a:lnTo>
                    <a:pt x="169" y="130"/>
                  </a:lnTo>
                  <a:lnTo>
                    <a:pt x="174" y="133"/>
                  </a:lnTo>
                  <a:lnTo>
                    <a:pt x="180" y="133"/>
                  </a:lnTo>
                  <a:lnTo>
                    <a:pt x="187" y="133"/>
                  </a:lnTo>
                  <a:lnTo>
                    <a:pt x="191" y="130"/>
                  </a:lnTo>
                  <a:lnTo>
                    <a:pt x="199" y="127"/>
                  </a:lnTo>
                  <a:lnTo>
                    <a:pt x="204" y="127"/>
                  </a:lnTo>
                  <a:lnTo>
                    <a:pt x="209" y="127"/>
                  </a:lnTo>
                  <a:lnTo>
                    <a:pt x="214" y="133"/>
                  </a:lnTo>
                  <a:lnTo>
                    <a:pt x="214" y="183"/>
                  </a:lnTo>
                  <a:lnTo>
                    <a:pt x="0" y="183"/>
                  </a:lnTo>
                  <a:lnTo>
                    <a:pt x="0" y="133"/>
                  </a:lnTo>
                  <a:lnTo>
                    <a:pt x="6" y="127"/>
                  </a:lnTo>
                  <a:lnTo>
                    <a:pt x="12" y="127"/>
                  </a:lnTo>
                  <a:lnTo>
                    <a:pt x="14" y="127"/>
                  </a:lnTo>
                  <a:lnTo>
                    <a:pt x="22" y="130"/>
                  </a:lnTo>
                  <a:lnTo>
                    <a:pt x="28" y="133"/>
                  </a:lnTo>
                  <a:lnTo>
                    <a:pt x="34" y="133"/>
                  </a:lnTo>
                  <a:lnTo>
                    <a:pt x="39" y="133"/>
                  </a:lnTo>
                  <a:lnTo>
                    <a:pt x="44" y="130"/>
                  </a:lnTo>
                  <a:lnTo>
                    <a:pt x="50" y="127"/>
                  </a:lnTo>
                  <a:lnTo>
                    <a:pt x="56" y="123"/>
                  </a:lnTo>
                  <a:lnTo>
                    <a:pt x="59" y="122"/>
                  </a:lnTo>
                  <a:lnTo>
                    <a:pt x="62" y="116"/>
                  </a:lnTo>
                  <a:lnTo>
                    <a:pt x="62" y="113"/>
                  </a:lnTo>
                  <a:lnTo>
                    <a:pt x="62" y="107"/>
                  </a:lnTo>
                  <a:lnTo>
                    <a:pt x="59" y="103"/>
                  </a:lnTo>
                  <a:lnTo>
                    <a:pt x="56" y="101"/>
                  </a:lnTo>
                  <a:lnTo>
                    <a:pt x="50" y="97"/>
                  </a:lnTo>
                  <a:lnTo>
                    <a:pt x="44" y="92"/>
                  </a:lnTo>
                  <a:lnTo>
                    <a:pt x="39" y="92"/>
                  </a:lnTo>
                  <a:lnTo>
                    <a:pt x="34" y="91"/>
                  </a:lnTo>
                  <a:lnTo>
                    <a:pt x="28" y="91"/>
                  </a:lnTo>
                  <a:lnTo>
                    <a:pt x="22" y="92"/>
                  </a:lnTo>
                  <a:lnTo>
                    <a:pt x="14" y="97"/>
                  </a:lnTo>
                  <a:lnTo>
                    <a:pt x="12" y="97"/>
                  </a:lnTo>
                  <a:lnTo>
                    <a:pt x="6" y="97"/>
                  </a:lnTo>
                  <a:lnTo>
                    <a:pt x="0" y="92"/>
                  </a:lnTo>
                  <a:lnTo>
                    <a:pt x="0" y="40"/>
                  </a:lnTo>
                  <a:lnTo>
                    <a:pt x="77" y="40"/>
                  </a:lnTo>
                  <a:lnTo>
                    <a:pt x="81" y="36"/>
                  </a:lnTo>
                  <a:lnTo>
                    <a:pt x="84" y="34"/>
                  </a:lnTo>
                  <a:lnTo>
                    <a:pt x="84" y="31"/>
                  </a:lnTo>
                  <a:lnTo>
                    <a:pt x="80" y="26"/>
                  </a:lnTo>
                  <a:lnTo>
                    <a:pt x="77" y="21"/>
                  </a:lnTo>
                  <a:lnTo>
                    <a:pt x="77" y="18"/>
                  </a:lnTo>
                  <a:lnTo>
                    <a:pt x="77" y="14"/>
                  </a:lnTo>
                  <a:lnTo>
                    <a:pt x="80" y="11"/>
                  </a:lnTo>
                  <a:lnTo>
                    <a:pt x="83" y="5"/>
                  </a:lnTo>
                  <a:lnTo>
                    <a:pt x="89" y="4"/>
                  </a:lnTo>
                  <a:lnTo>
                    <a:pt x="94" y="0"/>
                  </a:lnTo>
                  <a:lnTo>
                    <a:pt x="99" y="0"/>
                  </a:lnTo>
                  <a:lnTo>
                    <a:pt x="108" y="0"/>
                  </a:lnTo>
                  <a:lnTo>
                    <a:pt x="116" y="0"/>
                  </a:lnTo>
                  <a:lnTo>
                    <a:pt x="119" y="0"/>
                  </a:lnTo>
                  <a:lnTo>
                    <a:pt x="124" y="4"/>
                  </a:lnTo>
                  <a:lnTo>
                    <a:pt x="132" y="5"/>
                  </a:lnTo>
                  <a:lnTo>
                    <a:pt x="136" y="11"/>
                  </a:lnTo>
                  <a:lnTo>
                    <a:pt x="136" y="14"/>
                  </a:lnTo>
                  <a:lnTo>
                    <a:pt x="138" y="18"/>
                  </a:lnTo>
                  <a:lnTo>
                    <a:pt x="136" y="21"/>
                  </a:lnTo>
                  <a:lnTo>
                    <a:pt x="136" y="26"/>
                  </a:lnTo>
                  <a:lnTo>
                    <a:pt x="130" y="30"/>
                  </a:lnTo>
                  <a:lnTo>
                    <a:pt x="130" y="34"/>
                  </a:lnTo>
                  <a:lnTo>
                    <a:pt x="132" y="36"/>
                  </a:lnTo>
                  <a:lnTo>
                    <a:pt x="136" y="40"/>
                  </a:lnTo>
                  <a:lnTo>
                    <a:pt x="138" y="4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91" name="Freeform 43"/>
            <p:cNvSpPr>
              <a:spLocks/>
            </p:cNvSpPr>
            <p:nvPr/>
          </p:nvSpPr>
          <p:spPr bwMode="auto">
            <a:xfrm>
              <a:off x="2761" y="2332"/>
              <a:ext cx="312" cy="161"/>
            </a:xfrm>
            <a:custGeom>
              <a:avLst/>
              <a:gdLst>
                <a:gd name="T0" fmla="*/ 435 w 279"/>
                <a:gd name="T1" fmla="*/ 0 h 144"/>
                <a:gd name="T2" fmla="*/ 424 w 279"/>
                <a:gd name="T3" fmla="*/ 87 h 144"/>
                <a:gd name="T4" fmla="*/ 414 w 279"/>
                <a:gd name="T5" fmla="*/ 87 h 144"/>
                <a:gd name="T6" fmla="*/ 393 w 279"/>
                <a:gd name="T7" fmla="*/ 81 h 144"/>
                <a:gd name="T8" fmla="*/ 371 w 279"/>
                <a:gd name="T9" fmla="*/ 82 h 144"/>
                <a:gd name="T10" fmla="*/ 352 w 279"/>
                <a:gd name="T11" fmla="*/ 87 h 144"/>
                <a:gd name="T12" fmla="*/ 340 w 279"/>
                <a:gd name="T13" fmla="*/ 96 h 144"/>
                <a:gd name="T14" fmla="*/ 339 w 279"/>
                <a:gd name="T15" fmla="*/ 114 h 144"/>
                <a:gd name="T16" fmla="*/ 340 w 279"/>
                <a:gd name="T17" fmla="*/ 127 h 144"/>
                <a:gd name="T18" fmla="*/ 352 w 279"/>
                <a:gd name="T19" fmla="*/ 135 h 144"/>
                <a:gd name="T20" fmla="*/ 371 w 279"/>
                <a:gd name="T21" fmla="*/ 145 h 144"/>
                <a:gd name="T22" fmla="*/ 393 w 279"/>
                <a:gd name="T23" fmla="*/ 145 h 144"/>
                <a:gd name="T24" fmla="*/ 414 w 279"/>
                <a:gd name="T25" fmla="*/ 135 h 144"/>
                <a:gd name="T26" fmla="*/ 424 w 279"/>
                <a:gd name="T27" fmla="*/ 135 h 144"/>
                <a:gd name="T28" fmla="*/ 435 w 279"/>
                <a:gd name="T29" fmla="*/ 224 h 144"/>
                <a:gd name="T30" fmla="*/ 95 w 279"/>
                <a:gd name="T31" fmla="*/ 145 h 144"/>
                <a:gd name="T32" fmla="*/ 82 w 279"/>
                <a:gd name="T33" fmla="*/ 135 h 144"/>
                <a:gd name="T34" fmla="*/ 62 w 279"/>
                <a:gd name="T35" fmla="*/ 141 h 144"/>
                <a:gd name="T36" fmla="*/ 44 w 279"/>
                <a:gd name="T37" fmla="*/ 145 h 144"/>
                <a:gd name="T38" fmla="*/ 23 w 279"/>
                <a:gd name="T39" fmla="*/ 141 h 144"/>
                <a:gd name="T40" fmla="*/ 10 w 279"/>
                <a:gd name="T41" fmla="*/ 130 h 144"/>
                <a:gd name="T42" fmla="*/ 0 w 279"/>
                <a:gd name="T43" fmla="*/ 117 h 144"/>
                <a:gd name="T44" fmla="*/ 0 w 279"/>
                <a:gd name="T45" fmla="*/ 105 h 144"/>
                <a:gd name="T46" fmla="*/ 10 w 279"/>
                <a:gd name="T47" fmla="*/ 95 h 144"/>
                <a:gd name="T48" fmla="*/ 23 w 279"/>
                <a:gd name="T49" fmla="*/ 82 h 144"/>
                <a:gd name="T50" fmla="*/ 44 w 279"/>
                <a:gd name="T51" fmla="*/ 81 h 144"/>
                <a:gd name="T52" fmla="*/ 62 w 279"/>
                <a:gd name="T53" fmla="*/ 82 h 144"/>
                <a:gd name="T54" fmla="*/ 82 w 279"/>
                <a:gd name="T55" fmla="*/ 87 h 144"/>
                <a:gd name="T56" fmla="*/ 95 w 279"/>
                <a:gd name="T57" fmla="*/ 82 h 144"/>
                <a:gd name="T58" fmla="*/ 220 w 279"/>
                <a:gd name="T59" fmla="*/ 0 h 144"/>
                <a:gd name="T60" fmla="*/ 233 w 279"/>
                <a:gd name="T61" fmla="*/ 12 h 144"/>
                <a:gd name="T62" fmla="*/ 223 w 279"/>
                <a:gd name="T63" fmla="*/ 25 h 144"/>
                <a:gd name="T64" fmla="*/ 220 w 279"/>
                <a:gd name="T65" fmla="*/ 38 h 144"/>
                <a:gd name="T66" fmla="*/ 223 w 279"/>
                <a:gd name="T67" fmla="*/ 47 h 144"/>
                <a:gd name="T68" fmla="*/ 236 w 279"/>
                <a:gd name="T69" fmla="*/ 61 h 144"/>
                <a:gd name="T70" fmla="*/ 256 w 279"/>
                <a:gd name="T71" fmla="*/ 66 h 144"/>
                <a:gd name="T72" fmla="*/ 278 w 279"/>
                <a:gd name="T73" fmla="*/ 66 h 144"/>
                <a:gd name="T74" fmla="*/ 295 w 279"/>
                <a:gd name="T75" fmla="*/ 61 h 144"/>
                <a:gd name="T76" fmla="*/ 311 w 279"/>
                <a:gd name="T77" fmla="*/ 47 h 144"/>
                <a:gd name="T78" fmla="*/ 316 w 279"/>
                <a:gd name="T79" fmla="*/ 38 h 144"/>
                <a:gd name="T80" fmla="*/ 311 w 279"/>
                <a:gd name="T81" fmla="*/ 25 h 144"/>
                <a:gd name="T82" fmla="*/ 304 w 279"/>
                <a:gd name="T83" fmla="*/ 12 h 144"/>
                <a:gd name="T84" fmla="*/ 316 w 279"/>
                <a:gd name="T85" fmla="*/ 0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9"/>
                <a:gd name="T130" fmla="*/ 0 h 144"/>
                <a:gd name="T131" fmla="*/ 279 w 279"/>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9" h="144">
                  <a:moveTo>
                    <a:pt x="203" y="0"/>
                  </a:moveTo>
                  <a:lnTo>
                    <a:pt x="278" y="0"/>
                  </a:lnTo>
                  <a:lnTo>
                    <a:pt x="278" y="52"/>
                  </a:lnTo>
                  <a:lnTo>
                    <a:pt x="271" y="56"/>
                  </a:lnTo>
                  <a:lnTo>
                    <a:pt x="266" y="56"/>
                  </a:lnTo>
                  <a:lnTo>
                    <a:pt x="265" y="56"/>
                  </a:lnTo>
                  <a:lnTo>
                    <a:pt x="257" y="52"/>
                  </a:lnTo>
                  <a:lnTo>
                    <a:pt x="251" y="51"/>
                  </a:lnTo>
                  <a:lnTo>
                    <a:pt x="244" y="51"/>
                  </a:lnTo>
                  <a:lnTo>
                    <a:pt x="238" y="52"/>
                  </a:lnTo>
                  <a:lnTo>
                    <a:pt x="235" y="52"/>
                  </a:lnTo>
                  <a:lnTo>
                    <a:pt x="225" y="56"/>
                  </a:lnTo>
                  <a:lnTo>
                    <a:pt x="222" y="61"/>
                  </a:lnTo>
                  <a:lnTo>
                    <a:pt x="217" y="62"/>
                  </a:lnTo>
                  <a:lnTo>
                    <a:pt x="216" y="67"/>
                  </a:lnTo>
                  <a:lnTo>
                    <a:pt x="216" y="72"/>
                  </a:lnTo>
                  <a:lnTo>
                    <a:pt x="216" y="75"/>
                  </a:lnTo>
                  <a:lnTo>
                    <a:pt x="217" y="81"/>
                  </a:lnTo>
                  <a:lnTo>
                    <a:pt x="222" y="83"/>
                  </a:lnTo>
                  <a:lnTo>
                    <a:pt x="225" y="87"/>
                  </a:lnTo>
                  <a:lnTo>
                    <a:pt x="235" y="90"/>
                  </a:lnTo>
                  <a:lnTo>
                    <a:pt x="238" y="93"/>
                  </a:lnTo>
                  <a:lnTo>
                    <a:pt x="244" y="93"/>
                  </a:lnTo>
                  <a:lnTo>
                    <a:pt x="251" y="93"/>
                  </a:lnTo>
                  <a:lnTo>
                    <a:pt x="257" y="90"/>
                  </a:lnTo>
                  <a:lnTo>
                    <a:pt x="265" y="87"/>
                  </a:lnTo>
                  <a:lnTo>
                    <a:pt x="266" y="87"/>
                  </a:lnTo>
                  <a:lnTo>
                    <a:pt x="271" y="87"/>
                  </a:lnTo>
                  <a:lnTo>
                    <a:pt x="278" y="93"/>
                  </a:lnTo>
                  <a:lnTo>
                    <a:pt x="278" y="143"/>
                  </a:lnTo>
                  <a:lnTo>
                    <a:pt x="61" y="143"/>
                  </a:lnTo>
                  <a:lnTo>
                    <a:pt x="61" y="93"/>
                  </a:lnTo>
                  <a:lnTo>
                    <a:pt x="55" y="87"/>
                  </a:lnTo>
                  <a:lnTo>
                    <a:pt x="52" y="87"/>
                  </a:lnTo>
                  <a:lnTo>
                    <a:pt x="47" y="87"/>
                  </a:lnTo>
                  <a:lnTo>
                    <a:pt x="39" y="90"/>
                  </a:lnTo>
                  <a:lnTo>
                    <a:pt x="34" y="93"/>
                  </a:lnTo>
                  <a:lnTo>
                    <a:pt x="28" y="93"/>
                  </a:lnTo>
                  <a:lnTo>
                    <a:pt x="22" y="93"/>
                  </a:lnTo>
                  <a:lnTo>
                    <a:pt x="15" y="90"/>
                  </a:lnTo>
                  <a:lnTo>
                    <a:pt x="11" y="87"/>
                  </a:lnTo>
                  <a:lnTo>
                    <a:pt x="6" y="83"/>
                  </a:lnTo>
                  <a:lnTo>
                    <a:pt x="1" y="81"/>
                  </a:lnTo>
                  <a:lnTo>
                    <a:pt x="0" y="75"/>
                  </a:lnTo>
                  <a:lnTo>
                    <a:pt x="0" y="72"/>
                  </a:lnTo>
                  <a:lnTo>
                    <a:pt x="0" y="67"/>
                  </a:lnTo>
                  <a:lnTo>
                    <a:pt x="1" y="62"/>
                  </a:lnTo>
                  <a:lnTo>
                    <a:pt x="6" y="61"/>
                  </a:lnTo>
                  <a:lnTo>
                    <a:pt x="11" y="56"/>
                  </a:lnTo>
                  <a:lnTo>
                    <a:pt x="15" y="52"/>
                  </a:lnTo>
                  <a:lnTo>
                    <a:pt x="22" y="52"/>
                  </a:lnTo>
                  <a:lnTo>
                    <a:pt x="28" y="51"/>
                  </a:lnTo>
                  <a:lnTo>
                    <a:pt x="34" y="51"/>
                  </a:lnTo>
                  <a:lnTo>
                    <a:pt x="39" y="52"/>
                  </a:lnTo>
                  <a:lnTo>
                    <a:pt x="47" y="56"/>
                  </a:lnTo>
                  <a:lnTo>
                    <a:pt x="52" y="56"/>
                  </a:lnTo>
                  <a:lnTo>
                    <a:pt x="55" y="56"/>
                  </a:lnTo>
                  <a:lnTo>
                    <a:pt x="61" y="52"/>
                  </a:lnTo>
                  <a:lnTo>
                    <a:pt x="61" y="0"/>
                  </a:lnTo>
                  <a:lnTo>
                    <a:pt x="140" y="0"/>
                  </a:lnTo>
                  <a:lnTo>
                    <a:pt x="146" y="4"/>
                  </a:lnTo>
                  <a:lnTo>
                    <a:pt x="148" y="8"/>
                  </a:lnTo>
                  <a:lnTo>
                    <a:pt x="148" y="10"/>
                  </a:lnTo>
                  <a:lnTo>
                    <a:pt x="142" y="16"/>
                  </a:lnTo>
                  <a:lnTo>
                    <a:pt x="140" y="18"/>
                  </a:lnTo>
                  <a:lnTo>
                    <a:pt x="140" y="24"/>
                  </a:lnTo>
                  <a:lnTo>
                    <a:pt x="140" y="26"/>
                  </a:lnTo>
                  <a:lnTo>
                    <a:pt x="142" y="30"/>
                  </a:lnTo>
                  <a:lnTo>
                    <a:pt x="148" y="35"/>
                  </a:lnTo>
                  <a:lnTo>
                    <a:pt x="151" y="39"/>
                  </a:lnTo>
                  <a:lnTo>
                    <a:pt x="157" y="39"/>
                  </a:lnTo>
                  <a:lnTo>
                    <a:pt x="164" y="42"/>
                  </a:lnTo>
                  <a:lnTo>
                    <a:pt x="170" y="42"/>
                  </a:lnTo>
                  <a:lnTo>
                    <a:pt x="178" y="42"/>
                  </a:lnTo>
                  <a:lnTo>
                    <a:pt x="183" y="39"/>
                  </a:lnTo>
                  <a:lnTo>
                    <a:pt x="189" y="39"/>
                  </a:lnTo>
                  <a:lnTo>
                    <a:pt x="195" y="35"/>
                  </a:lnTo>
                  <a:lnTo>
                    <a:pt x="199" y="30"/>
                  </a:lnTo>
                  <a:lnTo>
                    <a:pt x="202" y="26"/>
                  </a:lnTo>
                  <a:lnTo>
                    <a:pt x="202" y="24"/>
                  </a:lnTo>
                  <a:lnTo>
                    <a:pt x="202" y="18"/>
                  </a:lnTo>
                  <a:lnTo>
                    <a:pt x="199" y="16"/>
                  </a:lnTo>
                  <a:lnTo>
                    <a:pt x="194" y="10"/>
                  </a:lnTo>
                  <a:lnTo>
                    <a:pt x="194" y="8"/>
                  </a:lnTo>
                  <a:lnTo>
                    <a:pt x="195" y="4"/>
                  </a:lnTo>
                  <a:lnTo>
                    <a:pt x="202" y="0"/>
                  </a:lnTo>
                  <a:lnTo>
                    <a:pt x="203" y="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92" name="Freeform 44"/>
            <p:cNvSpPr>
              <a:spLocks/>
            </p:cNvSpPr>
            <p:nvPr/>
          </p:nvSpPr>
          <p:spPr bwMode="auto">
            <a:xfrm>
              <a:off x="3002" y="2332"/>
              <a:ext cx="383" cy="161"/>
            </a:xfrm>
            <a:custGeom>
              <a:avLst/>
              <a:gdLst>
                <a:gd name="T0" fmla="*/ 431 w 343"/>
                <a:gd name="T1" fmla="*/ 0 h 144"/>
                <a:gd name="T2" fmla="*/ 442 w 343"/>
                <a:gd name="T3" fmla="*/ 87 h 144"/>
                <a:gd name="T4" fmla="*/ 457 w 343"/>
                <a:gd name="T5" fmla="*/ 87 h 144"/>
                <a:gd name="T6" fmla="*/ 478 w 343"/>
                <a:gd name="T7" fmla="*/ 81 h 144"/>
                <a:gd name="T8" fmla="*/ 496 w 343"/>
                <a:gd name="T9" fmla="*/ 82 h 144"/>
                <a:gd name="T10" fmla="*/ 513 w 343"/>
                <a:gd name="T11" fmla="*/ 87 h 144"/>
                <a:gd name="T12" fmla="*/ 528 w 343"/>
                <a:gd name="T13" fmla="*/ 96 h 144"/>
                <a:gd name="T14" fmla="*/ 533 w 343"/>
                <a:gd name="T15" fmla="*/ 114 h 144"/>
                <a:gd name="T16" fmla="*/ 528 w 343"/>
                <a:gd name="T17" fmla="*/ 127 h 144"/>
                <a:gd name="T18" fmla="*/ 513 w 343"/>
                <a:gd name="T19" fmla="*/ 135 h 144"/>
                <a:gd name="T20" fmla="*/ 496 w 343"/>
                <a:gd name="T21" fmla="*/ 145 h 144"/>
                <a:gd name="T22" fmla="*/ 478 w 343"/>
                <a:gd name="T23" fmla="*/ 145 h 144"/>
                <a:gd name="T24" fmla="*/ 457 w 343"/>
                <a:gd name="T25" fmla="*/ 135 h 144"/>
                <a:gd name="T26" fmla="*/ 442 w 343"/>
                <a:gd name="T27" fmla="*/ 135 h 144"/>
                <a:gd name="T28" fmla="*/ 431 w 343"/>
                <a:gd name="T29" fmla="*/ 224 h 144"/>
                <a:gd name="T30" fmla="*/ 95 w 343"/>
                <a:gd name="T31" fmla="*/ 145 h 144"/>
                <a:gd name="T32" fmla="*/ 76 w 343"/>
                <a:gd name="T33" fmla="*/ 135 h 144"/>
                <a:gd name="T34" fmla="*/ 52 w 343"/>
                <a:gd name="T35" fmla="*/ 145 h 144"/>
                <a:gd name="T36" fmla="*/ 35 w 343"/>
                <a:gd name="T37" fmla="*/ 145 h 144"/>
                <a:gd name="T38" fmla="*/ 17 w 343"/>
                <a:gd name="T39" fmla="*/ 135 h 144"/>
                <a:gd name="T40" fmla="*/ 1 w 343"/>
                <a:gd name="T41" fmla="*/ 127 h 144"/>
                <a:gd name="T42" fmla="*/ 0 w 343"/>
                <a:gd name="T43" fmla="*/ 114 h 144"/>
                <a:gd name="T44" fmla="*/ 1 w 343"/>
                <a:gd name="T45" fmla="*/ 96 h 144"/>
                <a:gd name="T46" fmla="*/ 17 w 343"/>
                <a:gd name="T47" fmla="*/ 87 h 144"/>
                <a:gd name="T48" fmla="*/ 35 w 343"/>
                <a:gd name="T49" fmla="*/ 82 h 144"/>
                <a:gd name="T50" fmla="*/ 52 w 343"/>
                <a:gd name="T51" fmla="*/ 81 h 144"/>
                <a:gd name="T52" fmla="*/ 76 w 343"/>
                <a:gd name="T53" fmla="*/ 87 h 144"/>
                <a:gd name="T54" fmla="*/ 95 w 343"/>
                <a:gd name="T55" fmla="*/ 82 h 144"/>
                <a:gd name="T56" fmla="*/ 213 w 343"/>
                <a:gd name="T57" fmla="*/ 0 h 144"/>
                <a:gd name="T58" fmla="*/ 226 w 343"/>
                <a:gd name="T59" fmla="*/ 4 h 144"/>
                <a:gd name="T60" fmla="*/ 229 w 343"/>
                <a:gd name="T61" fmla="*/ 15 h 144"/>
                <a:gd name="T62" fmla="*/ 216 w 343"/>
                <a:gd name="T63" fmla="*/ 28 h 144"/>
                <a:gd name="T64" fmla="*/ 216 w 343"/>
                <a:gd name="T65" fmla="*/ 40 h 144"/>
                <a:gd name="T66" fmla="*/ 226 w 343"/>
                <a:gd name="T67" fmla="*/ 55 h 144"/>
                <a:gd name="T68" fmla="*/ 246 w 343"/>
                <a:gd name="T69" fmla="*/ 63 h 144"/>
                <a:gd name="T70" fmla="*/ 266 w 343"/>
                <a:gd name="T71" fmla="*/ 66 h 144"/>
                <a:gd name="T72" fmla="*/ 285 w 343"/>
                <a:gd name="T73" fmla="*/ 63 h 144"/>
                <a:gd name="T74" fmla="*/ 306 w 343"/>
                <a:gd name="T75" fmla="*/ 55 h 144"/>
                <a:gd name="T76" fmla="*/ 314 w 343"/>
                <a:gd name="T77" fmla="*/ 40 h 144"/>
                <a:gd name="T78" fmla="*/ 314 w 343"/>
                <a:gd name="T79" fmla="*/ 28 h 144"/>
                <a:gd name="T80" fmla="*/ 300 w 343"/>
                <a:gd name="T81" fmla="*/ 15 h 144"/>
                <a:gd name="T82" fmla="*/ 306 w 343"/>
                <a:gd name="T83" fmla="*/ 4 h 144"/>
                <a:gd name="T84" fmla="*/ 318 w 343"/>
                <a:gd name="T85" fmla="*/ 0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144"/>
                <a:gd name="T131" fmla="*/ 343 w 343"/>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144">
                  <a:moveTo>
                    <a:pt x="204" y="0"/>
                  </a:moveTo>
                  <a:lnTo>
                    <a:pt x="278" y="0"/>
                  </a:lnTo>
                  <a:lnTo>
                    <a:pt x="278" y="52"/>
                  </a:lnTo>
                  <a:lnTo>
                    <a:pt x="285" y="56"/>
                  </a:lnTo>
                  <a:lnTo>
                    <a:pt x="289" y="56"/>
                  </a:lnTo>
                  <a:lnTo>
                    <a:pt x="294" y="56"/>
                  </a:lnTo>
                  <a:lnTo>
                    <a:pt x="302" y="52"/>
                  </a:lnTo>
                  <a:lnTo>
                    <a:pt x="307" y="51"/>
                  </a:lnTo>
                  <a:lnTo>
                    <a:pt x="313" y="51"/>
                  </a:lnTo>
                  <a:lnTo>
                    <a:pt x="319" y="52"/>
                  </a:lnTo>
                  <a:lnTo>
                    <a:pt x="326" y="52"/>
                  </a:lnTo>
                  <a:lnTo>
                    <a:pt x="330" y="56"/>
                  </a:lnTo>
                  <a:lnTo>
                    <a:pt x="335" y="61"/>
                  </a:lnTo>
                  <a:lnTo>
                    <a:pt x="340" y="62"/>
                  </a:lnTo>
                  <a:lnTo>
                    <a:pt x="342" y="67"/>
                  </a:lnTo>
                  <a:lnTo>
                    <a:pt x="342" y="72"/>
                  </a:lnTo>
                  <a:lnTo>
                    <a:pt x="342" y="75"/>
                  </a:lnTo>
                  <a:lnTo>
                    <a:pt x="340" y="81"/>
                  </a:lnTo>
                  <a:lnTo>
                    <a:pt x="335" y="83"/>
                  </a:lnTo>
                  <a:lnTo>
                    <a:pt x="330" y="87"/>
                  </a:lnTo>
                  <a:lnTo>
                    <a:pt x="326" y="90"/>
                  </a:lnTo>
                  <a:lnTo>
                    <a:pt x="319" y="93"/>
                  </a:lnTo>
                  <a:lnTo>
                    <a:pt x="313" y="93"/>
                  </a:lnTo>
                  <a:lnTo>
                    <a:pt x="307" y="93"/>
                  </a:lnTo>
                  <a:lnTo>
                    <a:pt x="302" y="90"/>
                  </a:lnTo>
                  <a:lnTo>
                    <a:pt x="294" y="87"/>
                  </a:lnTo>
                  <a:lnTo>
                    <a:pt x="289" y="87"/>
                  </a:lnTo>
                  <a:lnTo>
                    <a:pt x="285" y="87"/>
                  </a:lnTo>
                  <a:lnTo>
                    <a:pt x="278" y="93"/>
                  </a:lnTo>
                  <a:lnTo>
                    <a:pt x="278" y="143"/>
                  </a:lnTo>
                  <a:lnTo>
                    <a:pt x="61" y="143"/>
                  </a:lnTo>
                  <a:lnTo>
                    <a:pt x="61" y="93"/>
                  </a:lnTo>
                  <a:lnTo>
                    <a:pt x="55" y="87"/>
                  </a:lnTo>
                  <a:lnTo>
                    <a:pt x="49" y="87"/>
                  </a:lnTo>
                  <a:lnTo>
                    <a:pt x="41" y="90"/>
                  </a:lnTo>
                  <a:lnTo>
                    <a:pt x="34" y="93"/>
                  </a:lnTo>
                  <a:lnTo>
                    <a:pt x="28" y="93"/>
                  </a:lnTo>
                  <a:lnTo>
                    <a:pt x="22" y="93"/>
                  </a:lnTo>
                  <a:lnTo>
                    <a:pt x="19" y="90"/>
                  </a:lnTo>
                  <a:lnTo>
                    <a:pt x="11" y="87"/>
                  </a:lnTo>
                  <a:lnTo>
                    <a:pt x="4" y="83"/>
                  </a:lnTo>
                  <a:lnTo>
                    <a:pt x="1" y="81"/>
                  </a:lnTo>
                  <a:lnTo>
                    <a:pt x="0" y="75"/>
                  </a:lnTo>
                  <a:lnTo>
                    <a:pt x="0" y="72"/>
                  </a:lnTo>
                  <a:lnTo>
                    <a:pt x="0" y="67"/>
                  </a:lnTo>
                  <a:lnTo>
                    <a:pt x="1" y="62"/>
                  </a:lnTo>
                  <a:lnTo>
                    <a:pt x="4" y="61"/>
                  </a:lnTo>
                  <a:lnTo>
                    <a:pt x="11" y="56"/>
                  </a:lnTo>
                  <a:lnTo>
                    <a:pt x="19" y="52"/>
                  </a:lnTo>
                  <a:lnTo>
                    <a:pt x="22" y="52"/>
                  </a:lnTo>
                  <a:lnTo>
                    <a:pt x="28" y="51"/>
                  </a:lnTo>
                  <a:lnTo>
                    <a:pt x="34" y="51"/>
                  </a:lnTo>
                  <a:lnTo>
                    <a:pt x="41" y="52"/>
                  </a:lnTo>
                  <a:lnTo>
                    <a:pt x="49" y="56"/>
                  </a:lnTo>
                  <a:lnTo>
                    <a:pt x="55" y="56"/>
                  </a:lnTo>
                  <a:lnTo>
                    <a:pt x="61" y="52"/>
                  </a:lnTo>
                  <a:lnTo>
                    <a:pt x="61" y="0"/>
                  </a:lnTo>
                  <a:lnTo>
                    <a:pt x="137" y="0"/>
                  </a:lnTo>
                  <a:lnTo>
                    <a:pt x="139" y="0"/>
                  </a:lnTo>
                  <a:lnTo>
                    <a:pt x="145" y="4"/>
                  </a:lnTo>
                  <a:lnTo>
                    <a:pt x="148" y="8"/>
                  </a:lnTo>
                  <a:lnTo>
                    <a:pt x="148" y="10"/>
                  </a:lnTo>
                  <a:lnTo>
                    <a:pt x="144" y="16"/>
                  </a:lnTo>
                  <a:lnTo>
                    <a:pt x="139" y="18"/>
                  </a:lnTo>
                  <a:lnTo>
                    <a:pt x="139" y="24"/>
                  </a:lnTo>
                  <a:lnTo>
                    <a:pt x="139" y="26"/>
                  </a:lnTo>
                  <a:lnTo>
                    <a:pt x="144" y="30"/>
                  </a:lnTo>
                  <a:lnTo>
                    <a:pt x="145" y="35"/>
                  </a:lnTo>
                  <a:lnTo>
                    <a:pt x="152" y="39"/>
                  </a:lnTo>
                  <a:lnTo>
                    <a:pt x="158" y="40"/>
                  </a:lnTo>
                  <a:lnTo>
                    <a:pt x="163" y="42"/>
                  </a:lnTo>
                  <a:lnTo>
                    <a:pt x="171" y="42"/>
                  </a:lnTo>
                  <a:lnTo>
                    <a:pt x="177" y="42"/>
                  </a:lnTo>
                  <a:lnTo>
                    <a:pt x="183" y="40"/>
                  </a:lnTo>
                  <a:lnTo>
                    <a:pt x="190" y="39"/>
                  </a:lnTo>
                  <a:lnTo>
                    <a:pt x="196" y="35"/>
                  </a:lnTo>
                  <a:lnTo>
                    <a:pt x="199" y="30"/>
                  </a:lnTo>
                  <a:lnTo>
                    <a:pt x="202" y="26"/>
                  </a:lnTo>
                  <a:lnTo>
                    <a:pt x="202" y="24"/>
                  </a:lnTo>
                  <a:lnTo>
                    <a:pt x="202" y="18"/>
                  </a:lnTo>
                  <a:lnTo>
                    <a:pt x="199" y="16"/>
                  </a:lnTo>
                  <a:lnTo>
                    <a:pt x="193" y="10"/>
                  </a:lnTo>
                  <a:lnTo>
                    <a:pt x="193" y="8"/>
                  </a:lnTo>
                  <a:lnTo>
                    <a:pt x="196" y="4"/>
                  </a:lnTo>
                  <a:lnTo>
                    <a:pt x="202" y="0"/>
                  </a:lnTo>
                  <a:lnTo>
                    <a:pt x="204" y="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93" name="Freeform 45"/>
            <p:cNvSpPr>
              <a:spLocks/>
            </p:cNvSpPr>
            <p:nvPr/>
          </p:nvSpPr>
          <p:spPr bwMode="auto">
            <a:xfrm>
              <a:off x="3315" y="2287"/>
              <a:ext cx="244" cy="206"/>
            </a:xfrm>
            <a:custGeom>
              <a:avLst/>
              <a:gdLst>
                <a:gd name="T0" fmla="*/ 222 w 218"/>
                <a:gd name="T1" fmla="*/ 63 h 184"/>
                <a:gd name="T2" fmla="*/ 340 w 218"/>
                <a:gd name="T3" fmla="*/ 63 h 184"/>
                <a:gd name="T4" fmla="*/ 340 w 218"/>
                <a:gd name="T5" fmla="*/ 288 h 184"/>
                <a:gd name="T6" fmla="*/ 0 w 218"/>
                <a:gd name="T7" fmla="*/ 288 h 184"/>
                <a:gd name="T8" fmla="*/ 0 w 218"/>
                <a:gd name="T9" fmla="*/ 209 h 184"/>
                <a:gd name="T10" fmla="*/ 10 w 218"/>
                <a:gd name="T11" fmla="*/ 199 h 184"/>
                <a:gd name="T12" fmla="*/ 19 w 218"/>
                <a:gd name="T13" fmla="*/ 199 h 184"/>
                <a:gd name="T14" fmla="*/ 24 w 218"/>
                <a:gd name="T15" fmla="*/ 199 h 184"/>
                <a:gd name="T16" fmla="*/ 39 w 218"/>
                <a:gd name="T17" fmla="*/ 204 h 184"/>
                <a:gd name="T18" fmla="*/ 44 w 218"/>
                <a:gd name="T19" fmla="*/ 209 h 184"/>
                <a:gd name="T20" fmla="*/ 54 w 218"/>
                <a:gd name="T21" fmla="*/ 209 h 184"/>
                <a:gd name="T22" fmla="*/ 63 w 218"/>
                <a:gd name="T23" fmla="*/ 209 h 184"/>
                <a:gd name="T24" fmla="*/ 74 w 218"/>
                <a:gd name="T25" fmla="*/ 204 h 184"/>
                <a:gd name="T26" fmla="*/ 83 w 218"/>
                <a:gd name="T27" fmla="*/ 199 h 184"/>
                <a:gd name="T28" fmla="*/ 93 w 218"/>
                <a:gd name="T29" fmla="*/ 195 h 184"/>
                <a:gd name="T30" fmla="*/ 95 w 218"/>
                <a:gd name="T31" fmla="*/ 191 h 184"/>
                <a:gd name="T32" fmla="*/ 104 w 218"/>
                <a:gd name="T33" fmla="*/ 182 h 184"/>
                <a:gd name="T34" fmla="*/ 104 w 218"/>
                <a:gd name="T35" fmla="*/ 178 h 184"/>
                <a:gd name="T36" fmla="*/ 104 w 218"/>
                <a:gd name="T37" fmla="*/ 168 h 184"/>
                <a:gd name="T38" fmla="*/ 95 w 218"/>
                <a:gd name="T39" fmla="*/ 161 h 184"/>
                <a:gd name="T40" fmla="*/ 93 w 218"/>
                <a:gd name="T41" fmla="*/ 159 h 184"/>
                <a:gd name="T42" fmla="*/ 83 w 218"/>
                <a:gd name="T43" fmla="*/ 153 h 184"/>
                <a:gd name="T44" fmla="*/ 74 w 218"/>
                <a:gd name="T45" fmla="*/ 144 h 184"/>
                <a:gd name="T46" fmla="*/ 63 w 218"/>
                <a:gd name="T47" fmla="*/ 144 h 184"/>
                <a:gd name="T48" fmla="*/ 54 w 218"/>
                <a:gd name="T49" fmla="*/ 143 h 184"/>
                <a:gd name="T50" fmla="*/ 44 w 218"/>
                <a:gd name="T51" fmla="*/ 143 h 184"/>
                <a:gd name="T52" fmla="*/ 39 w 218"/>
                <a:gd name="T53" fmla="*/ 144 h 184"/>
                <a:gd name="T54" fmla="*/ 24 w 218"/>
                <a:gd name="T55" fmla="*/ 153 h 184"/>
                <a:gd name="T56" fmla="*/ 19 w 218"/>
                <a:gd name="T57" fmla="*/ 153 h 184"/>
                <a:gd name="T58" fmla="*/ 10 w 218"/>
                <a:gd name="T59" fmla="*/ 153 h 184"/>
                <a:gd name="T60" fmla="*/ 0 w 218"/>
                <a:gd name="T61" fmla="*/ 144 h 184"/>
                <a:gd name="T62" fmla="*/ 0 w 218"/>
                <a:gd name="T63" fmla="*/ 63 h 184"/>
                <a:gd name="T64" fmla="*/ 126 w 218"/>
                <a:gd name="T65" fmla="*/ 63 h 184"/>
                <a:gd name="T66" fmla="*/ 130 w 218"/>
                <a:gd name="T67" fmla="*/ 56 h 184"/>
                <a:gd name="T68" fmla="*/ 134 w 218"/>
                <a:gd name="T69" fmla="*/ 54 h 184"/>
                <a:gd name="T70" fmla="*/ 134 w 218"/>
                <a:gd name="T71" fmla="*/ 48 h 184"/>
                <a:gd name="T72" fmla="*/ 128 w 218"/>
                <a:gd name="T73" fmla="*/ 40 h 184"/>
                <a:gd name="T74" fmla="*/ 126 w 218"/>
                <a:gd name="T75" fmla="*/ 34 h 184"/>
                <a:gd name="T76" fmla="*/ 126 w 218"/>
                <a:gd name="T77" fmla="*/ 28 h 184"/>
                <a:gd name="T78" fmla="*/ 126 w 218"/>
                <a:gd name="T79" fmla="*/ 22 h 184"/>
                <a:gd name="T80" fmla="*/ 128 w 218"/>
                <a:gd name="T81" fmla="*/ 17 h 184"/>
                <a:gd name="T82" fmla="*/ 130 w 218"/>
                <a:gd name="T83" fmla="*/ 9 h 184"/>
                <a:gd name="T84" fmla="*/ 140 w 218"/>
                <a:gd name="T85" fmla="*/ 4 h 184"/>
                <a:gd name="T86" fmla="*/ 149 w 218"/>
                <a:gd name="T87" fmla="*/ 0 h 184"/>
                <a:gd name="T88" fmla="*/ 160 w 218"/>
                <a:gd name="T89" fmla="*/ 0 h 184"/>
                <a:gd name="T90" fmla="*/ 169 w 218"/>
                <a:gd name="T91" fmla="*/ 0 h 184"/>
                <a:gd name="T92" fmla="*/ 172 w 218"/>
                <a:gd name="T93" fmla="*/ 0 h 184"/>
                <a:gd name="T94" fmla="*/ 182 w 218"/>
                <a:gd name="T95" fmla="*/ 0 h 184"/>
                <a:gd name="T96" fmla="*/ 191 w 218"/>
                <a:gd name="T97" fmla="*/ 0 h 184"/>
                <a:gd name="T98" fmla="*/ 199 w 218"/>
                <a:gd name="T99" fmla="*/ 4 h 184"/>
                <a:gd name="T100" fmla="*/ 209 w 218"/>
                <a:gd name="T101" fmla="*/ 9 h 184"/>
                <a:gd name="T102" fmla="*/ 213 w 218"/>
                <a:gd name="T103" fmla="*/ 17 h 184"/>
                <a:gd name="T104" fmla="*/ 219 w 218"/>
                <a:gd name="T105" fmla="*/ 22 h 184"/>
                <a:gd name="T106" fmla="*/ 219 w 218"/>
                <a:gd name="T107" fmla="*/ 28 h 184"/>
                <a:gd name="T108" fmla="*/ 219 w 218"/>
                <a:gd name="T109" fmla="*/ 34 h 184"/>
                <a:gd name="T110" fmla="*/ 213 w 218"/>
                <a:gd name="T111" fmla="*/ 40 h 184"/>
                <a:gd name="T112" fmla="*/ 209 w 218"/>
                <a:gd name="T113" fmla="*/ 48 h 184"/>
                <a:gd name="T114" fmla="*/ 209 w 218"/>
                <a:gd name="T115" fmla="*/ 54 h 184"/>
                <a:gd name="T116" fmla="*/ 212 w 218"/>
                <a:gd name="T117" fmla="*/ 56 h 184"/>
                <a:gd name="T118" fmla="*/ 219 w 218"/>
                <a:gd name="T119" fmla="*/ 63 h 184"/>
                <a:gd name="T120" fmla="*/ 222 w 218"/>
                <a:gd name="T121" fmla="*/ 63 h 1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8"/>
                <a:gd name="T184" fmla="*/ 0 h 184"/>
                <a:gd name="T185" fmla="*/ 218 w 218"/>
                <a:gd name="T186" fmla="*/ 184 h 1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8" h="184">
                  <a:moveTo>
                    <a:pt x="141" y="40"/>
                  </a:moveTo>
                  <a:lnTo>
                    <a:pt x="217" y="40"/>
                  </a:lnTo>
                  <a:lnTo>
                    <a:pt x="217" y="183"/>
                  </a:lnTo>
                  <a:lnTo>
                    <a:pt x="0" y="183"/>
                  </a:lnTo>
                  <a:lnTo>
                    <a:pt x="0" y="133"/>
                  </a:lnTo>
                  <a:lnTo>
                    <a:pt x="6" y="127"/>
                  </a:lnTo>
                  <a:lnTo>
                    <a:pt x="12" y="127"/>
                  </a:lnTo>
                  <a:lnTo>
                    <a:pt x="15" y="127"/>
                  </a:lnTo>
                  <a:lnTo>
                    <a:pt x="25" y="130"/>
                  </a:lnTo>
                  <a:lnTo>
                    <a:pt x="28" y="133"/>
                  </a:lnTo>
                  <a:lnTo>
                    <a:pt x="34" y="133"/>
                  </a:lnTo>
                  <a:lnTo>
                    <a:pt x="40" y="133"/>
                  </a:lnTo>
                  <a:lnTo>
                    <a:pt x="47" y="130"/>
                  </a:lnTo>
                  <a:lnTo>
                    <a:pt x="53" y="127"/>
                  </a:lnTo>
                  <a:lnTo>
                    <a:pt x="59" y="123"/>
                  </a:lnTo>
                  <a:lnTo>
                    <a:pt x="61" y="122"/>
                  </a:lnTo>
                  <a:lnTo>
                    <a:pt x="66" y="116"/>
                  </a:lnTo>
                  <a:lnTo>
                    <a:pt x="66" y="113"/>
                  </a:lnTo>
                  <a:lnTo>
                    <a:pt x="66" y="107"/>
                  </a:lnTo>
                  <a:lnTo>
                    <a:pt x="61" y="103"/>
                  </a:lnTo>
                  <a:lnTo>
                    <a:pt x="59" y="101"/>
                  </a:lnTo>
                  <a:lnTo>
                    <a:pt x="53" y="97"/>
                  </a:lnTo>
                  <a:lnTo>
                    <a:pt x="47" y="92"/>
                  </a:lnTo>
                  <a:lnTo>
                    <a:pt x="40" y="92"/>
                  </a:lnTo>
                  <a:lnTo>
                    <a:pt x="34" y="91"/>
                  </a:lnTo>
                  <a:lnTo>
                    <a:pt x="28" y="91"/>
                  </a:lnTo>
                  <a:lnTo>
                    <a:pt x="25" y="92"/>
                  </a:lnTo>
                  <a:lnTo>
                    <a:pt x="15" y="97"/>
                  </a:lnTo>
                  <a:lnTo>
                    <a:pt x="12" y="97"/>
                  </a:lnTo>
                  <a:lnTo>
                    <a:pt x="6" y="97"/>
                  </a:lnTo>
                  <a:lnTo>
                    <a:pt x="0" y="92"/>
                  </a:lnTo>
                  <a:lnTo>
                    <a:pt x="0" y="40"/>
                  </a:lnTo>
                  <a:lnTo>
                    <a:pt x="80" y="40"/>
                  </a:lnTo>
                  <a:lnTo>
                    <a:pt x="83" y="36"/>
                  </a:lnTo>
                  <a:lnTo>
                    <a:pt x="86" y="34"/>
                  </a:lnTo>
                  <a:lnTo>
                    <a:pt x="86" y="30"/>
                  </a:lnTo>
                  <a:lnTo>
                    <a:pt x="81" y="26"/>
                  </a:lnTo>
                  <a:lnTo>
                    <a:pt x="80" y="21"/>
                  </a:lnTo>
                  <a:lnTo>
                    <a:pt x="80" y="18"/>
                  </a:lnTo>
                  <a:lnTo>
                    <a:pt x="80" y="14"/>
                  </a:lnTo>
                  <a:lnTo>
                    <a:pt x="81" y="11"/>
                  </a:lnTo>
                  <a:lnTo>
                    <a:pt x="83" y="5"/>
                  </a:lnTo>
                  <a:lnTo>
                    <a:pt x="89" y="4"/>
                  </a:lnTo>
                  <a:lnTo>
                    <a:pt x="95" y="0"/>
                  </a:lnTo>
                  <a:lnTo>
                    <a:pt x="102" y="0"/>
                  </a:lnTo>
                  <a:lnTo>
                    <a:pt x="108" y="0"/>
                  </a:lnTo>
                  <a:lnTo>
                    <a:pt x="110" y="0"/>
                  </a:lnTo>
                  <a:lnTo>
                    <a:pt x="116" y="0"/>
                  </a:lnTo>
                  <a:lnTo>
                    <a:pt x="122" y="0"/>
                  </a:lnTo>
                  <a:lnTo>
                    <a:pt x="127" y="4"/>
                  </a:lnTo>
                  <a:lnTo>
                    <a:pt x="133" y="5"/>
                  </a:lnTo>
                  <a:lnTo>
                    <a:pt x="136" y="11"/>
                  </a:lnTo>
                  <a:lnTo>
                    <a:pt x="139" y="14"/>
                  </a:lnTo>
                  <a:lnTo>
                    <a:pt x="139" y="18"/>
                  </a:lnTo>
                  <a:lnTo>
                    <a:pt x="139" y="21"/>
                  </a:lnTo>
                  <a:lnTo>
                    <a:pt x="136" y="26"/>
                  </a:lnTo>
                  <a:lnTo>
                    <a:pt x="133" y="30"/>
                  </a:lnTo>
                  <a:lnTo>
                    <a:pt x="133" y="34"/>
                  </a:lnTo>
                  <a:lnTo>
                    <a:pt x="135" y="36"/>
                  </a:lnTo>
                  <a:lnTo>
                    <a:pt x="139" y="40"/>
                  </a:lnTo>
                  <a:lnTo>
                    <a:pt x="141" y="40"/>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694" name="Rectangle 46"/>
            <p:cNvSpPr>
              <a:spLocks noChangeArrowheads="1"/>
            </p:cNvSpPr>
            <p:nvPr/>
          </p:nvSpPr>
          <p:spPr bwMode="auto">
            <a:xfrm>
              <a:off x="2501" y="1881"/>
              <a:ext cx="906" cy="217"/>
            </a:xfrm>
            <a:prstGeom prst="rect">
              <a:avLst/>
            </a:prstGeom>
            <a:noFill/>
            <a:ln w="9525">
              <a:noFill/>
              <a:miter lim="800000"/>
              <a:headEnd/>
              <a:tailEnd/>
            </a:ln>
          </p:spPr>
          <p:txBody>
            <a:bodyPr wrap="none" lIns="92075" tIns="46038" rIns="92075" bIns="46038">
              <a:spAutoFit/>
            </a:bodyPr>
            <a:lstStyle/>
            <a:p>
              <a:pPr eaLnBrk="0" hangingPunct="0"/>
              <a:r>
                <a:rPr lang="en-US" sz="1600" b="1" i="1">
                  <a:solidFill>
                    <a:schemeClr val="bg1"/>
                  </a:solidFill>
                </a:rPr>
                <a:t>Automation </a:t>
              </a:r>
            </a:p>
          </p:txBody>
        </p:sp>
        <p:sp>
          <p:nvSpPr>
            <p:cNvPr id="283695" name="Rectangle 47"/>
            <p:cNvSpPr>
              <a:spLocks noChangeArrowheads="1"/>
            </p:cNvSpPr>
            <p:nvPr/>
          </p:nvSpPr>
          <p:spPr bwMode="auto">
            <a:xfrm>
              <a:off x="2523" y="2160"/>
              <a:ext cx="885" cy="216"/>
            </a:xfrm>
            <a:prstGeom prst="rect">
              <a:avLst/>
            </a:prstGeom>
            <a:noFill/>
            <a:ln w="9525">
              <a:noFill/>
              <a:miter lim="800000"/>
              <a:headEnd/>
              <a:tailEnd/>
            </a:ln>
          </p:spPr>
          <p:txBody>
            <a:bodyPr lIns="92075" tIns="46038" rIns="92075" bIns="46038">
              <a:spAutoFit/>
            </a:bodyPr>
            <a:lstStyle/>
            <a:p>
              <a:pPr eaLnBrk="0" hangingPunct="0"/>
              <a:r>
                <a:rPr lang="en-US" sz="1600" b="1" i="1">
                  <a:solidFill>
                    <a:schemeClr val="bg1"/>
                  </a:solidFill>
                </a:rPr>
                <a:t>application</a:t>
              </a:r>
            </a:p>
          </p:txBody>
        </p:sp>
        <p:sp>
          <p:nvSpPr>
            <p:cNvPr id="283696" name="Rectangle 48"/>
            <p:cNvSpPr>
              <a:spLocks noChangeArrowheads="1"/>
            </p:cNvSpPr>
            <p:nvPr/>
          </p:nvSpPr>
          <p:spPr bwMode="auto">
            <a:xfrm>
              <a:off x="2984" y="3230"/>
              <a:ext cx="855" cy="497"/>
            </a:xfrm>
            <a:prstGeom prst="rect">
              <a:avLst/>
            </a:prstGeom>
            <a:solidFill>
              <a:srgbClr val="FFFFFF"/>
            </a:solid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697" name="Rectangle 49"/>
            <p:cNvSpPr>
              <a:spLocks noChangeArrowheads="1"/>
            </p:cNvSpPr>
            <p:nvPr/>
          </p:nvSpPr>
          <p:spPr bwMode="auto">
            <a:xfrm>
              <a:off x="3096" y="3341"/>
              <a:ext cx="338" cy="108"/>
            </a:xfrm>
            <a:prstGeom prst="rect">
              <a:avLst/>
            </a:prstGeom>
            <a:noFill/>
            <a:ln w="9525">
              <a:noFill/>
              <a:miter lim="800000"/>
              <a:headEnd/>
              <a:tailEnd/>
            </a:ln>
          </p:spPr>
          <p:txBody>
            <a:bodyPr wrap="none" lIns="92075" tIns="46038" rIns="92075" bIns="46038">
              <a:spAutoFit/>
            </a:bodyPr>
            <a:lstStyle/>
            <a:p>
              <a:pPr eaLnBrk="0" hangingPunct="0"/>
              <a:r>
                <a:rPr lang="en-US" sz="500" b="1" i="1">
                  <a:solidFill>
                    <a:srgbClr val="000000"/>
                  </a:solidFill>
                </a:rPr>
                <a:t>FUNCTION</a:t>
              </a:r>
            </a:p>
          </p:txBody>
        </p:sp>
        <p:sp>
          <p:nvSpPr>
            <p:cNvPr id="283698" name="Rectangle 50"/>
            <p:cNvSpPr>
              <a:spLocks noChangeArrowheads="1"/>
            </p:cNvSpPr>
            <p:nvPr/>
          </p:nvSpPr>
          <p:spPr bwMode="auto">
            <a:xfrm>
              <a:off x="2984" y="3232"/>
              <a:ext cx="175" cy="66"/>
            </a:xfrm>
            <a:prstGeom prst="rect">
              <a:avLst/>
            </a:prstGeom>
            <a:solidFill>
              <a:srgbClr val="FFFFFF"/>
            </a:solid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699" name="Rectangle 51"/>
            <p:cNvSpPr>
              <a:spLocks noChangeArrowheads="1"/>
            </p:cNvSpPr>
            <p:nvPr/>
          </p:nvSpPr>
          <p:spPr bwMode="auto">
            <a:xfrm>
              <a:off x="2897" y="3198"/>
              <a:ext cx="197" cy="89"/>
            </a:xfrm>
            <a:prstGeom prst="rect">
              <a:avLst/>
            </a:prstGeom>
            <a:noFill/>
            <a:ln w="9525">
              <a:noFill/>
              <a:miter lim="800000"/>
              <a:headEnd/>
              <a:tailEnd/>
            </a:ln>
          </p:spPr>
          <p:txBody>
            <a:bodyPr wrap="none" lIns="92075" tIns="46038" rIns="92075" bIns="46038">
              <a:spAutoFit/>
            </a:bodyPr>
            <a:lstStyle/>
            <a:p>
              <a:pPr eaLnBrk="0" hangingPunct="0"/>
              <a:r>
                <a:rPr lang="en-US" sz="300" i="1">
                  <a:solidFill>
                    <a:srgbClr val="000000"/>
                  </a:solidFill>
                </a:rPr>
                <a:t>INPUT</a:t>
              </a:r>
            </a:p>
          </p:txBody>
        </p:sp>
        <p:sp>
          <p:nvSpPr>
            <p:cNvPr id="283700" name="Rectangle 52"/>
            <p:cNvSpPr>
              <a:spLocks noChangeArrowheads="1"/>
            </p:cNvSpPr>
            <p:nvPr/>
          </p:nvSpPr>
          <p:spPr bwMode="auto">
            <a:xfrm>
              <a:off x="3421" y="3508"/>
              <a:ext cx="331" cy="134"/>
            </a:xfrm>
            <a:prstGeom prst="rect">
              <a:avLst/>
            </a:prstGeom>
            <a:solidFill>
              <a:srgbClr val="0080FF"/>
            </a:solid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701" name="Rectangle 53"/>
            <p:cNvSpPr>
              <a:spLocks noChangeArrowheads="1"/>
            </p:cNvSpPr>
            <p:nvPr/>
          </p:nvSpPr>
          <p:spPr bwMode="auto">
            <a:xfrm>
              <a:off x="3431" y="3498"/>
              <a:ext cx="322" cy="157"/>
            </a:xfrm>
            <a:prstGeom prst="rect">
              <a:avLst/>
            </a:prstGeom>
            <a:noFill/>
            <a:ln w="9525">
              <a:noFill/>
              <a:miter lim="800000"/>
              <a:headEnd/>
              <a:tailEnd/>
            </a:ln>
          </p:spPr>
          <p:txBody>
            <a:bodyPr wrap="none" lIns="92075" tIns="46038" rIns="92075" bIns="46038">
              <a:spAutoFit/>
            </a:bodyPr>
            <a:lstStyle/>
            <a:p>
              <a:pPr eaLnBrk="0" hangingPunct="0"/>
              <a:r>
                <a:rPr lang="en-US" sz="1000" i="1">
                  <a:solidFill>
                    <a:srgbClr val="000000"/>
                  </a:solidFill>
                </a:rPr>
                <a:t>Local</a:t>
              </a:r>
            </a:p>
          </p:txBody>
        </p:sp>
        <p:sp>
          <p:nvSpPr>
            <p:cNvPr id="283702" name="Rectangle 54"/>
            <p:cNvSpPr>
              <a:spLocks noChangeArrowheads="1"/>
            </p:cNvSpPr>
            <p:nvPr/>
          </p:nvSpPr>
          <p:spPr bwMode="auto">
            <a:xfrm>
              <a:off x="3086" y="3508"/>
              <a:ext cx="326" cy="134"/>
            </a:xfrm>
            <a:prstGeom prst="rect">
              <a:avLst/>
            </a:prstGeom>
            <a:no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703" name="Rectangle 55"/>
            <p:cNvSpPr>
              <a:spLocks noChangeArrowheads="1"/>
            </p:cNvSpPr>
            <p:nvPr/>
          </p:nvSpPr>
          <p:spPr bwMode="auto">
            <a:xfrm>
              <a:off x="3060" y="3495"/>
              <a:ext cx="307" cy="157"/>
            </a:xfrm>
            <a:prstGeom prst="rect">
              <a:avLst/>
            </a:prstGeom>
            <a:noFill/>
            <a:ln w="9525">
              <a:noFill/>
              <a:miter lim="800000"/>
              <a:headEnd/>
              <a:tailEnd/>
            </a:ln>
          </p:spPr>
          <p:txBody>
            <a:bodyPr wrap="none" lIns="92075" tIns="46038" rIns="92075" bIns="46038">
              <a:spAutoFit/>
            </a:bodyPr>
            <a:lstStyle/>
            <a:p>
              <a:pPr eaLnBrk="0" hangingPunct="0"/>
              <a:r>
                <a:rPr lang="en-US" sz="1000" i="1">
                  <a:solidFill>
                    <a:srgbClr val="000000"/>
                  </a:solidFill>
                </a:rPr>
                <a:t>Type</a:t>
              </a:r>
            </a:p>
          </p:txBody>
        </p:sp>
        <p:grpSp>
          <p:nvGrpSpPr>
            <p:cNvPr id="283704" name="Group 56"/>
            <p:cNvGrpSpPr>
              <a:grpSpLocks/>
            </p:cNvGrpSpPr>
            <p:nvPr/>
          </p:nvGrpSpPr>
          <p:grpSpPr bwMode="auto">
            <a:xfrm rot="16029624" flipH="1">
              <a:off x="2613" y="2652"/>
              <a:ext cx="681" cy="333"/>
              <a:chOff x="3623" y="1835"/>
              <a:chExt cx="736" cy="333"/>
            </a:xfrm>
          </p:grpSpPr>
          <p:sp>
            <p:nvSpPr>
              <p:cNvPr id="283705" name="Freeform 57"/>
              <p:cNvSpPr>
                <a:spLocks/>
              </p:cNvSpPr>
              <p:nvPr/>
            </p:nvSpPr>
            <p:spPr bwMode="auto">
              <a:xfrm>
                <a:off x="3719" y="1835"/>
                <a:ext cx="640" cy="73"/>
              </a:xfrm>
              <a:custGeom>
                <a:avLst/>
                <a:gdLst>
                  <a:gd name="T0" fmla="*/ 0 w 573"/>
                  <a:gd name="T1" fmla="*/ 102 h 65"/>
                  <a:gd name="T2" fmla="*/ 213 w 573"/>
                  <a:gd name="T3" fmla="*/ 25 h 65"/>
                  <a:gd name="T4" fmla="*/ 443 w 573"/>
                  <a:gd name="T5" fmla="*/ 0 h 65"/>
                  <a:gd name="T6" fmla="*/ 498 w 573"/>
                  <a:gd name="T7" fmla="*/ 0 h 65"/>
                  <a:gd name="T8" fmla="*/ 555 w 573"/>
                  <a:gd name="T9" fmla="*/ 4 h 65"/>
                  <a:gd name="T10" fmla="*/ 668 w 573"/>
                  <a:gd name="T11" fmla="*/ 25 h 65"/>
                  <a:gd name="T12" fmla="*/ 890 w 573"/>
                  <a:gd name="T13" fmla="*/ 102 h 65"/>
                  <a:gd name="T14" fmla="*/ 0 60000 65536"/>
                  <a:gd name="T15" fmla="*/ 0 60000 65536"/>
                  <a:gd name="T16" fmla="*/ 0 60000 65536"/>
                  <a:gd name="T17" fmla="*/ 0 60000 65536"/>
                  <a:gd name="T18" fmla="*/ 0 60000 65536"/>
                  <a:gd name="T19" fmla="*/ 0 60000 65536"/>
                  <a:gd name="T20" fmla="*/ 0 60000 65536"/>
                  <a:gd name="T21" fmla="*/ 0 w 573"/>
                  <a:gd name="T22" fmla="*/ 0 h 65"/>
                  <a:gd name="T23" fmla="*/ 573 w 573"/>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65">
                    <a:moveTo>
                      <a:pt x="0" y="64"/>
                    </a:moveTo>
                    <a:lnTo>
                      <a:pt x="137" y="16"/>
                    </a:lnTo>
                    <a:lnTo>
                      <a:pt x="285" y="0"/>
                    </a:lnTo>
                    <a:lnTo>
                      <a:pt x="320" y="0"/>
                    </a:lnTo>
                    <a:lnTo>
                      <a:pt x="356" y="4"/>
                    </a:lnTo>
                    <a:lnTo>
                      <a:pt x="429" y="16"/>
                    </a:lnTo>
                    <a:lnTo>
                      <a:pt x="572" y="64"/>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83706" name="Freeform 58"/>
              <p:cNvSpPr>
                <a:spLocks/>
              </p:cNvSpPr>
              <p:nvPr/>
            </p:nvSpPr>
            <p:spPr bwMode="auto">
              <a:xfrm>
                <a:off x="3726" y="1950"/>
                <a:ext cx="490" cy="218"/>
              </a:xfrm>
              <a:custGeom>
                <a:avLst/>
                <a:gdLst>
                  <a:gd name="T0" fmla="*/ 0 w 439"/>
                  <a:gd name="T1" fmla="*/ 12 h 194"/>
                  <a:gd name="T2" fmla="*/ 98 w 439"/>
                  <a:gd name="T3" fmla="*/ 1 h 194"/>
                  <a:gd name="T4" fmla="*/ 146 w 439"/>
                  <a:gd name="T5" fmla="*/ 0 h 194"/>
                  <a:gd name="T6" fmla="*/ 195 w 439"/>
                  <a:gd name="T7" fmla="*/ 4 h 194"/>
                  <a:gd name="T8" fmla="*/ 385 w 439"/>
                  <a:gd name="T9" fmla="*/ 54 h 194"/>
                  <a:gd name="T10" fmla="*/ 547 w 439"/>
                  <a:gd name="T11" fmla="*/ 154 h 194"/>
                  <a:gd name="T12" fmla="*/ 680 w 439"/>
                  <a:gd name="T13" fmla="*/ 308 h 194"/>
                  <a:gd name="T14" fmla="*/ 0 60000 65536"/>
                  <a:gd name="T15" fmla="*/ 0 60000 65536"/>
                  <a:gd name="T16" fmla="*/ 0 60000 65536"/>
                  <a:gd name="T17" fmla="*/ 0 60000 65536"/>
                  <a:gd name="T18" fmla="*/ 0 60000 65536"/>
                  <a:gd name="T19" fmla="*/ 0 60000 65536"/>
                  <a:gd name="T20" fmla="*/ 0 60000 65536"/>
                  <a:gd name="T21" fmla="*/ 0 w 439"/>
                  <a:gd name="T22" fmla="*/ 0 h 194"/>
                  <a:gd name="T23" fmla="*/ 439 w 439"/>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9" h="194">
                    <a:moveTo>
                      <a:pt x="0" y="8"/>
                    </a:moveTo>
                    <a:lnTo>
                      <a:pt x="64" y="1"/>
                    </a:lnTo>
                    <a:lnTo>
                      <a:pt x="94" y="0"/>
                    </a:lnTo>
                    <a:lnTo>
                      <a:pt x="126" y="4"/>
                    </a:lnTo>
                    <a:lnTo>
                      <a:pt x="248" y="34"/>
                    </a:lnTo>
                    <a:lnTo>
                      <a:pt x="352" y="97"/>
                    </a:lnTo>
                    <a:lnTo>
                      <a:pt x="438" y="193"/>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83707" name="Line 59"/>
              <p:cNvSpPr>
                <a:spLocks noChangeShapeType="1"/>
              </p:cNvSpPr>
              <p:nvPr/>
            </p:nvSpPr>
            <p:spPr bwMode="auto">
              <a:xfrm flipH="1">
                <a:off x="4210" y="1907"/>
                <a:ext cx="148" cy="258"/>
              </a:xfrm>
              <a:prstGeom prst="line">
                <a:avLst/>
              </a:prstGeom>
              <a:noFill/>
              <a:ln w="12700">
                <a:solidFill>
                  <a:srgbClr val="000000"/>
                </a:solidFill>
                <a:round/>
                <a:headEnd type="none" w="sm" len="sm"/>
                <a:tailEnd type="none" w="sm" len="sm"/>
              </a:ln>
            </p:spPr>
            <p:txBody>
              <a:bodyPr/>
              <a:lstStyle/>
              <a:p>
                <a:endParaRPr lang="nl-NL"/>
              </a:p>
            </p:txBody>
          </p:sp>
          <p:sp>
            <p:nvSpPr>
              <p:cNvPr id="283708" name="Line 60"/>
              <p:cNvSpPr>
                <a:spLocks noChangeShapeType="1"/>
              </p:cNvSpPr>
              <p:nvPr/>
            </p:nvSpPr>
            <p:spPr bwMode="auto">
              <a:xfrm flipH="1" flipV="1">
                <a:off x="3714" y="1872"/>
                <a:ext cx="5" cy="35"/>
              </a:xfrm>
              <a:prstGeom prst="line">
                <a:avLst/>
              </a:prstGeom>
              <a:noFill/>
              <a:ln w="12700">
                <a:solidFill>
                  <a:srgbClr val="000000"/>
                </a:solidFill>
                <a:round/>
                <a:headEnd type="none" w="sm" len="sm"/>
                <a:tailEnd type="none" w="sm" len="sm"/>
              </a:ln>
            </p:spPr>
            <p:txBody>
              <a:bodyPr/>
              <a:lstStyle/>
              <a:p>
                <a:endParaRPr lang="nl-NL"/>
              </a:p>
            </p:txBody>
          </p:sp>
          <p:sp>
            <p:nvSpPr>
              <p:cNvPr id="283709" name="Line 61"/>
              <p:cNvSpPr>
                <a:spLocks noChangeShapeType="1"/>
              </p:cNvSpPr>
              <p:nvPr/>
            </p:nvSpPr>
            <p:spPr bwMode="auto">
              <a:xfrm flipH="1">
                <a:off x="3623" y="1877"/>
                <a:ext cx="91" cy="81"/>
              </a:xfrm>
              <a:prstGeom prst="line">
                <a:avLst/>
              </a:prstGeom>
              <a:noFill/>
              <a:ln w="12700">
                <a:solidFill>
                  <a:srgbClr val="000000"/>
                </a:solidFill>
                <a:round/>
                <a:headEnd type="none" w="sm" len="sm"/>
                <a:tailEnd type="none" w="sm" len="sm"/>
              </a:ln>
            </p:spPr>
            <p:txBody>
              <a:bodyPr/>
              <a:lstStyle/>
              <a:p>
                <a:endParaRPr lang="nl-NL"/>
              </a:p>
            </p:txBody>
          </p:sp>
          <p:sp>
            <p:nvSpPr>
              <p:cNvPr id="283710" name="Line 62"/>
              <p:cNvSpPr>
                <a:spLocks noChangeShapeType="1"/>
              </p:cNvSpPr>
              <p:nvPr/>
            </p:nvSpPr>
            <p:spPr bwMode="auto">
              <a:xfrm>
                <a:off x="3623" y="1958"/>
                <a:ext cx="105" cy="40"/>
              </a:xfrm>
              <a:prstGeom prst="line">
                <a:avLst/>
              </a:prstGeom>
              <a:noFill/>
              <a:ln w="12700">
                <a:solidFill>
                  <a:srgbClr val="000000"/>
                </a:solidFill>
                <a:round/>
                <a:headEnd type="none" w="sm" len="sm"/>
                <a:tailEnd type="none" w="sm" len="sm"/>
              </a:ln>
            </p:spPr>
            <p:txBody>
              <a:bodyPr/>
              <a:lstStyle/>
              <a:p>
                <a:endParaRPr lang="nl-NL"/>
              </a:p>
            </p:txBody>
          </p:sp>
          <p:sp>
            <p:nvSpPr>
              <p:cNvPr id="283711" name="Line 63"/>
              <p:cNvSpPr>
                <a:spLocks noChangeShapeType="1"/>
              </p:cNvSpPr>
              <p:nvPr/>
            </p:nvSpPr>
            <p:spPr bwMode="auto">
              <a:xfrm>
                <a:off x="3722" y="1958"/>
                <a:ext cx="6" cy="40"/>
              </a:xfrm>
              <a:prstGeom prst="line">
                <a:avLst/>
              </a:prstGeom>
              <a:noFill/>
              <a:ln w="12700">
                <a:solidFill>
                  <a:srgbClr val="000000"/>
                </a:solidFill>
                <a:round/>
                <a:headEnd type="none" w="sm" len="sm"/>
                <a:tailEnd type="none" w="sm" len="sm"/>
              </a:ln>
            </p:spPr>
            <p:txBody>
              <a:bodyPr/>
              <a:lstStyle/>
              <a:p>
                <a:endParaRPr lang="nl-NL"/>
              </a:p>
            </p:txBody>
          </p:sp>
        </p:grpSp>
        <p:grpSp>
          <p:nvGrpSpPr>
            <p:cNvPr id="283712" name="Group 64"/>
            <p:cNvGrpSpPr>
              <a:grpSpLocks/>
            </p:cNvGrpSpPr>
            <p:nvPr/>
          </p:nvGrpSpPr>
          <p:grpSpPr bwMode="auto">
            <a:xfrm>
              <a:off x="3936" y="1752"/>
              <a:ext cx="1361" cy="1469"/>
              <a:chOff x="4050" y="1870"/>
              <a:chExt cx="1470" cy="1544"/>
            </a:xfrm>
          </p:grpSpPr>
          <p:sp>
            <p:nvSpPr>
              <p:cNvPr id="283713" name="Freeform 65"/>
              <p:cNvSpPr>
                <a:spLocks/>
              </p:cNvSpPr>
              <p:nvPr/>
            </p:nvSpPr>
            <p:spPr bwMode="auto">
              <a:xfrm>
                <a:off x="4050" y="2013"/>
                <a:ext cx="1470" cy="1401"/>
              </a:xfrm>
              <a:custGeom>
                <a:avLst/>
                <a:gdLst>
                  <a:gd name="T0" fmla="*/ 1436 w 1316"/>
                  <a:gd name="T1" fmla="*/ 1945 h 1248"/>
                  <a:gd name="T2" fmla="*/ 1422 w 1316"/>
                  <a:gd name="T3" fmla="*/ 1883 h 1248"/>
                  <a:gd name="T4" fmla="*/ 1478 w 1316"/>
                  <a:gd name="T5" fmla="*/ 1782 h 1248"/>
                  <a:gd name="T6" fmla="*/ 1473 w 1316"/>
                  <a:gd name="T7" fmla="*/ 1702 h 1248"/>
                  <a:gd name="T8" fmla="*/ 1431 w 1316"/>
                  <a:gd name="T9" fmla="*/ 1620 h 1248"/>
                  <a:gd name="T10" fmla="*/ 1346 w 1316"/>
                  <a:gd name="T11" fmla="*/ 1558 h 1248"/>
                  <a:gd name="T12" fmla="*/ 1256 w 1316"/>
                  <a:gd name="T13" fmla="*/ 1542 h 1248"/>
                  <a:gd name="T14" fmla="*/ 1197 w 1316"/>
                  <a:gd name="T15" fmla="*/ 1542 h 1248"/>
                  <a:gd name="T16" fmla="*/ 1120 w 1316"/>
                  <a:gd name="T17" fmla="*/ 1576 h 1248"/>
                  <a:gd name="T18" fmla="*/ 1047 w 1316"/>
                  <a:gd name="T19" fmla="*/ 1663 h 1248"/>
                  <a:gd name="T20" fmla="*/ 1025 w 1316"/>
                  <a:gd name="T21" fmla="*/ 1745 h 1248"/>
                  <a:gd name="T22" fmla="*/ 1047 w 1316"/>
                  <a:gd name="T23" fmla="*/ 1826 h 1248"/>
                  <a:gd name="T24" fmla="*/ 1080 w 1316"/>
                  <a:gd name="T25" fmla="*/ 1905 h 1248"/>
                  <a:gd name="T26" fmla="*/ 1028 w 1316"/>
                  <a:gd name="T27" fmla="*/ 1981 h 1248"/>
                  <a:gd name="T28" fmla="*/ 452 w 1316"/>
                  <a:gd name="T29" fmla="*/ 1435 h 1248"/>
                  <a:gd name="T30" fmla="*/ 416 w 1316"/>
                  <a:gd name="T31" fmla="*/ 1400 h 1248"/>
                  <a:gd name="T32" fmla="*/ 349 w 1316"/>
                  <a:gd name="T33" fmla="*/ 1389 h 1248"/>
                  <a:gd name="T34" fmla="*/ 248 w 1316"/>
                  <a:gd name="T35" fmla="*/ 1446 h 1248"/>
                  <a:gd name="T36" fmla="*/ 164 w 1316"/>
                  <a:gd name="T37" fmla="*/ 1438 h 1248"/>
                  <a:gd name="T38" fmla="*/ 76 w 1316"/>
                  <a:gd name="T39" fmla="*/ 1399 h 1248"/>
                  <a:gd name="T40" fmla="*/ 11 w 1316"/>
                  <a:gd name="T41" fmla="*/ 1318 h 1248"/>
                  <a:gd name="T42" fmla="*/ 0 w 1316"/>
                  <a:gd name="T43" fmla="*/ 1225 h 1248"/>
                  <a:gd name="T44" fmla="*/ 11 w 1316"/>
                  <a:gd name="T45" fmla="*/ 1130 h 1248"/>
                  <a:gd name="T46" fmla="*/ 76 w 1316"/>
                  <a:gd name="T47" fmla="*/ 1053 h 1248"/>
                  <a:gd name="T48" fmla="*/ 164 w 1316"/>
                  <a:gd name="T49" fmla="*/ 1008 h 1248"/>
                  <a:gd name="T50" fmla="*/ 248 w 1316"/>
                  <a:gd name="T51" fmla="*/ 1007 h 1248"/>
                  <a:gd name="T52" fmla="*/ 347 w 1316"/>
                  <a:gd name="T53" fmla="*/ 1059 h 1248"/>
                  <a:gd name="T54" fmla="*/ 416 w 1316"/>
                  <a:gd name="T55" fmla="*/ 1049 h 1248"/>
                  <a:gd name="T56" fmla="*/ 452 w 1316"/>
                  <a:gd name="T57" fmla="*/ 993 h 1248"/>
                  <a:gd name="T58" fmla="*/ 1028 w 1316"/>
                  <a:gd name="T59" fmla="*/ 451 h 1248"/>
                  <a:gd name="T60" fmla="*/ 1080 w 1316"/>
                  <a:gd name="T61" fmla="*/ 364 h 1248"/>
                  <a:gd name="T62" fmla="*/ 1047 w 1316"/>
                  <a:gd name="T63" fmla="*/ 285 h 1248"/>
                  <a:gd name="T64" fmla="*/ 1025 w 1316"/>
                  <a:gd name="T65" fmla="*/ 198 h 1248"/>
                  <a:gd name="T66" fmla="*/ 1047 w 1316"/>
                  <a:gd name="T67" fmla="*/ 119 h 1248"/>
                  <a:gd name="T68" fmla="*/ 1116 w 1316"/>
                  <a:gd name="T69" fmla="*/ 31 h 1248"/>
                  <a:gd name="T70" fmla="*/ 1194 w 1316"/>
                  <a:gd name="T71" fmla="*/ 0 h 1248"/>
                  <a:gd name="T72" fmla="*/ 1305 w 1316"/>
                  <a:gd name="T73" fmla="*/ 0 h 1248"/>
                  <a:gd name="T74" fmla="*/ 1384 w 1316"/>
                  <a:gd name="T75" fmla="*/ 31 h 1248"/>
                  <a:gd name="T76" fmla="*/ 1458 w 1316"/>
                  <a:gd name="T77" fmla="*/ 119 h 1248"/>
                  <a:gd name="T78" fmla="*/ 1478 w 1316"/>
                  <a:gd name="T79" fmla="*/ 198 h 1248"/>
                  <a:gd name="T80" fmla="*/ 1458 w 1316"/>
                  <a:gd name="T81" fmla="*/ 285 h 1248"/>
                  <a:gd name="T82" fmla="*/ 1419 w 1316"/>
                  <a:gd name="T83" fmla="*/ 364 h 1248"/>
                  <a:gd name="T84" fmla="*/ 1464 w 1316"/>
                  <a:gd name="T85" fmla="*/ 451 h 1248"/>
                  <a:gd name="T86" fmla="*/ 2047 w 1316"/>
                  <a:gd name="T87" fmla="*/ 1981 h 12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6"/>
                  <a:gd name="T133" fmla="*/ 0 h 1248"/>
                  <a:gd name="T134" fmla="*/ 1316 w 1316"/>
                  <a:gd name="T135" fmla="*/ 1248 h 12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6" h="1248">
                    <a:moveTo>
                      <a:pt x="955" y="1247"/>
                    </a:moveTo>
                    <a:lnTo>
                      <a:pt x="922" y="1225"/>
                    </a:lnTo>
                    <a:lnTo>
                      <a:pt x="914" y="1200"/>
                    </a:lnTo>
                    <a:lnTo>
                      <a:pt x="914" y="1186"/>
                    </a:lnTo>
                    <a:lnTo>
                      <a:pt x="938" y="1150"/>
                    </a:lnTo>
                    <a:lnTo>
                      <a:pt x="949" y="1122"/>
                    </a:lnTo>
                    <a:lnTo>
                      <a:pt x="949" y="1098"/>
                    </a:lnTo>
                    <a:lnTo>
                      <a:pt x="946" y="1072"/>
                    </a:lnTo>
                    <a:lnTo>
                      <a:pt x="938" y="1047"/>
                    </a:lnTo>
                    <a:lnTo>
                      <a:pt x="919" y="1020"/>
                    </a:lnTo>
                    <a:lnTo>
                      <a:pt x="890" y="992"/>
                    </a:lnTo>
                    <a:lnTo>
                      <a:pt x="865" y="981"/>
                    </a:lnTo>
                    <a:lnTo>
                      <a:pt x="841" y="971"/>
                    </a:lnTo>
                    <a:lnTo>
                      <a:pt x="807" y="971"/>
                    </a:lnTo>
                    <a:lnTo>
                      <a:pt x="803" y="971"/>
                    </a:lnTo>
                    <a:lnTo>
                      <a:pt x="769" y="971"/>
                    </a:lnTo>
                    <a:lnTo>
                      <a:pt x="743" y="981"/>
                    </a:lnTo>
                    <a:lnTo>
                      <a:pt x="720" y="992"/>
                    </a:lnTo>
                    <a:lnTo>
                      <a:pt x="689" y="1020"/>
                    </a:lnTo>
                    <a:lnTo>
                      <a:pt x="672" y="1047"/>
                    </a:lnTo>
                    <a:lnTo>
                      <a:pt x="661" y="1072"/>
                    </a:lnTo>
                    <a:lnTo>
                      <a:pt x="659" y="1098"/>
                    </a:lnTo>
                    <a:lnTo>
                      <a:pt x="661" y="1122"/>
                    </a:lnTo>
                    <a:lnTo>
                      <a:pt x="672" y="1150"/>
                    </a:lnTo>
                    <a:lnTo>
                      <a:pt x="694" y="1186"/>
                    </a:lnTo>
                    <a:lnTo>
                      <a:pt x="694" y="1200"/>
                    </a:lnTo>
                    <a:lnTo>
                      <a:pt x="688" y="1225"/>
                    </a:lnTo>
                    <a:lnTo>
                      <a:pt x="661" y="1247"/>
                    </a:lnTo>
                    <a:lnTo>
                      <a:pt x="291" y="1247"/>
                    </a:lnTo>
                    <a:lnTo>
                      <a:pt x="291" y="903"/>
                    </a:lnTo>
                    <a:lnTo>
                      <a:pt x="291" y="910"/>
                    </a:lnTo>
                    <a:lnTo>
                      <a:pt x="267" y="882"/>
                    </a:lnTo>
                    <a:lnTo>
                      <a:pt x="237" y="875"/>
                    </a:lnTo>
                    <a:lnTo>
                      <a:pt x="224" y="875"/>
                    </a:lnTo>
                    <a:lnTo>
                      <a:pt x="186" y="900"/>
                    </a:lnTo>
                    <a:lnTo>
                      <a:pt x="159" y="910"/>
                    </a:lnTo>
                    <a:lnTo>
                      <a:pt x="132" y="910"/>
                    </a:lnTo>
                    <a:lnTo>
                      <a:pt x="106" y="905"/>
                    </a:lnTo>
                    <a:lnTo>
                      <a:pt x="79" y="900"/>
                    </a:lnTo>
                    <a:lnTo>
                      <a:pt x="49" y="881"/>
                    </a:lnTo>
                    <a:lnTo>
                      <a:pt x="22" y="852"/>
                    </a:lnTo>
                    <a:lnTo>
                      <a:pt x="7" y="830"/>
                    </a:lnTo>
                    <a:lnTo>
                      <a:pt x="0" y="806"/>
                    </a:lnTo>
                    <a:lnTo>
                      <a:pt x="0" y="771"/>
                    </a:lnTo>
                    <a:lnTo>
                      <a:pt x="0" y="736"/>
                    </a:lnTo>
                    <a:lnTo>
                      <a:pt x="7" y="712"/>
                    </a:lnTo>
                    <a:lnTo>
                      <a:pt x="22" y="690"/>
                    </a:lnTo>
                    <a:lnTo>
                      <a:pt x="49" y="664"/>
                    </a:lnTo>
                    <a:lnTo>
                      <a:pt x="79" y="645"/>
                    </a:lnTo>
                    <a:lnTo>
                      <a:pt x="106" y="635"/>
                    </a:lnTo>
                    <a:lnTo>
                      <a:pt x="132" y="634"/>
                    </a:lnTo>
                    <a:lnTo>
                      <a:pt x="159" y="634"/>
                    </a:lnTo>
                    <a:lnTo>
                      <a:pt x="186" y="645"/>
                    </a:lnTo>
                    <a:lnTo>
                      <a:pt x="223" y="666"/>
                    </a:lnTo>
                    <a:lnTo>
                      <a:pt x="237" y="667"/>
                    </a:lnTo>
                    <a:lnTo>
                      <a:pt x="267" y="660"/>
                    </a:lnTo>
                    <a:lnTo>
                      <a:pt x="294" y="634"/>
                    </a:lnTo>
                    <a:lnTo>
                      <a:pt x="291" y="625"/>
                    </a:lnTo>
                    <a:lnTo>
                      <a:pt x="291" y="284"/>
                    </a:lnTo>
                    <a:lnTo>
                      <a:pt x="661" y="284"/>
                    </a:lnTo>
                    <a:lnTo>
                      <a:pt x="686" y="254"/>
                    </a:lnTo>
                    <a:lnTo>
                      <a:pt x="694" y="229"/>
                    </a:lnTo>
                    <a:lnTo>
                      <a:pt x="694" y="215"/>
                    </a:lnTo>
                    <a:lnTo>
                      <a:pt x="672" y="179"/>
                    </a:lnTo>
                    <a:lnTo>
                      <a:pt x="659" y="150"/>
                    </a:lnTo>
                    <a:lnTo>
                      <a:pt x="659" y="125"/>
                    </a:lnTo>
                    <a:lnTo>
                      <a:pt x="661" y="101"/>
                    </a:lnTo>
                    <a:lnTo>
                      <a:pt x="672" y="75"/>
                    </a:lnTo>
                    <a:lnTo>
                      <a:pt x="688" y="46"/>
                    </a:lnTo>
                    <a:lnTo>
                      <a:pt x="716" y="20"/>
                    </a:lnTo>
                    <a:lnTo>
                      <a:pt x="742" y="8"/>
                    </a:lnTo>
                    <a:lnTo>
                      <a:pt x="767" y="0"/>
                    </a:lnTo>
                    <a:lnTo>
                      <a:pt x="803" y="0"/>
                    </a:lnTo>
                    <a:lnTo>
                      <a:pt x="838" y="0"/>
                    </a:lnTo>
                    <a:lnTo>
                      <a:pt x="864" y="8"/>
                    </a:lnTo>
                    <a:lnTo>
                      <a:pt x="889" y="20"/>
                    </a:lnTo>
                    <a:lnTo>
                      <a:pt x="919" y="46"/>
                    </a:lnTo>
                    <a:lnTo>
                      <a:pt x="936" y="75"/>
                    </a:lnTo>
                    <a:lnTo>
                      <a:pt x="946" y="101"/>
                    </a:lnTo>
                    <a:lnTo>
                      <a:pt x="949" y="125"/>
                    </a:lnTo>
                    <a:lnTo>
                      <a:pt x="949" y="150"/>
                    </a:lnTo>
                    <a:lnTo>
                      <a:pt x="936" y="179"/>
                    </a:lnTo>
                    <a:lnTo>
                      <a:pt x="914" y="213"/>
                    </a:lnTo>
                    <a:lnTo>
                      <a:pt x="911" y="229"/>
                    </a:lnTo>
                    <a:lnTo>
                      <a:pt x="919" y="254"/>
                    </a:lnTo>
                    <a:lnTo>
                      <a:pt x="941" y="284"/>
                    </a:lnTo>
                    <a:lnTo>
                      <a:pt x="1315" y="284"/>
                    </a:lnTo>
                    <a:lnTo>
                      <a:pt x="1315" y="1247"/>
                    </a:lnTo>
                    <a:lnTo>
                      <a:pt x="955" y="1247"/>
                    </a:lnTo>
                  </a:path>
                </a:pathLst>
              </a:custGeom>
              <a:solidFill>
                <a:srgbClr val="008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83714" name="Freeform 66"/>
              <p:cNvSpPr>
                <a:spLocks/>
              </p:cNvSpPr>
              <p:nvPr/>
            </p:nvSpPr>
            <p:spPr bwMode="auto">
              <a:xfrm>
                <a:off x="4912" y="1870"/>
                <a:ext cx="33" cy="28"/>
              </a:xfrm>
              <a:custGeom>
                <a:avLst/>
                <a:gdLst>
                  <a:gd name="T0" fmla="*/ 0 w 29"/>
                  <a:gd name="T1" fmla="*/ 38 h 25"/>
                  <a:gd name="T2" fmla="*/ 0 w 29"/>
                  <a:gd name="T3" fmla="*/ 31 h 25"/>
                  <a:gd name="T4" fmla="*/ 11 w 29"/>
                  <a:gd name="T5" fmla="*/ 4 h 25"/>
                  <a:gd name="T6" fmla="*/ 20 w 29"/>
                  <a:gd name="T7" fmla="*/ 0 h 25"/>
                  <a:gd name="T8" fmla="*/ 25 w 29"/>
                  <a:gd name="T9" fmla="*/ 0 h 25"/>
                  <a:gd name="T10" fmla="*/ 34 w 29"/>
                  <a:gd name="T11" fmla="*/ 12 h 25"/>
                  <a:gd name="T12" fmla="*/ 35 w 29"/>
                  <a:gd name="T13" fmla="*/ 12 h 25"/>
                  <a:gd name="T14" fmla="*/ 47 w 29"/>
                  <a:gd name="T15" fmla="*/ 31 h 25"/>
                  <a:gd name="T16" fmla="*/ 47 w 29"/>
                  <a:gd name="T17" fmla="*/ 38 h 25"/>
                  <a:gd name="T18" fmla="*/ 0 w 29"/>
                  <a:gd name="T19" fmla="*/ 38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5"/>
                  <a:gd name="T32" fmla="*/ 29 w 2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5">
                    <a:moveTo>
                      <a:pt x="0" y="24"/>
                    </a:moveTo>
                    <a:lnTo>
                      <a:pt x="0" y="20"/>
                    </a:lnTo>
                    <a:lnTo>
                      <a:pt x="7" y="4"/>
                    </a:lnTo>
                    <a:lnTo>
                      <a:pt x="12" y="0"/>
                    </a:lnTo>
                    <a:lnTo>
                      <a:pt x="15" y="0"/>
                    </a:lnTo>
                    <a:lnTo>
                      <a:pt x="20" y="8"/>
                    </a:lnTo>
                    <a:lnTo>
                      <a:pt x="21" y="8"/>
                    </a:lnTo>
                    <a:lnTo>
                      <a:pt x="28" y="20"/>
                    </a:lnTo>
                    <a:lnTo>
                      <a:pt x="28" y="24"/>
                    </a:lnTo>
                    <a:lnTo>
                      <a:pt x="0" y="24"/>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sp>
            <p:nvSpPr>
              <p:cNvPr id="283715" name="Rectangle 67"/>
              <p:cNvSpPr>
                <a:spLocks noChangeArrowheads="1"/>
              </p:cNvSpPr>
              <p:nvPr/>
            </p:nvSpPr>
            <p:spPr bwMode="auto">
              <a:xfrm>
                <a:off x="4429" y="2427"/>
                <a:ext cx="1008" cy="585"/>
              </a:xfrm>
              <a:prstGeom prst="rect">
                <a:avLst/>
              </a:prstGeom>
              <a:solidFill>
                <a:srgbClr val="FFFFFF"/>
              </a:solid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716" name="Rectangle 68"/>
              <p:cNvSpPr>
                <a:spLocks noChangeArrowheads="1"/>
              </p:cNvSpPr>
              <p:nvPr/>
            </p:nvSpPr>
            <p:spPr bwMode="auto">
              <a:xfrm>
                <a:off x="4385" y="2552"/>
                <a:ext cx="974" cy="165"/>
              </a:xfrm>
              <a:prstGeom prst="rect">
                <a:avLst/>
              </a:prstGeom>
              <a:noFill/>
              <a:ln w="9525">
                <a:noFill/>
                <a:miter lim="800000"/>
                <a:headEnd/>
                <a:tailEnd/>
              </a:ln>
            </p:spPr>
            <p:txBody>
              <a:bodyPr wrap="none" lIns="92075" tIns="46038" rIns="92075" bIns="46038">
                <a:spAutoFit/>
              </a:bodyPr>
              <a:lstStyle/>
              <a:p>
                <a:pPr eaLnBrk="0" hangingPunct="0"/>
                <a:r>
                  <a:rPr lang="en-US" sz="1000" b="1" i="1">
                    <a:solidFill>
                      <a:srgbClr val="000000"/>
                    </a:solidFill>
                  </a:rPr>
                  <a:t>FUNCTION_BLOCK</a:t>
                </a:r>
              </a:p>
            </p:txBody>
          </p:sp>
          <p:sp>
            <p:nvSpPr>
              <p:cNvPr id="283717" name="Rectangle 69"/>
              <p:cNvSpPr>
                <a:spLocks noChangeArrowheads="1"/>
              </p:cNvSpPr>
              <p:nvPr/>
            </p:nvSpPr>
            <p:spPr bwMode="auto">
              <a:xfrm>
                <a:off x="4429" y="2427"/>
                <a:ext cx="202" cy="81"/>
              </a:xfrm>
              <a:prstGeom prst="rect">
                <a:avLst/>
              </a:prstGeom>
              <a:solidFill>
                <a:srgbClr val="FFFFFF"/>
              </a:solid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718" name="Rectangle 70"/>
              <p:cNvSpPr>
                <a:spLocks noChangeArrowheads="1"/>
              </p:cNvSpPr>
              <p:nvPr/>
            </p:nvSpPr>
            <p:spPr bwMode="auto">
              <a:xfrm>
                <a:off x="4339" y="2400"/>
                <a:ext cx="213" cy="93"/>
              </a:xfrm>
              <a:prstGeom prst="rect">
                <a:avLst/>
              </a:prstGeom>
              <a:noFill/>
              <a:ln w="9525">
                <a:noFill/>
                <a:miter lim="800000"/>
                <a:headEnd/>
                <a:tailEnd/>
              </a:ln>
            </p:spPr>
            <p:txBody>
              <a:bodyPr wrap="none" lIns="92075" tIns="46038" rIns="92075" bIns="46038">
                <a:spAutoFit/>
              </a:bodyPr>
              <a:lstStyle/>
              <a:p>
                <a:pPr eaLnBrk="0" hangingPunct="0"/>
                <a:r>
                  <a:rPr lang="en-US" sz="300" i="1">
                    <a:solidFill>
                      <a:srgbClr val="000000"/>
                    </a:solidFill>
                  </a:rPr>
                  <a:t>INPUT</a:t>
                </a:r>
              </a:p>
            </p:txBody>
          </p:sp>
          <p:sp>
            <p:nvSpPr>
              <p:cNvPr id="283719" name="Rectangle 71"/>
              <p:cNvSpPr>
                <a:spLocks noChangeArrowheads="1"/>
              </p:cNvSpPr>
              <p:nvPr/>
            </p:nvSpPr>
            <p:spPr bwMode="auto">
              <a:xfrm>
                <a:off x="4640" y="2427"/>
                <a:ext cx="216" cy="81"/>
              </a:xfrm>
              <a:prstGeom prst="rect">
                <a:avLst/>
              </a:prstGeom>
              <a:solidFill>
                <a:srgbClr val="FFFFFF"/>
              </a:solid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720" name="Rectangle 72"/>
              <p:cNvSpPr>
                <a:spLocks noChangeArrowheads="1"/>
              </p:cNvSpPr>
              <p:nvPr/>
            </p:nvSpPr>
            <p:spPr bwMode="auto">
              <a:xfrm>
                <a:off x="4541" y="2402"/>
                <a:ext cx="244" cy="93"/>
              </a:xfrm>
              <a:prstGeom prst="rect">
                <a:avLst/>
              </a:prstGeom>
              <a:noFill/>
              <a:ln w="9525">
                <a:noFill/>
                <a:miter lim="800000"/>
                <a:headEnd/>
                <a:tailEnd/>
              </a:ln>
            </p:spPr>
            <p:txBody>
              <a:bodyPr wrap="none" lIns="92075" tIns="46038" rIns="92075" bIns="46038">
                <a:spAutoFit/>
              </a:bodyPr>
              <a:lstStyle/>
              <a:p>
                <a:pPr eaLnBrk="0" hangingPunct="0"/>
                <a:r>
                  <a:rPr lang="en-US" sz="300" i="1">
                    <a:solidFill>
                      <a:srgbClr val="000000"/>
                    </a:solidFill>
                  </a:rPr>
                  <a:t>OUTPUT</a:t>
                </a:r>
              </a:p>
            </p:txBody>
          </p:sp>
          <p:sp>
            <p:nvSpPr>
              <p:cNvPr id="283721" name="Rectangle 73"/>
              <p:cNvSpPr>
                <a:spLocks noChangeArrowheads="1"/>
              </p:cNvSpPr>
              <p:nvPr/>
            </p:nvSpPr>
            <p:spPr bwMode="auto">
              <a:xfrm>
                <a:off x="4870" y="2427"/>
                <a:ext cx="247" cy="81"/>
              </a:xfrm>
              <a:prstGeom prst="rect">
                <a:avLst/>
              </a:prstGeom>
              <a:no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722" name="Rectangle 74"/>
              <p:cNvSpPr>
                <a:spLocks noChangeArrowheads="1"/>
              </p:cNvSpPr>
              <p:nvPr/>
            </p:nvSpPr>
            <p:spPr bwMode="auto">
              <a:xfrm>
                <a:off x="4794" y="2402"/>
                <a:ext cx="231" cy="93"/>
              </a:xfrm>
              <a:prstGeom prst="rect">
                <a:avLst/>
              </a:prstGeom>
              <a:noFill/>
              <a:ln w="9525">
                <a:noFill/>
                <a:miter lim="800000"/>
                <a:headEnd/>
                <a:tailEnd/>
              </a:ln>
            </p:spPr>
            <p:txBody>
              <a:bodyPr wrap="none" lIns="92075" tIns="46038" rIns="92075" bIns="46038">
                <a:spAutoFit/>
              </a:bodyPr>
              <a:lstStyle/>
              <a:p>
                <a:pPr eaLnBrk="0" hangingPunct="0"/>
                <a:r>
                  <a:rPr lang="en-US" sz="300" i="1">
                    <a:solidFill>
                      <a:srgbClr val="000000"/>
                    </a:solidFill>
                  </a:rPr>
                  <a:t>IN_OUT</a:t>
                </a:r>
              </a:p>
            </p:txBody>
          </p:sp>
          <p:sp>
            <p:nvSpPr>
              <p:cNvPr id="283723" name="Rectangle 75"/>
              <p:cNvSpPr>
                <a:spLocks noChangeArrowheads="1"/>
              </p:cNvSpPr>
              <p:nvPr/>
            </p:nvSpPr>
            <p:spPr bwMode="auto">
              <a:xfrm>
                <a:off x="5129" y="2426"/>
                <a:ext cx="302" cy="83"/>
              </a:xfrm>
              <a:prstGeom prst="rect">
                <a:avLst/>
              </a:prstGeom>
              <a:no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724" name="Rectangle 76"/>
              <p:cNvSpPr>
                <a:spLocks noChangeArrowheads="1"/>
              </p:cNvSpPr>
              <p:nvPr/>
            </p:nvSpPr>
            <p:spPr bwMode="auto">
              <a:xfrm>
                <a:off x="5035" y="2400"/>
                <a:ext cx="274" cy="93"/>
              </a:xfrm>
              <a:prstGeom prst="rect">
                <a:avLst/>
              </a:prstGeom>
              <a:noFill/>
              <a:ln w="9525">
                <a:noFill/>
                <a:miter lim="800000"/>
                <a:headEnd/>
                <a:tailEnd/>
              </a:ln>
            </p:spPr>
            <p:txBody>
              <a:bodyPr wrap="none" lIns="92075" tIns="46038" rIns="92075" bIns="46038">
                <a:spAutoFit/>
              </a:bodyPr>
              <a:lstStyle/>
              <a:p>
                <a:pPr eaLnBrk="0" hangingPunct="0"/>
                <a:r>
                  <a:rPr lang="en-US" sz="300" i="1">
                    <a:solidFill>
                      <a:srgbClr val="000000"/>
                    </a:solidFill>
                  </a:rPr>
                  <a:t>EXTERNAL</a:t>
                </a:r>
              </a:p>
            </p:txBody>
          </p:sp>
          <p:sp>
            <p:nvSpPr>
              <p:cNvPr id="283725" name="Rectangle 77"/>
              <p:cNvSpPr>
                <a:spLocks noChangeArrowheads="1"/>
              </p:cNvSpPr>
              <p:nvPr/>
            </p:nvSpPr>
            <p:spPr bwMode="auto">
              <a:xfrm>
                <a:off x="4935" y="2776"/>
                <a:ext cx="391" cy="164"/>
              </a:xfrm>
              <a:prstGeom prst="rect">
                <a:avLst/>
              </a:prstGeom>
              <a:solidFill>
                <a:srgbClr val="0080FF"/>
              </a:solid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726" name="Rectangle 78"/>
              <p:cNvSpPr>
                <a:spLocks noChangeArrowheads="1"/>
              </p:cNvSpPr>
              <p:nvPr/>
            </p:nvSpPr>
            <p:spPr bwMode="auto">
              <a:xfrm>
                <a:off x="4892" y="2769"/>
                <a:ext cx="347" cy="165"/>
              </a:xfrm>
              <a:prstGeom prst="rect">
                <a:avLst/>
              </a:prstGeom>
              <a:noFill/>
              <a:ln w="9525">
                <a:noFill/>
                <a:miter lim="800000"/>
                <a:headEnd/>
                <a:tailEnd/>
              </a:ln>
            </p:spPr>
            <p:txBody>
              <a:bodyPr wrap="none" lIns="92075" tIns="46038" rIns="92075" bIns="46038">
                <a:spAutoFit/>
              </a:bodyPr>
              <a:lstStyle/>
              <a:p>
                <a:pPr eaLnBrk="0" hangingPunct="0"/>
                <a:r>
                  <a:rPr lang="en-US" sz="1000" i="1">
                    <a:solidFill>
                      <a:srgbClr val="000000"/>
                    </a:solidFill>
                  </a:rPr>
                  <a:t>Local</a:t>
                </a:r>
              </a:p>
            </p:txBody>
          </p:sp>
          <p:sp>
            <p:nvSpPr>
              <p:cNvPr id="283727" name="Rectangle 79"/>
              <p:cNvSpPr>
                <a:spLocks noChangeArrowheads="1"/>
              </p:cNvSpPr>
              <p:nvPr/>
            </p:nvSpPr>
            <p:spPr bwMode="auto">
              <a:xfrm>
                <a:off x="4540" y="2776"/>
                <a:ext cx="386" cy="164"/>
              </a:xfrm>
              <a:prstGeom prst="rect">
                <a:avLst/>
              </a:prstGeom>
              <a:noFill/>
              <a:ln w="12700">
                <a:solidFill>
                  <a:srgbClr val="00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3728" name="Rectangle 80"/>
              <p:cNvSpPr>
                <a:spLocks noChangeArrowheads="1"/>
              </p:cNvSpPr>
              <p:nvPr/>
            </p:nvSpPr>
            <p:spPr bwMode="auto">
              <a:xfrm>
                <a:off x="4518" y="2765"/>
                <a:ext cx="333" cy="165"/>
              </a:xfrm>
              <a:prstGeom prst="rect">
                <a:avLst/>
              </a:prstGeom>
              <a:noFill/>
              <a:ln w="9525">
                <a:noFill/>
                <a:miter lim="800000"/>
                <a:headEnd/>
                <a:tailEnd/>
              </a:ln>
            </p:spPr>
            <p:txBody>
              <a:bodyPr wrap="none" lIns="92075" tIns="46038" rIns="92075" bIns="46038">
                <a:spAutoFit/>
              </a:bodyPr>
              <a:lstStyle/>
              <a:p>
                <a:pPr eaLnBrk="0" hangingPunct="0"/>
                <a:r>
                  <a:rPr lang="en-US" sz="1000" i="1">
                    <a:solidFill>
                      <a:srgbClr val="000000"/>
                    </a:solidFill>
                  </a:rPr>
                  <a:t>Type</a:t>
                </a:r>
              </a:p>
            </p:txBody>
          </p:sp>
        </p:grpSp>
        <p:grpSp>
          <p:nvGrpSpPr>
            <p:cNvPr id="283729" name="Group 81"/>
            <p:cNvGrpSpPr>
              <a:grpSpLocks/>
            </p:cNvGrpSpPr>
            <p:nvPr/>
          </p:nvGrpSpPr>
          <p:grpSpPr bwMode="auto">
            <a:xfrm>
              <a:off x="3574" y="1971"/>
              <a:ext cx="736" cy="333"/>
              <a:chOff x="3623" y="1835"/>
              <a:chExt cx="736" cy="333"/>
            </a:xfrm>
          </p:grpSpPr>
          <p:sp>
            <p:nvSpPr>
              <p:cNvPr id="283730" name="Freeform 82"/>
              <p:cNvSpPr>
                <a:spLocks/>
              </p:cNvSpPr>
              <p:nvPr/>
            </p:nvSpPr>
            <p:spPr bwMode="auto">
              <a:xfrm>
                <a:off x="3719" y="1835"/>
                <a:ext cx="640" cy="73"/>
              </a:xfrm>
              <a:custGeom>
                <a:avLst/>
                <a:gdLst>
                  <a:gd name="T0" fmla="*/ 0 w 573"/>
                  <a:gd name="T1" fmla="*/ 102 h 65"/>
                  <a:gd name="T2" fmla="*/ 213 w 573"/>
                  <a:gd name="T3" fmla="*/ 25 h 65"/>
                  <a:gd name="T4" fmla="*/ 443 w 573"/>
                  <a:gd name="T5" fmla="*/ 0 h 65"/>
                  <a:gd name="T6" fmla="*/ 498 w 573"/>
                  <a:gd name="T7" fmla="*/ 0 h 65"/>
                  <a:gd name="T8" fmla="*/ 555 w 573"/>
                  <a:gd name="T9" fmla="*/ 4 h 65"/>
                  <a:gd name="T10" fmla="*/ 668 w 573"/>
                  <a:gd name="T11" fmla="*/ 25 h 65"/>
                  <a:gd name="T12" fmla="*/ 890 w 573"/>
                  <a:gd name="T13" fmla="*/ 102 h 65"/>
                  <a:gd name="T14" fmla="*/ 0 60000 65536"/>
                  <a:gd name="T15" fmla="*/ 0 60000 65536"/>
                  <a:gd name="T16" fmla="*/ 0 60000 65536"/>
                  <a:gd name="T17" fmla="*/ 0 60000 65536"/>
                  <a:gd name="T18" fmla="*/ 0 60000 65536"/>
                  <a:gd name="T19" fmla="*/ 0 60000 65536"/>
                  <a:gd name="T20" fmla="*/ 0 60000 65536"/>
                  <a:gd name="T21" fmla="*/ 0 w 573"/>
                  <a:gd name="T22" fmla="*/ 0 h 65"/>
                  <a:gd name="T23" fmla="*/ 573 w 573"/>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3" h="65">
                    <a:moveTo>
                      <a:pt x="0" y="64"/>
                    </a:moveTo>
                    <a:lnTo>
                      <a:pt x="137" y="16"/>
                    </a:lnTo>
                    <a:lnTo>
                      <a:pt x="285" y="0"/>
                    </a:lnTo>
                    <a:lnTo>
                      <a:pt x="320" y="0"/>
                    </a:lnTo>
                    <a:lnTo>
                      <a:pt x="356" y="4"/>
                    </a:lnTo>
                    <a:lnTo>
                      <a:pt x="429" y="16"/>
                    </a:lnTo>
                    <a:lnTo>
                      <a:pt x="572" y="64"/>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83731" name="Freeform 83"/>
              <p:cNvSpPr>
                <a:spLocks/>
              </p:cNvSpPr>
              <p:nvPr/>
            </p:nvSpPr>
            <p:spPr bwMode="auto">
              <a:xfrm>
                <a:off x="3726" y="1950"/>
                <a:ext cx="490" cy="218"/>
              </a:xfrm>
              <a:custGeom>
                <a:avLst/>
                <a:gdLst>
                  <a:gd name="T0" fmla="*/ 0 w 439"/>
                  <a:gd name="T1" fmla="*/ 12 h 194"/>
                  <a:gd name="T2" fmla="*/ 98 w 439"/>
                  <a:gd name="T3" fmla="*/ 1 h 194"/>
                  <a:gd name="T4" fmla="*/ 146 w 439"/>
                  <a:gd name="T5" fmla="*/ 0 h 194"/>
                  <a:gd name="T6" fmla="*/ 195 w 439"/>
                  <a:gd name="T7" fmla="*/ 4 h 194"/>
                  <a:gd name="T8" fmla="*/ 385 w 439"/>
                  <a:gd name="T9" fmla="*/ 54 h 194"/>
                  <a:gd name="T10" fmla="*/ 547 w 439"/>
                  <a:gd name="T11" fmla="*/ 154 h 194"/>
                  <a:gd name="T12" fmla="*/ 680 w 439"/>
                  <a:gd name="T13" fmla="*/ 308 h 194"/>
                  <a:gd name="T14" fmla="*/ 0 60000 65536"/>
                  <a:gd name="T15" fmla="*/ 0 60000 65536"/>
                  <a:gd name="T16" fmla="*/ 0 60000 65536"/>
                  <a:gd name="T17" fmla="*/ 0 60000 65536"/>
                  <a:gd name="T18" fmla="*/ 0 60000 65536"/>
                  <a:gd name="T19" fmla="*/ 0 60000 65536"/>
                  <a:gd name="T20" fmla="*/ 0 60000 65536"/>
                  <a:gd name="T21" fmla="*/ 0 w 439"/>
                  <a:gd name="T22" fmla="*/ 0 h 194"/>
                  <a:gd name="T23" fmla="*/ 439 w 439"/>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9" h="194">
                    <a:moveTo>
                      <a:pt x="0" y="8"/>
                    </a:moveTo>
                    <a:lnTo>
                      <a:pt x="64" y="1"/>
                    </a:lnTo>
                    <a:lnTo>
                      <a:pt x="94" y="0"/>
                    </a:lnTo>
                    <a:lnTo>
                      <a:pt x="126" y="4"/>
                    </a:lnTo>
                    <a:lnTo>
                      <a:pt x="248" y="34"/>
                    </a:lnTo>
                    <a:lnTo>
                      <a:pt x="352" y="97"/>
                    </a:lnTo>
                    <a:lnTo>
                      <a:pt x="438" y="193"/>
                    </a:lnTo>
                  </a:path>
                </a:pathLst>
              </a:custGeom>
              <a:noFill/>
              <a:ln w="12700" cap="rnd">
                <a:solidFill>
                  <a:srgbClr val="000000"/>
                </a:solidFill>
                <a:round/>
                <a:headEnd type="none" w="sm" len="sm"/>
                <a:tailEnd type="none" w="sm" len="sm"/>
              </a:ln>
            </p:spPr>
            <p:txBody>
              <a:bodyPr/>
              <a:lstStyle/>
              <a:p>
                <a:pPr eaLnBrk="0" hangingPunct="0"/>
                <a:endParaRPr lang="nl-NL" sz="1600" i="1">
                  <a:solidFill>
                    <a:schemeClr val="tx1"/>
                  </a:solidFill>
                </a:endParaRPr>
              </a:p>
            </p:txBody>
          </p:sp>
          <p:sp>
            <p:nvSpPr>
              <p:cNvPr id="283732" name="Line 84"/>
              <p:cNvSpPr>
                <a:spLocks noChangeShapeType="1"/>
              </p:cNvSpPr>
              <p:nvPr/>
            </p:nvSpPr>
            <p:spPr bwMode="auto">
              <a:xfrm flipH="1">
                <a:off x="4210" y="1907"/>
                <a:ext cx="148" cy="258"/>
              </a:xfrm>
              <a:prstGeom prst="line">
                <a:avLst/>
              </a:prstGeom>
              <a:noFill/>
              <a:ln w="12700">
                <a:solidFill>
                  <a:srgbClr val="000000"/>
                </a:solidFill>
                <a:round/>
                <a:headEnd type="none" w="sm" len="sm"/>
                <a:tailEnd type="none" w="sm" len="sm"/>
              </a:ln>
            </p:spPr>
            <p:txBody>
              <a:bodyPr/>
              <a:lstStyle/>
              <a:p>
                <a:endParaRPr lang="nl-NL"/>
              </a:p>
            </p:txBody>
          </p:sp>
          <p:sp>
            <p:nvSpPr>
              <p:cNvPr id="283733" name="Line 85"/>
              <p:cNvSpPr>
                <a:spLocks noChangeShapeType="1"/>
              </p:cNvSpPr>
              <p:nvPr/>
            </p:nvSpPr>
            <p:spPr bwMode="auto">
              <a:xfrm flipH="1" flipV="1">
                <a:off x="3714" y="1872"/>
                <a:ext cx="5" cy="35"/>
              </a:xfrm>
              <a:prstGeom prst="line">
                <a:avLst/>
              </a:prstGeom>
              <a:noFill/>
              <a:ln w="12700">
                <a:solidFill>
                  <a:srgbClr val="000000"/>
                </a:solidFill>
                <a:round/>
                <a:headEnd type="none" w="sm" len="sm"/>
                <a:tailEnd type="none" w="sm" len="sm"/>
              </a:ln>
            </p:spPr>
            <p:txBody>
              <a:bodyPr/>
              <a:lstStyle/>
              <a:p>
                <a:endParaRPr lang="nl-NL"/>
              </a:p>
            </p:txBody>
          </p:sp>
          <p:sp>
            <p:nvSpPr>
              <p:cNvPr id="283734" name="Line 86"/>
              <p:cNvSpPr>
                <a:spLocks noChangeShapeType="1"/>
              </p:cNvSpPr>
              <p:nvPr/>
            </p:nvSpPr>
            <p:spPr bwMode="auto">
              <a:xfrm flipH="1">
                <a:off x="3623" y="1877"/>
                <a:ext cx="91" cy="81"/>
              </a:xfrm>
              <a:prstGeom prst="line">
                <a:avLst/>
              </a:prstGeom>
              <a:noFill/>
              <a:ln w="12700">
                <a:solidFill>
                  <a:srgbClr val="000000"/>
                </a:solidFill>
                <a:round/>
                <a:headEnd type="none" w="sm" len="sm"/>
                <a:tailEnd type="none" w="sm" len="sm"/>
              </a:ln>
            </p:spPr>
            <p:txBody>
              <a:bodyPr/>
              <a:lstStyle/>
              <a:p>
                <a:endParaRPr lang="nl-NL"/>
              </a:p>
            </p:txBody>
          </p:sp>
          <p:sp>
            <p:nvSpPr>
              <p:cNvPr id="283735" name="Line 87"/>
              <p:cNvSpPr>
                <a:spLocks noChangeShapeType="1"/>
              </p:cNvSpPr>
              <p:nvPr/>
            </p:nvSpPr>
            <p:spPr bwMode="auto">
              <a:xfrm>
                <a:off x="3623" y="1958"/>
                <a:ext cx="105" cy="40"/>
              </a:xfrm>
              <a:prstGeom prst="line">
                <a:avLst/>
              </a:prstGeom>
              <a:noFill/>
              <a:ln w="12700">
                <a:solidFill>
                  <a:srgbClr val="000000"/>
                </a:solidFill>
                <a:round/>
                <a:headEnd type="none" w="sm" len="sm"/>
                <a:tailEnd type="none" w="sm" len="sm"/>
              </a:ln>
            </p:spPr>
            <p:txBody>
              <a:bodyPr/>
              <a:lstStyle/>
              <a:p>
                <a:endParaRPr lang="nl-NL"/>
              </a:p>
            </p:txBody>
          </p:sp>
          <p:sp>
            <p:nvSpPr>
              <p:cNvPr id="283736" name="Line 88"/>
              <p:cNvSpPr>
                <a:spLocks noChangeShapeType="1"/>
              </p:cNvSpPr>
              <p:nvPr/>
            </p:nvSpPr>
            <p:spPr bwMode="auto">
              <a:xfrm>
                <a:off x="3722" y="1958"/>
                <a:ext cx="6" cy="40"/>
              </a:xfrm>
              <a:prstGeom prst="line">
                <a:avLst/>
              </a:prstGeom>
              <a:noFill/>
              <a:ln w="12700">
                <a:solidFill>
                  <a:srgbClr val="000000"/>
                </a:solidFill>
                <a:round/>
                <a:headEnd type="none" w="sm" len="sm"/>
                <a:tailEnd type="none" w="sm" len="sm"/>
              </a:ln>
            </p:spPr>
            <p:txBody>
              <a:bodyPr/>
              <a:lstStyle/>
              <a:p>
                <a:endParaRPr lang="nl-NL"/>
              </a:p>
            </p:txBody>
          </p:sp>
        </p:grpSp>
        <p:sp>
          <p:nvSpPr>
            <p:cNvPr id="283737" name="Freeform 89"/>
            <p:cNvSpPr>
              <a:spLocks/>
            </p:cNvSpPr>
            <p:nvPr/>
          </p:nvSpPr>
          <p:spPr bwMode="auto">
            <a:xfrm>
              <a:off x="4027" y="1661"/>
              <a:ext cx="650" cy="610"/>
            </a:xfrm>
            <a:custGeom>
              <a:avLst/>
              <a:gdLst>
                <a:gd name="T0" fmla="*/ 799 w 582"/>
                <a:gd name="T1" fmla="*/ 145 h 543"/>
                <a:gd name="T2" fmla="*/ 809 w 582"/>
                <a:gd name="T3" fmla="*/ 103 h 543"/>
                <a:gd name="T4" fmla="*/ 811 w 582"/>
                <a:gd name="T5" fmla="*/ 54 h 543"/>
                <a:gd name="T6" fmla="*/ 761 w 582"/>
                <a:gd name="T7" fmla="*/ 0 h 543"/>
                <a:gd name="T8" fmla="*/ 658 w 582"/>
                <a:gd name="T9" fmla="*/ 65 h 543"/>
                <a:gd name="T10" fmla="*/ 668 w 582"/>
                <a:gd name="T11" fmla="*/ 111 h 543"/>
                <a:gd name="T12" fmla="*/ 684 w 582"/>
                <a:gd name="T13" fmla="*/ 145 h 543"/>
                <a:gd name="T14" fmla="*/ 727 w 582"/>
                <a:gd name="T15" fmla="*/ 173 h 543"/>
                <a:gd name="T16" fmla="*/ 652 w 582"/>
                <a:gd name="T17" fmla="*/ 276 h 543"/>
                <a:gd name="T18" fmla="*/ 623 w 582"/>
                <a:gd name="T19" fmla="*/ 297 h 543"/>
                <a:gd name="T20" fmla="*/ 570 w 582"/>
                <a:gd name="T21" fmla="*/ 311 h 543"/>
                <a:gd name="T22" fmla="*/ 474 w 582"/>
                <a:gd name="T23" fmla="*/ 321 h 543"/>
                <a:gd name="T24" fmla="*/ 413 w 582"/>
                <a:gd name="T25" fmla="*/ 345 h 543"/>
                <a:gd name="T26" fmla="*/ 395 w 582"/>
                <a:gd name="T27" fmla="*/ 276 h 543"/>
                <a:gd name="T28" fmla="*/ 342 w 582"/>
                <a:gd name="T29" fmla="*/ 215 h 543"/>
                <a:gd name="T30" fmla="*/ 278 w 582"/>
                <a:gd name="T31" fmla="*/ 229 h 543"/>
                <a:gd name="T32" fmla="*/ 185 w 582"/>
                <a:gd name="T33" fmla="*/ 321 h 543"/>
                <a:gd name="T34" fmla="*/ 157 w 582"/>
                <a:gd name="T35" fmla="*/ 377 h 543"/>
                <a:gd name="T36" fmla="*/ 17 w 582"/>
                <a:gd name="T37" fmla="*/ 413 h 543"/>
                <a:gd name="T38" fmla="*/ 75 w 582"/>
                <a:gd name="T39" fmla="*/ 804 h 543"/>
                <a:gd name="T40" fmla="*/ 169 w 582"/>
                <a:gd name="T41" fmla="*/ 767 h 543"/>
                <a:gd name="T42" fmla="*/ 203 w 582"/>
                <a:gd name="T43" fmla="*/ 847 h 543"/>
                <a:gd name="T44" fmla="*/ 252 w 582"/>
                <a:gd name="T45" fmla="*/ 761 h 543"/>
                <a:gd name="T46" fmla="*/ 396 w 582"/>
                <a:gd name="T47" fmla="*/ 789 h 543"/>
                <a:gd name="T48" fmla="*/ 303 w 582"/>
                <a:gd name="T49" fmla="*/ 820 h 543"/>
                <a:gd name="T50" fmla="*/ 383 w 582"/>
                <a:gd name="T51" fmla="*/ 843 h 543"/>
                <a:gd name="T52" fmla="*/ 477 w 582"/>
                <a:gd name="T53" fmla="*/ 839 h 543"/>
                <a:gd name="T54" fmla="*/ 498 w 582"/>
                <a:gd name="T55" fmla="*/ 796 h 543"/>
                <a:gd name="T56" fmla="*/ 547 w 582"/>
                <a:gd name="T57" fmla="*/ 796 h 543"/>
                <a:gd name="T58" fmla="*/ 532 w 582"/>
                <a:gd name="T59" fmla="*/ 839 h 543"/>
                <a:gd name="T60" fmla="*/ 552 w 582"/>
                <a:gd name="T61" fmla="*/ 817 h 543"/>
                <a:gd name="T62" fmla="*/ 651 w 582"/>
                <a:gd name="T63" fmla="*/ 800 h 543"/>
                <a:gd name="T64" fmla="*/ 676 w 582"/>
                <a:gd name="T65" fmla="*/ 820 h 543"/>
                <a:gd name="T66" fmla="*/ 663 w 582"/>
                <a:gd name="T67" fmla="*/ 855 h 543"/>
                <a:gd name="T68" fmla="*/ 706 w 582"/>
                <a:gd name="T69" fmla="*/ 849 h 543"/>
                <a:gd name="T70" fmla="*/ 718 w 582"/>
                <a:gd name="T71" fmla="*/ 808 h 543"/>
                <a:gd name="T72" fmla="*/ 748 w 582"/>
                <a:gd name="T73" fmla="*/ 843 h 543"/>
                <a:gd name="T74" fmla="*/ 787 w 582"/>
                <a:gd name="T75" fmla="*/ 849 h 543"/>
                <a:gd name="T76" fmla="*/ 777 w 582"/>
                <a:gd name="T77" fmla="*/ 820 h 543"/>
                <a:gd name="T78" fmla="*/ 811 w 582"/>
                <a:gd name="T79" fmla="*/ 800 h 543"/>
                <a:gd name="T80" fmla="*/ 833 w 582"/>
                <a:gd name="T81" fmla="*/ 839 h 543"/>
                <a:gd name="T82" fmla="*/ 868 w 582"/>
                <a:gd name="T83" fmla="*/ 812 h 543"/>
                <a:gd name="T84" fmla="*/ 851 w 582"/>
                <a:gd name="T85" fmla="*/ 791 h 543"/>
                <a:gd name="T86" fmla="*/ 718 w 582"/>
                <a:gd name="T87" fmla="*/ 767 h 543"/>
                <a:gd name="T88" fmla="*/ 705 w 582"/>
                <a:gd name="T89" fmla="*/ 704 h 543"/>
                <a:gd name="T90" fmla="*/ 756 w 582"/>
                <a:gd name="T91" fmla="*/ 646 h 543"/>
                <a:gd name="T92" fmla="*/ 809 w 582"/>
                <a:gd name="T93" fmla="*/ 654 h 543"/>
                <a:gd name="T94" fmla="*/ 833 w 582"/>
                <a:gd name="T95" fmla="*/ 575 h 543"/>
                <a:gd name="T96" fmla="*/ 851 w 582"/>
                <a:gd name="T97" fmla="*/ 508 h 543"/>
                <a:gd name="T98" fmla="*/ 905 w 582"/>
                <a:gd name="T99" fmla="*/ 256 h 543"/>
                <a:gd name="T100" fmla="*/ 830 w 582"/>
                <a:gd name="T101" fmla="*/ 191 h 5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2"/>
                <a:gd name="T154" fmla="*/ 0 h 543"/>
                <a:gd name="T155" fmla="*/ 582 w 582"/>
                <a:gd name="T156" fmla="*/ 543 h 5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2" h="543">
                  <a:moveTo>
                    <a:pt x="525" y="109"/>
                  </a:moveTo>
                  <a:lnTo>
                    <a:pt x="522" y="93"/>
                  </a:lnTo>
                  <a:lnTo>
                    <a:pt x="519" y="91"/>
                  </a:lnTo>
                  <a:lnTo>
                    <a:pt x="513" y="91"/>
                  </a:lnTo>
                  <a:lnTo>
                    <a:pt x="509" y="86"/>
                  </a:lnTo>
                  <a:lnTo>
                    <a:pt x="513" y="79"/>
                  </a:lnTo>
                  <a:lnTo>
                    <a:pt x="519" y="75"/>
                  </a:lnTo>
                  <a:lnTo>
                    <a:pt x="519" y="65"/>
                  </a:lnTo>
                  <a:lnTo>
                    <a:pt x="522" y="56"/>
                  </a:lnTo>
                  <a:lnTo>
                    <a:pt x="522" y="44"/>
                  </a:lnTo>
                  <a:lnTo>
                    <a:pt x="525" y="40"/>
                  </a:lnTo>
                  <a:lnTo>
                    <a:pt x="521" y="34"/>
                  </a:lnTo>
                  <a:lnTo>
                    <a:pt x="521" y="18"/>
                  </a:lnTo>
                  <a:lnTo>
                    <a:pt x="514" y="10"/>
                  </a:lnTo>
                  <a:lnTo>
                    <a:pt x="505" y="1"/>
                  </a:lnTo>
                  <a:lnTo>
                    <a:pt x="489" y="0"/>
                  </a:lnTo>
                  <a:lnTo>
                    <a:pt x="448" y="4"/>
                  </a:lnTo>
                  <a:lnTo>
                    <a:pt x="429" y="20"/>
                  </a:lnTo>
                  <a:lnTo>
                    <a:pt x="423" y="39"/>
                  </a:lnTo>
                  <a:lnTo>
                    <a:pt x="423" y="41"/>
                  </a:lnTo>
                  <a:lnTo>
                    <a:pt x="429" y="49"/>
                  </a:lnTo>
                  <a:lnTo>
                    <a:pt x="426" y="56"/>
                  </a:lnTo>
                  <a:lnTo>
                    <a:pt x="434" y="60"/>
                  </a:lnTo>
                  <a:lnTo>
                    <a:pt x="429" y="69"/>
                  </a:lnTo>
                  <a:lnTo>
                    <a:pt x="427" y="76"/>
                  </a:lnTo>
                  <a:lnTo>
                    <a:pt x="435" y="76"/>
                  </a:lnTo>
                  <a:lnTo>
                    <a:pt x="438" y="79"/>
                  </a:lnTo>
                  <a:lnTo>
                    <a:pt x="440" y="91"/>
                  </a:lnTo>
                  <a:lnTo>
                    <a:pt x="446" y="96"/>
                  </a:lnTo>
                  <a:lnTo>
                    <a:pt x="446" y="101"/>
                  </a:lnTo>
                  <a:lnTo>
                    <a:pt x="453" y="104"/>
                  </a:lnTo>
                  <a:lnTo>
                    <a:pt x="467" y="109"/>
                  </a:lnTo>
                  <a:lnTo>
                    <a:pt x="467" y="114"/>
                  </a:lnTo>
                  <a:lnTo>
                    <a:pt x="442" y="144"/>
                  </a:lnTo>
                  <a:lnTo>
                    <a:pt x="426" y="169"/>
                  </a:lnTo>
                  <a:lnTo>
                    <a:pt x="419" y="174"/>
                  </a:lnTo>
                  <a:lnTo>
                    <a:pt x="408" y="179"/>
                  </a:lnTo>
                  <a:lnTo>
                    <a:pt x="402" y="179"/>
                  </a:lnTo>
                  <a:lnTo>
                    <a:pt x="401" y="180"/>
                  </a:lnTo>
                  <a:lnTo>
                    <a:pt x="401" y="186"/>
                  </a:lnTo>
                  <a:lnTo>
                    <a:pt x="402" y="189"/>
                  </a:lnTo>
                  <a:lnTo>
                    <a:pt x="393" y="196"/>
                  </a:lnTo>
                  <a:lnTo>
                    <a:pt x="378" y="199"/>
                  </a:lnTo>
                  <a:lnTo>
                    <a:pt x="366" y="196"/>
                  </a:lnTo>
                  <a:lnTo>
                    <a:pt x="352" y="192"/>
                  </a:lnTo>
                  <a:lnTo>
                    <a:pt x="322" y="186"/>
                  </a:lnTo>
                  <a:lnTo>
                    <a:pt x="312" y="192"/>
                  </a:lnTo>
                  <a:lnTo>
                    <a:pt x="304" y="202"/>
                  </a:lnTo>
                  <a:lnTo>
                    <a:pt x="292" y="216"/>
                  </a:lnTo>
                  <a:lnTo>
                    <a:pt x="279" y="216"/>
                  </a:lnTo>
                  <a:lnTo>
                    <a:pt x="271" y="219"/>
                  </a:lnTo>
                  <a:lnTo>
                    <a:pt x="265" y="216"/>
                  </a:lnTo>
                  <a:lnTo>
                    <a:pt x="260" y="216"/>
                  </a:lnTo>
                  <a:lnTo>
                    <a:pt x="258" y="219"/>
                  </a:lnTo>
                  <a:lnTo>
                    <a:pt x="258" y="205"/>
                  </a:lnTo>
                  <a:lnTo>
                    <a:pt x="254" y="174"/>
                  </a:lnTo>
                  <a:lnTo>
                    <a:pt x="252" y="156"/>
                  </a:lnTo>
                  <a:lnTo>
                    <a:pt x="247" y="141"/>
                  </a:lnTo>
                  <a:lnTo>
                    <a:pt x="244" y="135"/>
                  </a:lnTo>
                  <a:lnTo>
                    <a:pt x="219" y="134"/>
                  </a:lnTo>
                  <a:lnTo>
                    <a:pt x="206" y="131"/>
                  </a:lnTo>
                  <a:lnTo>
                    <a:pt x="194" y="134"/>
                  </a:lnTo>
                  <a:lnTo>
                    <a:pt x="186" y="135"/>
                  </a:lnTo>
                  <a:lnTo>
                    <a:pt x="179" y="144"/>
                  </a:lnTo>
                  <a:lnTo>
                    <a:pt x="165" y="160"/>
                  </a:lnTo>
                  <a:lnTo>
                    <a:pt x="121" y="169"/>
                  </a:lnTo>
                  <a:lnTo>
                    <a:pt x="119" y="180"/>
                  </a:lnTo>
                  <a:lnTo>
                    <a:pt x="119" y="202"/>
                  </a:lnTo>
                  <a:lnTo>
                    <a:pt x="107" y="206"/>
                  </a:lnTo>
                  <a:lnTo>
                    <a:pt x="102" y="211"/>
                  </a:lnTo>
                  <a:lnTo>
                    <a:pt x="102" y="225"/>
                  </a:lnTo>
                  <a:lnTo>
                    <a:pt x="101" y="237"/>
                  </a:lnTo>
                  <a:lnTo>
                    <a:pt x="7" y="239"/>
                  </a:lnTo>
                  <a:lnTo>
                    <a:pt x="0" y="245"/>
                  </a:lnTo>
                  <a:lnTo>
                    <a:pt x="1" y="251"/>
                  </a:lnTo>
                  <a:lnTo>
                    <a:pt x="11" y="260"/>
                  </a:lnTo>
                  <a:lnTo>
                    <a:pt x="15" y="260"/>
                  </a:lnTo>
                  <a:lnTo>
                    <a:pt x="15" y="257"/>
                  </a:lnTo>
                  <a:lnTo>
                    <a:pt x="22" y="502"/>
                  </a:lnTo>
                  <a:lnTo>
                    <a:pt x="48" y="505"/>
                  </a:lnTo>
                  <a:lnTo>
                    <a:pt x="48" y="476"/>
                  </a:lnTo>
                  <a:lnTo>
                    <a:pt x="48" y="448"/>
                  </a:lnTo>
                  <a:lnTo>
                    <a:pt x="74" y="462"/>
                  </a:lnTo>
                  <a:lnTo>
                    <a:pt x="108" y="482"/>
                  </a:lnTo>
                  <a:lnTo>
                    <a:pt x="112" y="523"/>
                  </a:lnTo>
                  <a:lnTo>
                    <a:pt x="112" y="527"/>
                  </a:lnTo>
                  <a:lnTo>
                    <a:pt x="119" y="531"/>
                  </a:lnTo>
                  <a:lnTo>
                    <a:pt x="131" y="531"/>
                  </a:lnTo>
                  <a:lnTo>
                    <a:pt x="138" y="527"/>
                  </a:lnTo>
                  <a:lnTo>
                    <a:pt x="138" y="482"/>
                  </a:lnTo>
                  <a:lnTo>
                    <a:pt x="138" y="478"/>
                  </a:lnTo>
                  <a:lnTo>
                    <a:pt x="162" y="478"/>
                  </a:lnTo>
                  <a:lnTo>
                    <a:pt x="194" y="481"/>
                  </a:lnTo>
                  <a:lnTo>
                    <a:pt x="228" y="481"/>
                  </a:lnTo>
                  <a:lnTo>
                    <a:pt x="255" y="482"/>
                  </a:lnTo>
                  <a:lnTo>
                    <a:pt x="255" y="495"/>
                  </a:lnTo>
                  <a:lnTo>
                    <a:pt x="247" y="500"/>
                  </a:lnTo>
                  <a:lnTo>
                    <a:pt x="222" y="507"/>
                  </a:lnTo>
                  <a:lnTo>
                    <a:pt x="208" y="511"/>
                  </a:lnTo>
                  <a:lnTo>
                    <a:pt x="195" y="515"/>
                  </a:lnTo>
                  <a:lnTo>
                    <a:pt x="194" y="521"/>
                  </a:lnTo>
                  <a:lnTo>
                    <a:pt x="194" y="527"/>
                  </a:lnTo>
                  <a:lnTo>
                    <a:pt x="208" y="527"/>
                  </a:lnTo>
                  <a:lnTo>
                    <a:pt x="246" y="530"/>
                  </a:lnTo>
                  <a:lnTo>
                    <a:pt x="276" y="530"/>
                  </a:lnTo>
                  <a:lnTo>
                    <a:pt x="282" y="527"/>
                  </a:lnTo>
                  <a:lnTo>
                    <a:pt x="292" y="526"/>
                  </a:lnTo>
                  <a:lnTo>
                    <a:pt x="306" y="527"/>
                  </a:lnTo>
                  <a:lnTo>
                    <a:pt x="320" y="527"/>
                  </a:lnTo>
                  <a:lnTo>
                    <a:pt x="320" y="521"/>
                  </a:lnTo>
                  <a:lnTo>
                    <a:pt x="320" y="510"/>
                  </a:lnTo>
                  <a:lnTo>
                    <a:pt x="320" y="500"/>
                  </a:lnTo>
                  <a:lnTo>
                    <a:pt x="320" y="492"/>
                  </a:lnTo>
                  <a:lnTo>
                    <a:pt x="334" y="492"/>
                  </a:lnTo>
                  <a:lnTo>
                    <a:pt x="345" y="495"/>
                  </a:lnTo>
                  <a:lnTo>
                    <a:pt x="352" y="500"/>
                  </a:lnTo>
                  <a:lnTo>
                    <a:pt x="345" y="511"/>
                  </a:lnTo>
                  <a:lnTo>
                    <a:pt x="336" y="520"/>
                  </a:lnTo>
                  <a:lnTo>
                    <a:pt x="336" y="526"/>
                  </a:lnTo>
                  <a:lnTo>
                    <a:pt x="341" y="527"/>
                  </a:lnTo>
                  <a:lnTo>
                    <a:pt x="352" y="527"/>
                  </a:lnTo>
                  <a:lnTo>
                    <a:pt x="358" y="526"/>
                  </a:lnTo>
                  <a:lnTo>
                    <a:pt x="359" y="517"/>
                  </a:lnTo>
                  <a:lnTo>
                    <a:pt x="355" y="513"/>
                  </a:lnTo>
                  <a:lnTo>
                    <a:pt x="378" y="505"/>
                  </a:lnTo>
                  <a:lnTo>
                    <a:pt x="394" y="497"/>
                  </a:lnTo>
                  <a:lnTo>
                    <a:pt x="412" y="497"/>
                  </a:lnTo>
                  <a:lnTo>
                    <a:pt x="418" y="502"/>
                  </a:lnTo>
                  <a:lnTo>
                    <a:pt x="418" y="510"/>
                  </a:lnTo>
                  <a:lnTo>
                    <a:pt x="423" y="513"/>
                  </a:lnTo>
                  <a:lnTo>
                    <a:pt x="429" y="511"/>
                  </a:lnTo>
                  <a:lnTo>
                    <a:pt x="434" y="515"/>
                  </a:lnTo>
                  <a:lnTo>
                    <a:pt x="434" y="521"/>
                  </a:lnTo>
                  <a:lnTo>
                    <a:pt x="429" y="526"/>
                  </a:lnTo>
                  <a:lnTo>
                    <a:pt x="426" y="531"/>
                  </a:lnTo>
                  <a:lnTo>
                    <a:pt x="426" y="537"/>
                  </a:lnTo>
                  <a:lnTo>
                    <a:pt x="432" y="540"/>
                  </a:lnTo>
                  <a:lnTo>
                    <a:pt x="440" y="542"/>
                  </a:lnTo>
                  <a:lnTo>
                    <a:pt x="448" y="540"/>
                  </a:lnTo>
                  <a:lnTo>
                    <a:pt x="454" y="533"/>
                  </a:lnTo>
                  <a:lnTo>
                    <a:pt x="454" y="523"/>
                  </a:lnTo>
                  <a:lnTo>
                    <a:pt x="448" y="520"/>
                  </a:lnTo>
                  <a:lnTo>
                    <a:pt x="453" y="507"/>
                  </a:lnTo>
                  <a:lnTo>
                    <a:pt x="462" y="507"/>
                  </a:lnTo>
                  <a:lnTo>
                    <a:pt x="473" y="513"/>
                  </a:lnTo>
                  <a:lnTo>
                    <a:pt x="486" y="517"/>
                  </a:lnTo>
                  <a:lnTo>
                    <a:pt x="479" y="523"/>
                  </a:lnTo>
                  <a:lnTo>
                    <a:pt x="481" y="530"/>
                  </a:lnTo>
                  <a:lnTo>
                    <a:pt x="486" y="537"/>
                  </a:lnTo>
                  <a:lnTo>
                    <a:pt x="492" y="540"/>
                  </a:lnTo>
                  <a:lnTo>
                    <a:pt x="500" y="540"/>
                  </a:lnTo>
                  <a:lnTo>
                    <a:pt x="506" y="533"/>
                  </a:lnTo>
                  <a:lnTo>
                    <a:pt x="508" y="527"/>
                  </a:lnTo>
                  <a:lnTo>
                    <a:pt x="506" y="521"/>
                  </a:lnTo>
                  <a:lnTo>
                    <a:pt x="506" y="520"/>
                  </a:lnTo>
                  <a:lnTo>
                    <a:pt x="500" y="515"/>
                  </a:lnTo>
                  <a:lnTo>
                    <a:pt x="486" y="507"/>
                  </a:lnTo>
                  <a:lnTo>
                    <a:pt x="483" y="505"/>
                  </a:lnTo>
                  <a:lnTo>
                    <a:pt x="500" y="502"/>
                  </a:lnTo>
                  <a:lnTo>
                    <a:pt x="521" y="502"/>
                  </a:lnTo>
                  <a:lnTo>
                    <a:pt x="535" y="502"/>
                  </a:lnTo>
                  <a:lnTo>
                    <a:pt x="528" y="515"/>
                  </a:lnTo>
                  <a:lnTo>
                    <a:pt x="528" y="523"/>
                  </a:lnTo>
                  <a:lnTo>
                    <a:pt x="535" y="527"/>
                  </a:lnTo>
                  <a:lnTo>
                    <a:pt x="543" y="527"/>
                  </a:lnTo>
                  <a:lnTo>
                    <a:pt x="554" y="526"/>
                  </a:lnTo>
                  <a:lnTo>
                    <a:pt x="562" y="515"/>
                  </a:lnTo>
                  <a:lnTo>
                    <a:pt x="558" y="510"/>
                  </a:lnTo>
                  <a:lnTo>
                    <a:pt x="554" y="507"/>
                  </a:lnTo>
                  <a:lnTo>
                    <a:pt x="547" y="505"/>
                  </a:lnTo>
                  <a:lnTo>
                    <a:pt x="547" y="502"/>
                  </a:lnTo>
                  <a:lnTo>
                    <a:pt x="547" y="497"/>
                  </a:lnTo>
                  <a:lnTo>
                    <a:pt x="547" y="492"/>
                  </a:lnTo>
                  <a:lnTo>
                    <a:pt x="516" y="491"/>
                  </a:lnTo>
                  <a:lnTo>
                    <a:pt x="486" y="485"/>
                  </a:lnTo>
                  <a:lnTo>
                    <a:pt x="462" y="482"/>
                  </a:lnTo>
                  <a:lnTo>
                    <a:pt x="449" y="478"/>
                  </a:lnTo>
                  <a:lnTo>
                    <a:pt x="446" y="478"/>
                  </a:lnTo>
                  <a:lnTo>
                    <a:pt x="449" y="461"/>
                  </a:lnTo>
                  <a:lnTo>
                    <a:pt x="453" y="442"/>
                  </a:lnTo>
                  <a:lnTo>
                    <a:pt x="448" y="426"/>
                  </a:lnTo>
                  <a:lnTo>
                    <a:pt x="448" y="411"/>
                  </a:lnTo>
                  <a:lnTo>
                    <a:pt x="472" y="407"/>
                  </a:lnTo>
                  <a:lnTo>
                    <a:pt x="486" y="406"/>
                  </a:lnTo>
                  <a:lnTo>
                    <a:pt x="486" y="403"/>
                  </a:lnTo>
                  <a:lnTo>
                    <a:pt x="500" y="410"/>
                  </a:lnTo>
                  <a:lnTo>
                    <a:pt x="508" y="414"/>
                  </a:lnTo>
                  <a:lnTo>
                    <a:pt x="519" y="410"/>
                  </a:lnTo>
                  <a:lnTo>
                    <a:pt x="522" y="403"/>
                  </a:lnTo>
                  <a:lnTo>
                    <a:pt x="522" y="396"/>
                  </a:lnTo>
                  <a:lnTo>
                    <a:pt x="527" y="377"/>
                  </a:lnTo>
                  <a:lnTo>
                    <a:pt x="535" y="361"/>
                  </a:lnTo>
                  <a:lnTo>
                    <a:pt x="541" y="346"/>
                  </a:lnTo>
                  <a:lnTo>
                    <a:pt x="536" y="336"/>
                  </a:lnTo>
                  <a:lnTo>
                    <a:pt x="541" y="325"/>
                  </a:lnTo>
                  <a:lnTo>
                    <a:pt x="547" y="319"/>
                  </a:lnTo>
                  <a:lnTo>
                    <a:pt x="558" y="291"/>
                  </a:lnTo>
                  <a:lnTo>
                    <a:pt x="558" y="280"/>
                  </a:lnTo>
                  <a:lnTo>
                    <a:pt x="574" y="180"/>
                  </a:lnTo>
                  <a:lnTo>
                    <a:pt x="581" y="161"/>
                  </a:lnTo>
                  <a:lnTo>
                    <a:pt x="568" y="145"/>
                  </a:lnTo>
                  <a:lnTo>
                    <a:pt x="558" y="135"/>
                  </a:lnTo>
                  <a:lnTo>
                    <a:pt x="547" y="127"/>
                  </a:lnTo>
                  <a:lnTo>
                    <a:pt x="533" y="119"/>
                  </a:lnTo>
                  <a:lnTo>
                    <a:pt x="527" y="109"/>
                  </a:lnTo>
                  <a:lnTo>
                    <a:pt x="525" y="109"/>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sp>
          <p:nvSpPr>
            <p:cNvPr id="283738" name="Freeform 90"/>
            <p:cNvSpPr>
              <a:spLocks/>
            </p:cNvSpPr>
            <p:nvPr/>
          </p:nvSpPr>
          <p:spPr bwMode="auto">
            <a:xfrm>
              <a:off x="3029" y="2568"/>
              <a:ext cx="650" cy="610"/>
            </a:xfrm>
            <a:custGeom>
              <a:avLst/>
              <a:gdLst>
                <a:gd name="T0" fmla="*/ 105 w 582"/>
                <a:gd name="T1" fmla="*/ 142 h 543"/>
                <a:gd name="T2" fmla="*/ 95 w 582"/>
                <a:gd name="T3" fmla="*/ 102 h 543"/>
                <a:gd name="T4" fmla="*/ 93 w 582"/>
                <a:gd name="T5" fmla="*/ 54 h 543"/>
                <a:gd name="T6" fmla="*/ 142 w 582"/>
                <a:gd name="T7" fmla="*/ 0 h 543"/>
                <a:gd name="T8" fmla="*/ 243 w 582"/>
                <a:gd name="T9" fmla="*/ 69 h 543"/>
                <a:gd name="T10" fmla="*/ 236 w 582"/>
                <a:gd name="T11" fmla="*/ 111 h 543"/>
                <a:gd name="T12" fmla="*/ 214 w 582"/>
                <a:gd name="T13" fmla="*/ 142 h 543"/>
                <a:gd name="T14" fmla="*/ 175 w 582"/>
                <a:gd name="T15" fmla="*/ 173 h 543"/>
                <a:gd name="T16" fmla="*/ 250 w 582"/>
                <a:gd name="T17" fmla="*/ 276 h 543"/>
                <a:gd name="T18" fmla="*/ 277 w 582"/>
                <a:gd name="T19" fmla="*/ 294 h 543"/>
                <a:gd name="T20" fmla="*/ 333 w 582"/>
                <a:gd name="T21" fmla="*/ 313 h 543"/>
                <a:gd name="T22" fmla="*/ 429 w 582"/>
                <a:gd name="T23" fmla="*/ 324 h 543"/>
                <a:gd name="T24" fmla="*/ 489 w 582"/>
                <a:gd name="T25" fmla="*/ 346 h 543"/>
                <a:gd name="T26" fmla="*/ 505 w 582"/>
                <a:gd name="T27" fmla="*/ 276 h 543"/>
                <a:gd name="T28" fmla="*/ 558 w 582"/>
                <a:gd name="T29" fmla="*/ 215 h 543"/>
                <a:gd name="T30" fmla="*/ 623 w 582"/>
                <a:gd name="T31" fmla="*/ 229 h 543"/>
                <a:gd name="T32" fmla="*/ 717 w 582"/>
                <a:gd name="T33" fmla="*/ 324 h 543"/>
                <a:gd name="T34" fmla="*/ 744 w 582"/>
                <a:gd name="T35" fmla="*/ 377 h 543"/>
                <a:gd name="T36" fmla="*/ 885 w 582"/>
                <a:gd name="T37" fmla="*/ 412 h 543"/>
                <a:gd name="T38" fmla="*/ 826 w 582"/>
                <a:gd name="T39" fmla="*/ 801 h 543"/>
                <a:gd name="T40" fmla="*/ 735 w 582"/>
                <a:gd name="T41" fmla="*/ 767 h 543"/>
                <a:gd name="T42" fmla="*/ 696 w 582"/>
                <a:gd name="T43" fmla="*/ 847 h 543"/>
                <a:gd name="T44" fmla="*/ 651 w 582"/>
                <a:gd name="T45" fmla="*/ 761 h 543"/>
                <a:gd name="T46" fmla="*/ 501 w 582"/>
                <a:gd name="T47" fmla="*/ 784 h 543"/>
                <a:gd name="T48" fmla="*/ 595 w 582"/>
                <a:gd name="T49" fmla="*/ 817 h 543"/>
                <a:gd name="T50" fmla="*/ 517 w 582"/>
                <a:gd name="T51" fmla="*/ 843 h 543"/>
                <a:gd name="T52" fmla="*/ 427 w 582"/>
                <a:gd name="T53" fmla="*/ 843 h 543"/>
                <a:gd name="T54" fmla="*/ 404 w 582"/>
                <a:gd name="T55" fmla="*/ 798 h 543"/>
                <a:gd name="T56" fmla="*/ 354 w 582"/>
                <a:gd name="T57" fmla="*/ 798 h 543"/>
                <a:gd name="T58" fmla="*/ 371 w 582"/>
                <a:gd name="T59" fmla="*/ 843 h 543"/>
                <a:gd name="T60" fmla="*/ 350 w 582"/>
                <a:gd name="T61" fmla="*/ 817 h 543"/>
                <a:gd name="T62" fmla="*/ 252 w 582"/>
                <a:gd name="T63" fmla="*/ 801 h 543"/>
                <a:gd name="T64" fmla="*/ 226 w 582"/>
                <a:gd name="T65" fmla="*/ 822 h 543"/>
                <a:gd name="T66" fmla="*/ 238 w 582"/>
                <a:gd name="T67" fmla="*/ 855 h 543"/>
                <a:gd name="T68" fmla="*/ 192 w 582"/>
                <a:gd name="T69" fmla="*/ 847 h 543"/>
                <a:gd name="T70" fmla="*/ 183 w 582"/>
                <a:gd name="T71" fmla="*/ 808 h 543"/>
                <a:gd name="T72" fmla="*/ 154 w 582"/>
                <a:gd name="T73" fmla="*/ 843 h 543"/>
                <a:gd name="T74" fmla="*/ 111 w 582"/>
                <a:gd name="T75" fmla="*/ 847 h 543"/>
                <a:gd name="T76" fmla="*/ 124 w 582"/>
                <a:gd name="T77" fmla="*/ 822 h 543"/>
                <a:gd name="T78" fmla="*/ 93 w 582"/>
                <a:gd name="T79" fmla="*/ 801 h 543"/>
                <a:gd name="T80" fmla="*/ 68 w 582"/>
                <a:gd name="T81" fmla="*/ 843 h 543"/>
                <a:gd name="T82" fmla="*/ 35 w 582"/>
                <a:gd name="T83" fmla="*/ 809 h 543"/>
                <a:gd name="T84" fmla="*/ 49 w 582"/>
                <a:gd name="T85" fmla="*/ 789 h 543"/>
                <a:gd name="T86" fmla="*/ 183 w 582"/>
                <a:gd name="T87" fmla="*/ 767 h 543"/>
                <a:gd name="T88" fmla="*/ 199 w 582"/>
                <a:gd name="T89" fmla="*/ 704 h 543"/>
                <a:gd name="T90" fmla="*/ 146 w 582"/>
                <a:gd name="T91" fmla="*/ 646 h 543"/>
                <a:gd name="T92" fmla="*/ 95 w 582"/>
                <a:gd name="T93" fmla="*/ 647 h 543"/>
                <a:gd name="T94" fmla="*/ 68 w 582"/>
                <a:gd name="T95" fmla="*/ 571 h 543"/>
                <a:gd name="T96" fmla="*/ 51 w 582"/>
                <a:gd name="T97" fmla="*/ 506 h 543"/>
                <a:gd name="T98" fmla="*/ 0 w 582"/>
                <a:gd name="T99" fmla="*/ 257 h 543"/>
                <a:gd name="T100" fmla="*/ 73 w 582"/>
                <a:gd name="T101" fmla="*/ 188 h 5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2"/>
                <a:gd name="T154" fmla="*/ 0 h 543"/>
                <a:gd name="T155" fmla="*/ 582 w 582"/>
                <a:gd name="T156" fmla="*/ 543 h 5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2" h="543">
                  <a:moveTo>
                    <a:pt x="55" y="109"/>
                  </a:moveTo>
                  <a:lnTo>
                    <a:pt x="55" y="93"/>
                  </a:lnTo>
                  <a:lnTo>
                    <a:pt x="61" y="89"/>
                  </a:lnTo>
                  <a:lnTo>
                    <a:pt x="67" y="89"/>
                  </a:lnTo>
                  <a:lnTo>
                    <a:pt x="67" y="85"/>
                  </a:lnTo>
                  <a:lnTo>
                    <a:pt x="67" y="79"/>
                  </a:lnTo>
                  <a:lnTo>
                    <a:pt x="61" y="74"/>
                  </a:lnTo>
                  <a:lnTo>
                    <a:pt x="61" y="64"/>
                  </a:lnTo>
                  <a:lnTo>
                    <a:pt x="55" y="56"/>
                  </a:lnTo>
                  <a:lnTo>
                    <a:pt x="55" y="43"/>
                  </a:lnTo>
                  <a:lnTo>
                    <a:pt x="53" y="40"/>
                  </a:lnTo>
                  <a:lnTo>
                    <a:pt x="59" y="34"/>
                  </a:lnTo>
                  <a:lnTo>
                    <a:pt x="59" y="15"/>
                  </a:lnTo>
                  <a:lnTo>
                    <a:pt x="66" y="8"/>
                  </a:lnTo>
                  <a:lnTo>
                    <a:pt x="75" y="0"/>
                  </a:lnTo>
                  <a:lnTo>
                    <a:pt x="91" y="0"/>
                  </a:lnTo>
                  <a:lnTo>
                    <a:pt x="131" y="1"/>
                  </a:lnTo>
                  <a:lnTo>
                    <a:pt x="151" y="18"/>
                  </a:lnTo>
                  <a:lnTo>
                    <a:pt x="157" y="38"/>
                  </a:lnTo>
                  <a:lnTo>
                    <a:pt x="157" y="43"/>
                  </a:lnTo>
                  <a:lnTo>
                    <a:pt x="151" y="49"/>
                  </a:lnTo>
                  <a:lnTo>
                    <a:pt x="153" y="56"/>
                  </a:lnTo>
                  <a:lnTo>
                    <a:pt x="146" y="60"/>
                  </a:lnTo>
                  <a:lnTo>
                    <a:pt x="151" y="69"/>
                  </a:lnTo>
                  <a:lnTo>
                    <a:pt x="153" y="74"/>
                  </a:lnTo>
                  <a:lnTo>
                    <a:pt x="142" y="77"/>
                  </a:lnTo>
                  <a:lnTo>
                    <a:pt x="142" y="79"/>
                  </a:lnTo>
                  <a:lnTo>
                    <a:pt x="138" y="89"/>
                  </a:lnTo>
                  <a:lnTo>
                    <a:pt x="134" y="98"/>
                  </a:lnTo>
                  <a:lnTo>
                    <a:pt x="134" y="100"/>
                  </a:lnTo>
                  <a:lnTo>
                    <a:pt x="126" y="103"/>
                  </a:lnTo>
                  <a:lnTo>
                    <a:pt x="113" y="109"/>
                  </a:lnTo>
                  <a:lnTo>
                    <a:pt x="113" y="113"/>
                  </a:lnTo>
                  <a:lnTo>
                    <a:pt x="138" y="144"/>
                  </a:lnTo>
                  <a:lnTo>
                    <a:pt x="154" y="168"/>
                  </a:lnTo>
                  <a:lnTo>
                    <a:pt x="161" y="174"/>
                  </a:lnTo>
                  <a:lnTo>
                    <a:pt x="168" y="178"/>
                  </a:lnTo>
                  <a:lnTo>
                    <a:pt x="175" y="178"/>
                  </a:lnTo>
                  <a:lnTo>
                    <a:pt x="178" y="180"/>
                  </a:lnTo>
                  <a:lnTo>
                    <a:pt x="178" y="184"/>
                  </a:lnTo>
                  <a:lnTo>
                    <a:pt x="175" y="188"/>
                  </a:lnTo>
                  <a:lnTo>
                    <a:pt x="187" y="197"/>
                  </a:lnTo>
                  <a:lnTo>
                    <a:pt x="200" y="197"/>
                  </a:lnTo>
                  <a:lnTo>
                    <a:pt x="214" y="197"/>
                  </a:lnTo>
                  <a:lnTo>
                    <a:pt x="227" y="193"/>
                  </a:lnTo>
                  <a:lnTo>
                    <a:pt x="255" y="187"/>
                  </a:lnTo>
                  <a:lnTo>
                    <a:pt x="268" y="190"/>
                  </a:lnTo>
                  <a:lnTo>
                    <a:pt x="276" y="203"/>
                  </a:lnTo>
                  <a:lnTo>
                    <a:pt x="288" y="217"/>
                  </a:lnTo>
                  <a:lnTo>
                    <a:pt x="299" y="217"/>
                  </a:lnTo>
                  <a:lnTo>
                    <a:pt x="309" y="219"/>
                  </a:lnTo>
                  <a:lnTo>
                    <a:pt x="314" y="217"/>
                  </a:lnTo>
                  <a:lnTo>
                    <a:pt x="320" y="217"/>
                  </a:lnTo>
                  <a:lnTo>
                    <a:pt x="322" y="219"/>
                  </a:lnTo>
                  <a:lnTo>
                    <a:pt x="322" y="203"/>
                  </a:lnTo>
                  <a:lnTo>
                    <a:pt x="325" y="174"/>
                  </a:lnTo>
                  <a:lnTo>
                    <a:pt x="326" y="154"/>
                  </a:lnTo>
                  <a:lnTo>
                    <a:pt x="333" y="139"/>
                  </a:lnTo>
                  <a:lnTo>
                    <a:pt x="334" y="135"/>
                  </a:lnTo>
                  <a:lnTo>
                    <a:pt x="359" y="134"/>
                  </a:lnTo>
                  <a:lnTo>
                    <a:pt x="374" y="132"/>
                  </a:lnTo>
                  <a:lnTo>
                    <a:pt x="386" y="134"/>
                  </a:lnTo>
                  <a:lnTo>
                    <a:pt x="394" y="135"/>
                  </a:lnTo>
                  <a:lnTo>
                    <a:pt x="401" y="144"/>
                  </a:lnTo>
                  <a:lnTo>
                    <a:pt x="412" y="160"/>
                  </a:lnTo>
                  <a:lnTo>
                    <a:pt x="456" y="168"/>
                  </a:lnTo>
                  <a:lnTo>
                    <a:pt x="461" y="178"/>
                  </a:lnTo>
                  <a:lnTo>
                    <a:pt x="461" y="203"/>
                  </a:lnTo>
                  <a:lnTo>
                    <a:pt x="472" y="207"/>
                  </a:lnTo>
                  <a:lnTo>
                    <a:pt x="478" y="210"/>
                  </a:lnTo>
                  <a:lnTo>
                    <a:pt x="478" y="223"/>
                  </a:lnTo>
                  <a:lnTo>
                    <a:pt x="478" y="237"/>
                  </a:lnTo>
                  <a:lnTo>
                    <a:pt x="573" y="239"/>
                  </a:lnTo>
                  <a:lnTo>
                    <a:pt x="581" y="243"/>
                  </a:lnTo>
                  <a:lnTo>
                    <a:pt x="579" y="252"/>
                  </a:lnTo>
                  <a:lnTo>
                    <a:pt x="569" y="259"/>
                  </a:lnTo>
                  <a:lnTo>
                    <a:pt x="565" y="259"/>
                  </a:lnTo>
                  <a:lnTo>
                    <a:pt x="565" y="258"/>
                  </a:lnTo>
                  <a:lnTo>
                    <a:pt x="558" y="503"/>
                  </a:lnTo>
                  <a:lnTo>
                    <a:pt x="532" y="503"/>
                  </a:lnTo>
                  <a:lnTo>
                    <a:pt x="532" y="475"/>
                  </a:lnTo>
                  <a:lnTo>
                    <a:pt x="532" y="448"/>
                  </a:lnTo>
                  <a:lnTo>
                    <a:pt x="506" y="461"/>
                  </a:lnTo>
                  <a:lnTo>
                    <a:pt x="472" y="482"/>
                  </a:lnTo>
                  <a:lnTo>
                    <a:pt x="468" y="521"/>
                  </a:lnTo>
                  <a:lnTo>
                    <a:pt x="468" y="530"/>
                  </a:lnTo>
                  <a:lnTo>
                    <a:pt x="459" y="531"/>
                  </a:lnTo>
                  <a:lnTo>
                    <a:pt x="448" y="531"/>
                  </a:lnTo>
                  <a:lnTo>
                    <a:pt x="440" y="530"/>
                  </a:lnTo>
                  <a:lnTo>
                    <a:pt x="440" y="482"/>
                  </a:lnTo>
                  <a:lnTo>
                    <a:pt x="440" y="478"/>
                  </a:lnTo>
                  <a:lnTo>
                    <a:pt x="418" y="478"/>
                  </a:lnTo>
                  <a:lnTo>
                    <a:pt x="385" y="481"/>
                  </a:lnTo>
                  <a:lnTo>
                    <a:pt x="352" y="481"/>
                  </a:lnTo>
                  <a:lnTo>
                    <a:pt x="325" y="482"/>
                  </a:lnTo>
                  <a:lnTo>
                    <a:pt x="322" y="492"/>
                  </a:lnTo>
                  <a:lnTo>
                    <a:pt x="333" y="498"/>
                  </a:lnTo>
                  <a:lnTo>
                    <a:pt x="355" y="507"/>
                  </a:lnTo>
                  <a:lnTo>
                    <a:pt x="372" y="511"/>
                  </a:lnTo>
                  <a:lnTo>
                    <a:pt x="382" y="513"/>
                  </a:lnTo>
                  <a:lnTo>
                    <a:pt x="385" y="521"/>
                  </a:lnTo>
                  <a:lnTo>
                    <a:pt x="385" y="526"/>
                  </a:lnTo>
                  <a:lnTo>
                    <a:pt x="369" y="530"/>
                  </a:lnTo>
                  <a:lnTo>
                    <a:pt x="333" y="530"/>
                  </a:lnTo>
                  <a:lnTo>
                    <a:pt x="304" y="530"/>
                  </a:lnTo>
                  <a:lnTo>
                    <a:pt x="295" y="526"/>
                  </a:lnTo>
                  <a:lnTo>
                    <a:pt x="288" y="526"/>
                  </a:lnTo>
                  <a:lnTo>
                    <a:pt x="274" y="530"/>
                  </a:lnTo>
                  <a:lnTo>
                    <a:pt x="260" y="530"/>
                  </a:lnTo>
                  <a:lnTo>
                    <a:pt x="260" y="521"/>
                  </a:lnTo>
                  <a:lnTo>
                    <a:pt x="258" y="508"/>
                  </a:lnTo>
                  <a:lnTo>
                    <a:pt x="260" y="501"/>
                  </a:lnTo>
                  <a:lnTo>
                    <a:pt x="260" y="492"/>
                  </a:lnTo>
                  <a:lnTo>
                    <a:pt x="246" y="492"/>
                  </a:lnTo>
                  <a:lnTo>
                    <a:pt x="233" y="495"/>
                  </a:lnTo>
                  <a:lnTo>
                    <a:pt x="227" y="501"/>
                  </a:lnTo>
                  <a:lnTo>
                    <a:pt x="233" y="511"/>
                  </a:lnTo>
                  <a:lnTo>
                    <a:pt x="241" y="517"/>
                  </a:lnTo>
                  <a:lnTo>
                    <a:pt x="241" y="526"/>
                  </a:lnTo>
                  <a:lnTo>
                    <a:pt x="238" y="530"/>
                  </a:lnTo>
                  <a:lnTo>
                    <a:pt x="227" y="530"/>
                  </a:lnTo>
                  <a:lnTo>
                    <a:pt x="221" y="523"/>
                  </a:lnTo>
                  <a:lnTo>
                    <a:pt x="219" y="517"/>
                  </a:lnTo>
                  <a:lnTo>
                    <a:pt x="225" y="513"/>
                  </a:lnTo>
                  <a:lnTo>
                    <a:pt x="200" y="503"/>
                  </a:lnTo>
                  <a:lnTo>
                    <a:pt x="184" y="497"/>
                  </a:lnTo>
                  <a:lnTo>
                    <a:pt x="168" y="495"/>
                  </a:lnTo>
                  <a:lnTo>
                    <a:pt x="162" y="503"/>
                  </a:lnTo>
                  <a:lnTo>
                    <a:pt x="162" y="508"/>
                  </a:lnTo>
                  <a:lnTo>
                    <a:pt x="154" y="513"/>
                  </a:lnTo>
                  <a:lnTo>
                    <a:pt x="151" y="511"/>
                  </a:lnTo>
                  <a:lnTo>
                    <a:pt x="145" y="516"/>
                  </a:lnTo>
                  <a:lnTo>
                    <a:pt x="145" y="521"/>
                  </a:lnTo>
                  <a:lnTo>
                    <a:pt x="151" y="526"/>
                  </a:lnTo>
                  <a:lnTo>
                    <a:pt x="154" y="531"/>
                  </a:lnTo>
                  <a:lnTo>
                    <a:pt x="153" y="537"/>
                  </a:lnTo>
                  <a:lnTo>
                    <a:pt x="148" y="540"/>
                  </a:lnTo>
                  <a:lnTo>
                    <a:pt x="140" y="542"/>
                  </a:lnTo>
                  <a:lnTo>
                    <a:pt x="131" y="540"/>
                  </a:lnTo>
                  <a:lnTo>
                    <a:pt x="124" y="531"/>
                  </a:lnTo>
                  <a:lnTo>
                    <a:pt x="124" y="523"/>
                  </a:lnTo>
                  <a:lnTo>
                    <a:pt x="131" y="520"/>
                  </a:lnTo>
                  <a:lnTo>
                    <a:pt x="127" y="507"/>
                  </a:lnTo>
                  <a:lnTo>
                    <a:pt x="118" y="507"/>
                  </a:lnTo>
                  <a:lnTo>
                    <a:pt x="107" y="511"/>
                  </a:lnTo>
                  <a:lnTo>
                    <a:pt x="94" y="517"/>
                  </a:lnTo>
                  <a:lnTo>
                    <a:pt x="99" y="521"/>
                  </a:lnTo>
                  <a:lnTo>
                    <a:pt x="99" y="530"/>
                  </a:lnTo>
                  <a:lnTo>
                    <a:pt x="94" y="537"/>
                  </a:lnTo>
                  <a:lnTo>
                    <a:pt x="88" y="540"/>
                  </a:lnTo>
                  <a:lnTo>
                    <a:pt x="80" y="537"/>
                  </a:lnTo>
                  <a:lnTo>
                    <a:pt x="72" y="531"/>
                  </a:lnTo>
                  <a:lnTo>
                    <a:pt x="71" y="526"/>
                  </a:lnTo>
                  <a:lnTo>
                    <a:pt x="72" y="521"/>
                  </a:lnTo>
                  <a:lnTo>
                    <a:pt x="74" y="520"/>
                  </a:lnTo>
                  <a:lnTo>
                    <a:pt x="80" y="516"/>
                  </a:lnTo>
                  <a:lnTo>
                    <a:pt x="93" y="505"/>
                  </a:lnTo>
                  <a:lnTo>
                    <a:pt x="97" y="503"/>
                  </a:lnTo>
                  <a:lnTo>
                    <a:pt x="80" y="503"/>
                  </a:lnTo>
                  <a:lnTo>
                    <a:pt x="59" y="503"/>
                  </a:lnTo>
                  <a:lnTo>
                    <a:pt x="45" y="503"/>
                  </a:lnTo>
                  <a:lnTo>
                    <a:pt x="48" y="516"/>
                  </a:lnTo>
                  <a:lnTo>
                    <a:pt x="52" y="521"/>
                  </a:lnTo>
                  <a:lnTo>
                    <a:pt x="44" y="530"/>
                  </a:lnTo>
                  <a:lnTo>
                    <a:pt x="37" y="530"/>
                  </a:lnTo>
                  <a:lnTo>
                    <a:pt x="26" y="526"/>
                  </a:lnTo>
                  <a:lnTo>
                    <a:pt x="18" y="516"/>
                  </a:lnTo>
                  <a:lnTo>
                    <a:pt x="22" y="508"/>
                  </a:lnTo>
                  <a:lnTo>
                    <a:pt x="26" y="505"/>
                  </a:lnTo>
                  <a:lnTo>
                    <a:pt x="31" y="503"/>
                  </a:lnTo>
                  <a:lnTo>
                    <a:pt x="31" y="501"/>
                  </a:lnTo>
                  <a:lnTo>
                    <a:pt x="31" y="495"/>
                  </a:lnTo>
                  <a:lnTo>
                    <a:pt x="33" y="492"/>
                  </a:lnTo>
                  <a:lnTo>
                    <a:pt x="61" y="488"/>
                  </a:lnTo>
                  <a:lnTo>
                    <a:pt x="94" y="485"/>
                  </a:lnTo>
                  <a:lnTo>
                    <a:pt x="118" y="482"/>
                  </a:lnTo>
                  <a:lnTo>
                    <a:pt x="131" y="478"/>
                  </a:lnTo>
                  <a:lnTo>
                    <a:pt x="134" y="477"/>
                  </a:lnTo>
                  <a:lnTo>
                    <a:pt x="127" y="461"/>
                  </a:lnTo>
                  <a:lnTo>
                    <a:pt x="127" y="442"/>
                  </a:lnTo>
                  <a:lnTo>
                    <a:pt x="131" y="426"/>
                  </a:lnTo>
                  <a:lnTo>
                    <a:pt x="131" y="413"/>
                  </a:lnTo>
                  <a:lnTo>
                    <a:pt x="107" y="406"/>
                  </a:lnTo>
                  <a:lnTo>
                    <a:pt x="94" y="406"/>
                  </a:lnTo>
                  <a:lnTo>
                    <a:pt x="93" y="403"/>
                  </a:lnTo>
                  <a:lnTo>
                    <a:pt x="80" y="407"/>
                  </a:lnTo>
                  <a:lnTo>
                    <a:pt x="71" y="413"/>
                  </a:lnTo>
                  <a:lnTo>
                    <a:pt x="61" y="407"/>
                  </a:lnTo>
                  <a:lnTo>
                    <a:pt x="55" y="403"/>
                  </a:lnTo>
                  <a:lnTo>
                    <a:pt x="55" y="396"/>
                  </a:lnTo>
                  <a:lnTo>
                    <a:pt x="53" y="377"/>
                  </a:lnTo>
                  <a:lnTo>
                    <a:pt x="44" y="358"/>
                  </a:lnTo>
                  <a:lnTo>
                    <a:pt x="39" y="347"/>
                  </a:lnTo>
                  <a:lnTo>
                    <a:pt x="41" y="334"/>
                  </a:lnTo>
                  <a:lnTo>
                    <a:pt x="39" y="322"/>
                  </a:lnTo>
                  <a:lnTo>
                    <a:pt x="33" y="318"/>
                  </a:lnTo>
                  <a:lnTo>
                    <a:pt x="22" y="289"/>
                  </a:lnTo>
                  <a:lnTo>
                    <a:pt x="20" y="278"/>
                  </a:lnTo>
                  <a:lnTo>
                    <a:pt x="4" y="178"/>
                  </a:lnTo>
                  <a:lnTo>
                    <a:pt x="0" y="162"/>
                  </a:lnTo>
                  <a:lnTo>
                    <a:pt x="12" y="144"/>
                  </a:lnTo>
                  <a:lnTo>
                    <a:pt x="20" y="135"/>
                  </a:lnTo>
                  <a:lnTo>
                    <a:pt x="31" y="125"/>
                  </a:lnTo>
                  <a:lnTo>
                    <a:pt x="47" y="118"/>
                  </a:lnTo>
                  <a:lnTo>
                    <a:pt x="53" y="109"/>
                  </a:lnTo>
                  <a:lnTo>
                    <a:pt x="55" y="109"/>
                  </a:lnTo>
                </a:path>
              </a:pathLst>
            </a:custGeom>
            <a:solidFill>
              <a:srgbClr val="00C200"/>
            </a:solidFill>
            <a:ln w="12700" cap="rnd">
              <a:solidFill>
                <a:srgbClr val="00C200"/>
              </a:solidFill>
              <a:round/>
              <a:headEnd/>
              <a:tailEnd/>
            </a:ln>
          </p:spPr>
          <p:txBody>
            <a:bodyPr/>
            <a:lstStyle/>
            <a:p>
              <a:pPr eaLnBrk="0" hangingPunct="0"/>
              <a:endParaRPr lang="nl-NL" sz="1600" i="1">
                <a:solidFill>
                  <a:schemeClr val="tx1"/>
                </a:solidFill>
              </a:endParaRPr>
            </a:p>
          </p:txBody>
        </p:sp>
      </p:grpSp>
    </p:spTree>
  </p:cSld>
  <p:clrMapOvr>
    <a:masterClrMapping/>
  </p:clrMapOvr>
  <p:transition advTm="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ChangeArrowheads="1"/>
          </p:cNvSpPr>
          <p:nvPr>
            <p:ph type="title" idx="4294967295"/>
          </p:nvPr>
        </p:nvSpPr>
        <p:spPr/>
        <p:txBody>
          <a:bodyPr/>
          <a:lstStyle/>
          <a:p>
            <a:pPr eaLnBrk="1" hangingPunct="1"/>
            <a:r>
              <a:rPr lang="nl-NL" altLang="en-US" smtClean="0"/>
              <a:t>IEC 1131 versus IEC 61131</a:t>
            </a:r>
            <a:endParaRPr lang="en-US" altLang="en-US" smtClean="0"/>
          </a:p>
        </p:txBody>
      </p:sp>
      <p:sp>
        <p:nvSpPr>
          <p:cNvPr id="156675" name="Rectangle 1027"/>
          <p:cNvSpPr>
            <a:spLocks noGrp="1" noChangeArrowheads="1"/>
          </p:cNvSpPr>
          <p:nvPr>
            <p:ph type="body" idx="4294967295"/>
          </p:nvPr>
        </p:nvSpPr>
        <p:spPr/>
        <p:txBody>
          <a:bodyPr/>
          <a:lstStyle/>
          <a:p>
            <a:pPr marL="361950" indent="-361950" eaLnBrk="1" hangingPunct="1">
              <a:lnSpc>
                <a:spcPct val="190000"/>
              </a:lnSpc>
            </a:pPr>
            <a:r>
              <a:rPr lang="en-US" altLang="en-US" smtClean="0"/>
              <a:t>The good news is – there is no difference</a:t>
            </a:r>
          </a:p>
          <a:p>
            <a:pPr marL="361950" indent="-361950" eaLnBrk="1" hangingPunct="1">
              <a:lnSpc>
                <a:spcPct val="190000"/>
              </a:lnSpc>
            </a:pPr>
            <a:r>
              <a:rPr lang="en-US" altLang="en-US" smtClean="0"/>
              <a:t>It is an international harmonization of all the IEC standards and the localized versions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idx="4294967295"/>
          </p:nvPr>
        </p:nvSpPr>
        <p:spPr/>
        <p:txBody>
          <a:bodyPr/>
          <a:lstStyle/>
          <a:p>
            <a:pPr eaLnBrk="1" hangingPunct="1"/>
            <a:r>
              <a:rPr lang="en-US" smtClean="0"/>
              <a:t>Decomposition</a:t>
            </a:r>
          </a:p>
        </p:txBody>
      </p:sp>
      <p:pic>
        <p:nvPicPr>
          <p:cNvPr id="285699" name="Picture 3" descr="Sports_Car_29"/>
          <p:cNvPicPr>
            <a:picLocks noChangeAspect="1" noChangeArrowheads="1"/>
          </p:cNvPicPr>
          <p:nvPr/>
        </p:nvPicPr>
        <p:blipFill>
          <a:blip r:embed="rId3"/>
          <a:srcRect/>
          <a:stretch>
            <a:fillRect/>
          </a:stretch>
        </p:blipFill>
        <p:spPr bwMode="auto">
          <a:xfrm>
            <a:off x="701675" y="1892300"/>
            <a:ext cx="4416425" cy="1231900"/>
          </a:xfrm>
          <a:prstGeom prst="rect">
            <a:avLst/>
          </a:prstGeom>
          <a:noFill/>
          <a:ln w="9525">
            <a:noFill/>
            <a:miter lim="800000"/>
            <a:headEnd/>
            <a:tailEnd/>
          </a:ln>
        </p:spPr>
      </p:pic>
      <p:pic>
        <p:nvPicPr>
          <p:cNvPr id="285700" name="Picture 4" descr="Summit Cast Crankshafts"/>
          <p:cNvPicPr>
            <a:picLocks noChangeAspect="1" noChangeArrowheads="1"/>
          </p:cNvPicPr>
          <p:nvPr/>
        </p:nvPicPr>
        <p:blipFill>
          <a:blip r:embed="rId4"/>
          <a:srcRect/>
          <a:stretch>
            <a:fillRect/>
          </a:stretch>
        </p:blipFill>
        <p:spPr bwMode="auto">
          <a:xfrm>
            <a:off x="7340600" y="5702300"/>
            <a:ext cx="1739900" cy="654050"/>
          </a:xfrm>
          <a:prstGeom prst="rect">
            <a:avLst/>
          </a:prstGeom>
          <a:noFill/>
          <a:ln w="9525">
            <a:noFill/>
            <a:miter lim="800000"/>
            <a:headEnd/>
            <a:tailEnd/>
          </a:ln>
        </p:spPr>
      </p:pic>
      <p:sp>
        <p:nvSpPr>
          <p:cNvPr id="285701" name="Rectangle 5"/>
          <p:cNvSpPr>
            <a:spLocks noChangeArrowheads="1"/>
          </p:cNvSpPr>
          <p:nvPr/>
        </p:nvSpPr>
        <p:spPr bwMode="auto">
          <a:xfrm>
            <a:off x="3467100" y="3443288"/>
            <a:ext cx="1792288" cy="1443037"/>
          </a:xfrm>
          <a:prstGeom prst="rect">
            <a:avLst/>
          </a:prstGeom>
          <a:noFill/>
          <a:ln w="25400">
            <a:solidFill>
              <a:srgbClr val="0000FF"/>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grpSp>
        <p:nvGrpSpPr>
          <p:cNvPr id="285702" name="Group 6"/>
          <p:cNvGrpSpPr>
            <a:grpSpLocks/>
          </p:cNvGrpSpPr>
          <p:nvPr/>
        </p:nvGrpSpPr>
        <p:grpSpPr bwMode="auto">
          <a:xfrm>
            <a:off x="3495675" y="3386138"/>
            <a:ext cx="1763713" cy="1557337"/>
            <a:chOff x="1632" y="1248"/>
            <a:chExt cx="1488" cy="1488"/>
          </a:xfrm>
        </p:grpSpPr>
        <p:pic>
          <p:nvPicPr>
            <p:cNvPr id="285703" name="Picture 7"/>
            <p:cNvPicPr>
              <a:picLocks noChangeAspect="1" noChangeArrowheads="1"/>
            </p:cNvPicPr>
            <p:nvPr/>
          </p:nvPicPr>
          <p:blipFill>
            <a:blip r:embed="rId5"/>
            <a:srcRect l="5714" t="5714" r="5714" b="5714"/>
            <a:stretch>
              <a:fillRect/>
            </a:stretch>
          </p:blipFill>
          <p:spPr bwMode="auto">
            <a:xfrm>
              <a:off x="1632" y="1248"/>
              <a:ext cx="1488" cy="1488"/>
            </a:xfrm>
            <a:prstGeom prst="rect">
              <a:avLst/>
            </a:prstGeom>
            <a:noFill/>
            <a:ln w="9525">
              <a:noFill/>
              <a:miter lim="800000"/>
              <a:headEnd/>
              <a:tailEnd/>
            </a:ln>
          </p:spPr>
        </p:pic>
        <p:sp>
          <p:nvSpPr>
            <p:cNvPr id="285704" name="Rectangle 8"/>
            <p:cNvSpPr>
              <a:spLocks noChangeArrowheads="1"/>
            </p:cNvSpPr>
            <p:nvPr/>
          </p:nvSpPr>
          <p:spPr bwMode="auto">
            <a:xfrm>
              <a:off x="1720" y="1872"/>
              <a:ext cx="1248" cy="729"/>
            </a:xfrm>
            <a:prstGeom prst="rect">
              <a:avLst/>
            </a:prstGeom>
            <a:noFill/>
            <a:ln w="25400">
              <a:solidFill>
                <a:srgbClr val="00FF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grpSp>
      <p:sp>
        <p:nvSpPr>
          <p:cNvPr id="285705" name="Rectangle 9"/>
          <p:cNvSpPr>
            <a:spLocks noChangeArrowheads="1"/>
          </p:cNvSpPr>
          <p:nvPr/>
        </p:nvSpPr>
        <p:spPr bwMode="auto">
          <a:xfrm>
            <a:off x="7340600" y="5702300"/>
            <a:ext cx="1739900" cy="655638"/>
          </a:xfrm>
          <a:prstGeom prst="rect">
            <a:avLst/>
          </a:prstGeom>
          <a:noFill/>
          <a:ln w="25400">
            <a:solidFill>
              <a:srgbClr val="FF0000"/>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pic>
        <p:nvPicPr>
          <p:cNvPr id="285706" name="Picture 10"/>
          <p:cNvPicPr>
            <a:picLocks noChangeAspect="1" noChangeArrowheads="1"/>
          </p:cNvPicPr>
          <p:nvPr/>
        </p:nvPicPr>
        <p:blipFill>
          <a:blip r:embed="rId6"/>
          <a:srcRect/>
          <a:stretch>
            <a:fillRect/>
          </a:stretch>
        </p:blipFill>
        <p:spPr bwMode="auto">
          <a:xfrm>
            <a:off x="5434013" y="4676775"/>
            <a:ext cx="1679575" cy="1249363"/>
          </a:xfrm>
          <a:prstGeom prst="rect">
            <a:avLst/>
          </a:prstGeom>
          <a:noFill/>
          <a:ln w="9525">
            <a:noFill/>
            <a:miter lim="800000"/>
            <a:headEnd/>
            <a:tailEnd/>
          </a:ln>
        </p:spPr>
      </p:pic>
      <p:sp>
        <p:nvSpPr>
          <p:cNvPr id="285707" name="Line 11"/>
          <p:cNvSpPr>
            <a:spLocks noChangeShapeType="1"/>
          </p:cNvSpPr>
          <p:nvPr/>
        </p:nvSpPr>
        <p:spPr bwMode="auto">
          <a:xfrm>
            <a:off x="5078413" y="4040188"/>
            <a:ext cx="2035175" cy="636587"/>
          </a:xfrm>
          <a:prstGeom prst="line">
            <a:avLst/>
          </a:prstGeom>
          <a:noFill/>
          <a:ln w="25400">
            <a:solidFill>
              <a:srgbClr val="00FF00"/>
            </a:solidFill>
            <a:miter lim="800000"/>
            <a:headEnd/>
            <a:tailEnd/>
          </a:ln>
        </p:spPr>
        <p:txBody>
          <a:bodyPr wrap="none"/>
          <a:lstStyle/>
          <a:p>
            <a:endParaRPr lang="nl-NL"/>
          </a:p>
        </p:txBody>
      </p:sp>
      <p:sp>
        <p:nvSpPr>
          <p:cNvPr id="285708" name="Line 12"/>
          <p:cNvSpPr>
            <a:spLocks noChangeShapeType="1"/>
          </p:cNvSpPr>
          <p:nvPr/>
        </p:nvSpPr>
        <p:spPr bwMode="auto">
          <a:xfrm>
            <a:off x="3598863" y="4802188"/>
            <a:ext cx="1835150" cy="1123950"/>
          </a:xfrm>
          <a:prstGeom prst="line">
            <a:avLst/>
          </a:prstGeom>
          <a:noFill/>
          <a:ln w="25400">
            <a:solidFill>
              <a:srgbClr val="00FF00"/>
            </a:solidFill>
            <a:miter lim="800000"/>
            <a:headEnd/>
            <a:tailEnd/>
          </a:ln>
        </p:spPr>
        <p:txBody>
          <a:bodyPr wrap="none"/>
          <a:lstStyle/>
          <a:p>
            <a:endParaRPr lang="nl-NL"/>
          </a:p>
        </p:txBody>
      </p:sp>
      <p:sp>
        <p:nvSpPr>
          <p:cNvPr id="285709" name="Line 13"/>
          <p:cNvSpPr>
            <a:spLocks noChangeShapeType="1"/>
          </p:cNvSpPr>
          <p:nvPr/>
        </p:nvSpPr>
        <p:spPr bwMode="auto">
          <a:xfrm>
            <a:off x="6583363" y="5878513"/>
            <a:ext cx="757237" cy="477837"/>
          </a:xfrm>
          <a:prstGeom prst="line">
            <a:avLst/>
          </a:prstGeom>
          <a:noFill/>
          <a:ln w="25400">
            <a:solidFill>
              <a:srgbClr val="FF0000"/>
            </a:solidFill>
            <a:miter lim="800000"/>
            <a:headEnd/>
            <a:tailEnd/>
          </a:ln>
        </p:spPr>
        <p:txBody>
          <a:bodyPr wrap="none"/>
          <a:lstStyle/>
          <a:p>
            <a:endParaRPr lang="nl-NL"/>
          </a:p>
        </p:txBody>
      </p:sp>
      <p:sp>
        <p:nvSpPr>
          <p:cNvPr id="285710" name="Line 14"/>
          <p:cNvSpPr>
            <a:spLocks noChangeShapeType="1"/>
          </p:cNvSpPr>
          <p:nvPr/>
        </p:nvSpPr>
        <p:spPr bwMode="auto">
          <a:xfrm>
            <a:off x="5675313" y="4886325"/>
            <a:ext cx="3405187" cy="815975"/>
          </a:xfrm>
          <a:prstGeom prst="line">
            <a:avLst/>
          </a:prstGeom>
          <a:noFill/>
          <a:ln w="25400">
            <a:solidFill>
              <a:srgbClr val="FF0000"/>
            </a:solidFill>
            <a:miter lim="800000"/>
            <a:headEnd/>
            <a:tailEnd/>
          </a:ln>
        </p:spPr>
        <p:txBody>
          <a:bodyPr wrap="none"/>
          <a:lstStyle/>
          <a:p>
            <a:endParaRPr lang="nl-NL"/>
          </a:p>
        </p:txBody>
      </p:sp>
      <p:sp>
        <p:nvSpPr>
          <p:cNvPr id="285711" name="Rectangle 15"/>
          <p:cNvSpPr>
            <a:spLocks noChangeArrowheads="1"/>
          </p:cNvSpPr>
          <p:nvPr/>
        </p:nvSpPr>
        <p:spPr bwMode="auto">
          <a:xfrm>
            <a:off x="3643313" y="2230438"/>
            <a:ext cx="1103312" cy="609600"/>
          </a:xfrm>
          <a:prstGeom prst="rect">
            <a:avLst/>
          </a:prstGeom>
          <a:noFill/>
          <a:ln w="25400">
            <a:solidFill>
              <a:srgbClr val="0000FF"/>
            </a:solidFill>
            <a:miter lim="800000"/>
            <a:headEnd/>
            <a:tailEnd/>
          </a:ln>
        </p:spPr>
        <p:txBody>
          <a:bodyPr wrap="none"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5712" name="Line 16"/>
          <p:cNvSpPr>
            <a:spLocks noChangeShapeType="1"/>
          </p:cNvSpPr>
          <p:nvPr/>
        </p:nvSpPr>
        <p:spPr bwMode="auto">
          <a:xfrm flipH="1">
            <a:off x="3495675" y="2840038"/>
            <a:ext cx="147638" cy="603250"/>
          </a:xfrm>
          <a:prstGeom prst="line">
            <a:avLst/>
          </a:prstGeom>
          <a:noFill/>
          <a:ln w="25400">
            <a:solidFill>
              <a:srgbClr val="0000FF"/>
            </a:solidFill>
            <a:miter lim="800000"/>
            <a:headEnd/>
            <a:tailEnd/>
          </a:ln>
        </p:spPr>
        <p:txBody>
          <a:bodyPr wrap="none"/>
          <a:lstStyle/>
          <a:p>
            <a:endParaRPr lang="nl-NL"/>
          </a:p>
        </p:txBody>
      </p:sp>
      <p:sp>
        <p:nvSpPr>
          <p:cNvPr id="285713" name="Line 17"/>
          <p:cNvSpPr>
            <a:spLocks noChangeShapeType="1"/>
          </p:cNvSpPr>
          <p:nvPr/>
        </p:nvSpPr>
        <p:spPr bwMode="auto">
          <a:xfrm>
            <a:off x="4746625" y="2840038"/>
            <a:ext cx="512763" cy="603250"/>
          </a:xfrm>
          <a:prstGeom prst="line">
            <a:avLst/>
          </a:prstGeom>
          <a:noFill/>
          <a:ln w="25400">
            <a:solidFill>
              <a:srgbClr val="0000FF"/>
            </a:solidFill>
            <a:miter lim="800000"/>
            <a:headEnd/>
            <a:tailEnd/>
          </a:ln>
        </p:spPr>
        <p:txBody>
          <a:bodyPr wrap="none"/>
          <a:lstStyle/>
          <a:p>
            <a:endParaRPr lang="nl-NL"/>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p:txBody>
          <a:bodyPr/>
          <a:lstStyle/>
          <a:p>
            <a:pPr eaLnBrk="1" hangingPunct="1"/>
            <a:r>
              <a:rPr lang="en-US" smtClean="0"/>
              <a:t>Reuse via Standardized Function Blocks</a:t>
            </a:r>
          </a:p>
        </p:txBody>
      </p:sp>
      <p:graphicFrame>
        <p:nvGraphicFramePr>
          <p:cNvPr id="287747" name="Object 3"/>
          <p:cNvGraphicFramePr>
            <a:graphicFrameLocks noChangeAspect="1"/>
          </p:cNvGraphicFramePr>
          <p:nvPr/>
        </p:nvGraphicFramePr>
        <p:xfrm>
          <a:off x="8299450" y="1785938"/>
          <a:ext cx="1066800" cy="1066800"/>
        </p:xfrm>
        <a:graphic>
          <a:graphicData uri="http://schemas.openxmlformats.org/presentationml/2006/ole">
            <p:oleObj spid="_x0000_s287747" name="Picture" r:id="rId4" imgW="304569" imgH="304569" progId="">
              <p:embed/>
            </p:oleObj>
          </a:graphicData>
        </a:graphic>
      </p:graphicFrame>
      <p:pic>
        <p:nvPicPr>
          <p:cNvPr id="287748" name="Picture 4" descr="Antifreezetn_"/>
          <p:cNvPicPr>
            <a:picLocks noChangeAspect="1" noChangeArrowheads="1"/>
          </p:cNvPicPr>
          <p:nvPr/>
        </p:nvPicPr>
        <p:blipFill>
          <a:blip r:embed="rId5"/>
          <a:srcRect/>
          <a:stretch>
            <a:fillRect/>
          </a:stretch>
        </p:blipFill>
        <p:spPr bwMode="auto">
          <a:xfrm>
            <a:off x="8107363" y="3725863"/>
            <a:ext cx="1238250" cy="1143000"/>
          </a:xfrm>
          <a:prstGeom prst="rect">
            <a:avLst/>
          </a:prstGeom>
          <a:noFill/>
          <a:ln w="9525">
            <a:noFill/>
            <a:miter lim="800000"/>
            <a:headEnd/>
            <a:tailEnd/>
          </a:ln>
        </p:spPr>
      </p:pic>
      <p:pic>
        <p:nvPicPr>
          <p:cNvPr id="287749" name="Picture 5" descr="Auto_Parts_Collagetn_"/>
          <p:cNvPicPr>
            <a:picLocks noChangeAspect="1" noChangeArrowheads="1"/>
          </p:cNvPicPr>
          <p:nvPr/>
        </p:nvPicPr>
        <p:blipFill>
          <a:blip r:embed="rId6"/>
          <a:srcRect/>
          <a:stretch>
            <a:fillRect/>
          </a:stretch>
        </p:blipFill>
        <p:spPr bwMode="auto">
          <a:xfrm>
            <a:off x="990600" y="2819400"/>
            <a:ext cx="1238250" cy="1143000"/>
          </a:xfrm>
          <a:prstGeom prst="rect">
            <a:avLst/>
          </a:prstGeom>
          <a:noFill/>
          <a:ln w="9525">
            <a:noFill/>
            <a:miter lim="800000"/>
            <a:headEnd/>
            <a:tailEnd/>
          </a:ln>
        </p:spPr>
      </p:pic>
      <p:pic>
        <p:nvPicPr>
          <p:cNvPr id="287750" name="Picture 6" descr="Car_Battery_3tn_"/>
          <p:cNvPicPr>
            <a:picLocks noChangeAspect="1" noChangeArrowheads="1"/>
          </p:cNvPicPr>
          <p:nvPr/>
        </p:nvPicPr>
        <p:blipFill>
          <a:blip r:embed="rId7"/>
          <a:srcRect/>
          <a:stretch>
            <a:fillRect/>
          </a:stretch>
        </p:blipFill>
        <p:spPr bwMode="auto">
          <a:xfrm>
            <a:off x="2216150" y="2205038"/>
            <a:ext cx="825500" cy="762000"/>
          </a:xfrm>
          <a:prstGeom prst="rect">
            <a:avLst/>
          </a:prstGeom>
          <a:noFill/>
          <a:ln w="9525">
            <a:noFill/>
            <a:miter lim="800000"/>
            <a:headEnd/>
            <a:tailEnd/>
          </a:ln>
        </p:spPr>
      </p:pic>
      <p:pic>
        <p:nvPicPr>
          <p:cNvPr id="287751" name="Picture 7" descr="Gears_1tn_"/>
          <p:cNvPicPr>
            <a:picLocks noChangeAspect="1" noChangeArrowheads="1"/>
          </p:cNvPicPr>
          <p:nvPr/>
        </p:nvPicPr>
        <p:blipFill>
          <a:blip r:embed="rId8"/>
          <a:srcRect/>
          <a:stretch>
            <a:fillRect/>
          </a:stretch>
        </p:blipFill>
        <p:spPr bwMode="auto">
          <a:xfrm>
            <a:off x="5484813" y="5229225"/>
            <a:ext cx="1196975" cy="1104900"/>
          </a:xfrm>
          <a:prstGeom prst="rect">
            <a:avLst/>
          </a:prstGeom>
          <a:noFill/>
          <a:ln w="9525">
            <a:noFill/>
            <a:miter lim="800000"/>
            <a:headEnd/>
            <a:tailEnd/>
          </a:ln>
        </p:spPr>
      </p:pic>
      <p:pic>
        <p:nvPicPr>
          <p:cNvPr id="287752" name="Picture 8" descr="Hinge_Pin_Stoptn_"/>
          <p:cNvPicPr>
            <a:picLocks noChangeAspect="1" noChangeArrowheads="1"/>
          </p:cNvPicPr>
          <p:nvPr/>
        </p:nvPicPr>
        <p:blipFill>
          <a:blip r:embed="rId9"/>
          <a:srcRect/>
          <a:stretch>
            <a:fillRect/>
          </a:stretch>
        </p:blipFill>
        <p:spPr bwMode="auto">
          <a:xfrm>
            <a:off x="6753225" y="5157788"/>
            <a:ext cx="1238250" cy="1143000"/>
          </a:xfrm>
          <a:prstGeom prst="rect">
            <a:avLst/>
          </a:prstGeom>
          <a:noFill/>
          <a:ln w="9525">
            <a:noFill/>
            <a:miter lim="800000"/>
            <a:headEnd/>
            <a:tailEnd/>
          </a:ln>
        </p:spPr>
      </p:pic>
      <p:pic>
        <p:nvPicPr>
          <p:cNvPr id="287753" name="Picture 9" descr="Tires_2tn_"/>
          <p:cNvPicPr>
            <a:picLocks noChangeAspect="1" noChangeArrowheads="1"/>
          </p:cNvPicPr>
          <p:nvPr/>
        </p:nvPicPr>
        <p:blipFill>
          <a:blip r:embed="rId10"/>
          <a:srcRect/>
          <a:stretch>
            <a:fillRect/>
          </a:stretch>
        </p:blipFill>
        <p:spPr bwMode="auto">
          <a:xfrm>
            <a:off x="2544763" y="5229225"/>
            <a:ext cx="1238250" cy="1143000"/>
          </a:xfrm>
          <a:prstGeom prst="rect">
            <a:avLst/>
          </a:prstGeom>
          <a:noFill/>
          <a:ln w="9525">
            <a:noFill/>
            <a:miter lim="800000"/>
            <a:headEnd/>
            <a:tailEnd/>
          </a:ln>
        </p:spPr>
      </p:pic>
      <p:pic>
        <p:nvPicPr>
          <p:cNvPr id="287754" name="Picture 10" descr="Sports_Car_18 Sketch Best"/>
          <p:cNvPicPr>
            <a:picLocks noChangeAspect="1" noChangeArrowheads="1"/>
          </p:cNvPicPr>
          <p:nvPr/>
        </p:nvPicPr>
        <p:blipFill>
          <a:blip r:embed="rId11"/>
          <a:srcRect/>
          <a:stretch>
            <a:fillRect/>
          </a:stretch>
        </p:blipFill>
        <p:spPr bwMode="auto">
          <a:xfrm>
            <a:off x="2544763" y="3505200"/>
            <a:ext cx="4967287" cy="1323975"/>
          </a:xfrm>
          <a:prstGeom prst="rect">
            <a:avLst/>
          </a:prstGeom>
          <a:noFill/>
          <a:ln w="9525">
            <a:noFill/>
            <a:miter lim="800000"/>
            <a:headEnd/>
            <a:tailEnd/>
          </a:ln>
        </p:spPr>
      </p:pic>
      <p:pic>
        <p:nvPicPr>
          <p:cNvPr id="287755" name="Picture 11" descr="Engine_2tn_"/>
          <p:cNvPicPr>
            <a:picLocks noChangeAspect="1" noChangeArrowheads="1"/>
          </p:cNvPicPr>
          <p:nvPr/>
        </p:nvPicPr>
        <p:blipFill>
          <a:blip r:embed="rId12"/>
          <a:srcRect/>
          <a:stretch>
            <a:fillRect/>
          </a:stretch>
        </p:blipFill>
        <p:spPr bwMode="auto">
          <a:xfrm>
            <a:off x="6067425" y="2197100"/>
            <a:ext cx="1568450" cy="1447800"/>
          </a:xfrm>
          <a:prstGeom prst="rect">
            <a:avLst/>
          </a:prstGeom>
          <a:noFill/>
          <a:ln w="9525">
            <a:noFill/>
            <a:miter lim="800000"/>
            <a:headEnd/>
            <a:tailEnd/>
          </a:ln>
        </p:spPr>
      </p:pic>
      <p:sp>
        <p:nvSpPr>
          <p:cNvPr id="287756" name="Line 12"/>
          <p:cNvSpPr>
            <a:spLocks noChangeShapeType="1"/>
          </p:cNvSpPr>
          <p:nvPr/>
        </p:nvSpPr>
        <p:spPr bwMode="auto">
          <a:xfrm flipH="1">
            <a:off x="6686550" y="3248025"/>
            <a:ext cx="0" cy="685800"/>
          </a:xfrm>
          <a:prstGeom prst="line">
            <a:avLst/>
          </a:prstGeom>
          <a:noFill/>
          <a:ln w="19050">
            <a:solidFill>
              <a:srgbClr val="FF0000"/>
            </a:solidFill>
            <a:miter lim="800000"/>
            <a:headEnd/>
            <a:tailEnd type="triangle" w="med" len="med"/>
          </a:ln>
        </p:spPr>
        <p:txBody>
          <a:bodyPr wrap="none"/>
          <a:lstStyle/>
          <a:p>
            <a:endParaRPr lang="nl-NL"/>
          </a:p>
        </p:txBody>
      </p:sp>
      <p:sp>
        <p:nvSpPr>
          <p:cNvPr id="287757" name="Line 13"/>
          <p:cNvSpPr>
            <a:spLocks noChangeShapeType="1"/>
          </p:cNvSpPr>
          <p:nvPr/>
        </p:nvSpPr>
        <p:spPr bwMode="auto">
          <a:xfrm>
            <a:off x="4210050" y="2540000"/>
            <a:ext cx="412750" cy="965200"/>
          </a:xfrm>
          <a:prstGeom prst="line">
            <a:avLst/>
          </a:prstGeom>
          <a:noFill/>
          <a:ln w="19050">
            <a:solidFill>
              <a:srgbClr val="FF0000"/>
            </a:solidFill>
            <a:miter lim="800000"/>
            <a:headEnd/>
            <a:tailEnd type="triangle" w="med" len="med"/>
          </a:ln>
        </p:spPr>
        <p:txBody>
          <a:bodyPr wrap="none"/>
          <a:lstStyle/>
          <a:p>
            <a:endParaRPr lang="nl-NL"/>
          </a:p>
        </p:txBody>
      </p:sp>
      <p:sp>
        <p:nvSpPr>
          <p:cNvPr id="287758" name="Line 14"/>
          <p:cNvSpPr>
            <a:spLocks noChangeShapeType="1"/>
          </p:cNvSpPr>
          <p:nvPr/>
        </p:nvSpPr>
        <p:spPr bwMode="auto">
          <a:xfrm>
            <a:off x="2022475" y="3657600"/>
            <a:ext cx="412750" cy="228600"/>
          </a:xfrm>
          <a:prstGeom prst="line">
            <a:avLst/>
          </a:prstGeom>
          <a:noFill/>
          <a:ln w="19050">
            <a:solidFill>
              <a:srgbClr val="FF0000"/>
            </a:solidFill>
            <a:miter lim="800000"/>
            <a:headEnd/>
            <a:tailEnd type="triangle" w="med" len="med"/>
          </a:ln>
        </p:spPr>
        <p:txBody>
          <a:bodyPr wrap="none"/>
          <a:lstStyle/>
          <a:p>
            <a:endParaRPr lang="nl-NL"/>
          </a:p>
        </p:txBody>
      </p:sp>
      <p:sp>
        <p:nvSpPr>
          <p:cNvPr id="287759" name="Line 15"/>
          <p:cNvSpPr>
            <a:spLocks noChangeShapeType="1"/>
          </p:cNvSpPr>
          <p:nvPr/>
        </p:nvSpPr>
        <p:spPr bwMode="auto">
          <a:xfrm flipH="1">
            <a:off x="7759700" y="4267200"/>
            <a:ext cx="495300" cy="0"/>
          </a:xfrm>
          <a:prstGeom prst="line">
            <a:avLst/>
          </a:prstGeom>
          <a:noFill/>
          <a:ln w="19050">
            <a:solidFill>
              <a:srgbClr val="FF0000"/>
            </a:solidFill>
            <a:miter lim="800000"/>
            <a:headEnd/>
            <a:tailEnd type="triangle" w="med" len="med"/>
          </a:ln>
        </p:spPr>
        <p:txBody>
          <a:bodyPr wrap="none"/>
          <a:lstStyle/>
          <a:p>
            <a:endParaRPr lang="nl-NL"/>
          </a:p>
        </p:txBody>
      </p:sp>
      <p:sp>
        <p:nvSpPr>
          <p:cNvPr id="287760" name="Line 16"/>
          <p:cNvSpPr>
            <a:spLocks noChangeShapeType="1"/>
          </p:cNvSpPr>
          <p:nvPr/>
        </p:nvSpPr>
        <p:spPr bwMode="auto">
          <a:xfrm flipH="1" flipV="1">
            <a:off x="6521450" y="4829175"/>
            <a:ext cx="577850" cy="828675"/>
          </a:xfrm>
          <a:prstGeom prst="line">
            <a:avLst/>
          </a:prstGeom>
          <a:noFill/>
          <a:ln w="19050">
            <a:solidFill>
              <a:srgbClr val="FF0000"/>
            </a:solidFill>
            <a:miter lim="800000"/>
            <a:headEnd/>
            <a:tailEnd type="triangle" w="med" len="med"/>
          </a:ln>
        </p:spPr>
        <p:txBody>
          <a:bodyPr wrap="none"/>
          <a:lstStyle/>
          <a:p>
            <a:endParaRPr lang="nl-NL"/>
          </a:p>
        </p:txBody>
      </p:sp>
      <p:sp>
        <p:nvSpPr>
          <p:cNvPr id="287761" name="Line 17"/>
          <p:cNvSpPr>
            <a:spLocks noChangeShapeType="1"/>
          </p:cNvSpPr>
          <p:nvPr/>
        </p:nvSpPr>
        <p:spPr bwMode="auto">
          <a:xfrm flipV="1">
            <a:off x="3440113" y="4886325"/>
            <a:ext cx="26987" cy="558800"/>
          </a:xfrm>
          <a:prstGeom prst="line">
            <a:avLst/>
          </a:prstGeom>
          <a:noFill/>
          <a:ln w="19050">
            <a:solidFill>
              <a:srgbClr val="FF0000"/>
            </a:solidFill>
            <a:miter lim="800000"/>
            <a:headEnd/>
            <a:tailEnd type="triangle" w="med" len="med"/>
          </a:ln>
        </p:spPr>
        <p:txBody>
          <a:bodyPr wrap="none"/>
          <a:lstStyle/>
          <a:p>
            <a:endParaRPr lang="nl-NL"/>
          </a:p>
        </p:txBody>
      </p:sp>
      <p:sp>
        <p:nvSpPr>
          <p:cNvPr id="287762" name="Line 18"/>
          <p:cNvSpPr>
            <a:spLocks noChangeShapeType="1"/>
          </p:cNvSpPr>
          <p:nvPr/>
        </p:nvSpPr>
        <p:spPr bwMode="auto">
          <a:xfrm flipH="1" flipV="1">
            <a:off x="5943600" y="4800600"/>
            <a:ext cx="17463" cy="500063"/>
          </a:xfrm>
          <a:prstGeom prst="line">
            <a:avLst/>
          </a:prstGeom>
          <a:noFill/>
          <a:ln w="19050">
            <a:solidFill>
              <a:srgbClr val="FF0000"/>
            </a:solidFill>
            <a:miter lim="800000"/>
            <a:headEnd/>
            <a:tailEnd type="triangle" w="med" len="med"/>
          </a:ln>
        </p:spPr>
        <p:txBody>
          <a:bodyPr wrap="none"/>
          <a:lstStyle/>
          <a:p>
            <a:endParaRPr lang="nl-NL"/>
          </a:p>
        </p:txBody>
      </p:sp>
      <p:sp>
        <p:nvSpPr>
          <p:cNvPr id="287763" name="Line 19"/>
          <p:cNvSpPr>
            <a:spLocks noChangeShapeType="1"/>
          </p:cNvSpPr>
          <p:nvPr/>
        </p:nvSpPr>
        <p:spPr bwMode="auto">
          <a:xfrm flipV="1">
            <a:off x="1816100" y="4829175"/>
            <a:ext cx="990600" cy="581025"/>
          </a:xfrm>
          <a:prstGeom prst="line">
            <a:avLst/>
          </a:prstGeom>
          <a:noFill/>
          <a:ln w="19050">
            <a:solidFill>
              <a:srgbClr val="FF0000"/>
            </a:solidFill>
            <a:miter lim="800000"/>
            <a:headEnd/>
            <a:tailEnd type="triangle" w="med" len="med"/>
          </a:ln>
        </p:spPr>
        <p:txBody>
          <a:bodyPr wrap="none"/>
          <a:lstStyle/>
          <a:p>
            <a:endParaRPr lang="nl-NL"/>
          </a:p>
        </p:txBody>
      </p:sp>
      <p:sp>
        <p:nvSpPr>
          <p:cNvPr id="287764" name="Line 20"/>
          <p:cNvSpPr>
            <a:spLocks noChangeShapeType="1"/>
          </p:cNvSpPr>
          <p:nvPr/>
        </p:nvSpPr>
        <p:spPr bwMode="auto">
          <a:xfrm flipH="1">
            <a:off x="7346950" y="2895600"/>
            <a:ext cx="1320800" cy="1219200"/>
          </a:xfrm>
          <a:prstGeom prst="line">
            <a:avLst/>
          </a:prstGeom>
          <a:noFill/>
          <a:ln w="19050">
            <a:solidFill>
              <a:srgbClr val="FF0000"/>
            </a:solidFill>
            <a:miter lim="800000"/>
            <a:headEnd/>
            <a:tailEnd type="triangle" w="med" len="med"/>
          </a:ln>
        </p:spPr>
        <p:txBody>
          <a:bodyPr wrap="none"/>
          <a:lstStyle/>
          <a:p>
            <a:endParaRPr lang="nl-NL"/>
          </a:p>
        </p:txBody>
      </p:sp>
      <p:pic>
        <p:nvPicPr>
          <p:cNvPr id="287765" name="Picture 21" descr="beckett_f"/>
          <p:cNvPicPr>
            <a:picLocks noChangeAspect="1" noChangeArrowheads="1"/>
          </p:cNvPicPr>
          <p:nvPr/>
        </p:nvPicPr>
        <p:blipFill>
          <a:blip r:embed="rId13"/>
          <a:srcRect/>
          <a:stretch>
            <a:fillRect/>
          </a:stretch>
        </p:blipFill>
        <p:spPr bwMode="auto">
          <a:xfrm>
            <a:off x="730250" y="5373688"/>
            <a:ext cx="1485900" cy="800100"/>
          </a:xfrm>
          <a:prstGeom prst="rect">
            <a:avLst/>
          </a:prstGeom>
          <a:noFill/>
          <a:ln w="9525">
            <a:noFill/>
            <a:miter lim="800000"/>
            <a:headEnd/>
            <a:tailEnd/>
          </a:ln>
        </p:spPr>
      </p:pic>
      <p:grpSp>
        <p:nvGrpSpPr>
          <p:cNvPr id="287766" name="Group 22"/>
          <p:cNvGrpSpPr>
            <a:grpSpLocks/>
          </p:cNvGrpSpPr>
          <p:nvPr/>
        </p:nvGrpSpPr>
        <p:grpSpPr bwMode="auto">
          <a:xfrm>
            <a:off x="0" y="-730250"/>
            <a:ext cx="9906000" cy="8318500"/>
            <a:chOff x="0" y="5240"/>
            <a:chExt cx="5760" cy="5240"/>
          </a:xfrm>
        </p:grpSpPr>
        <p:sp>
          <p:nvSpPr>
            <p:cNvPr id="287767" name="Rectangle 23"/>
            <p:cNvSpPr>
              <a:spLocks noChangeArrowheads="1"/>
            </p:cNvSpPr>
            <p:nvPr/>
          </p:nvSpPr>
          <p:spPr bwMode="auto">
            <a:xfrm>
              <a:off x="0" y="5240"/>
              <a:ext cx="5760" cy="5240"/>
            </a:xfrm>
            <a:prstGeom prst="rect">
              <a:avLst/>
            </a:prstGeom>
            <a:noFill/>
            <a:ln w="9525">
              <a:noFill/>
              <a:miter lim="800000"/>
              <a:headEnd/>
              <a:tailEnd/>
            </a:ln>
          </p:spPr>
          <p:txBody>
            <a:bodyPr>
              <a:spAutoFit/>
            </a:bodyP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grpSp>
          <p:nvGrpSpPr>
            <p:cNvPr id="287768" name="Group 24"/>
            <p:cNvGrpSpPr>
              <a:grpSpLocks/>
            </p:cNvGrpSpPr>
            <p:nvPr/>
          </p:nvGrpSpPr>
          <p:grpSpPr bwMode="auto">
            <a:xfrm>
              <a:off x="0" y="5240"/>
              <a:ext cx="5760" cy="1329"/>
              <a:chOff x="0" y="6569"/>
              <a:chExt cx="5760" cy="1329"/>
            </a:xfrm>
          </p:grpSpPr>
          <p:sp>
            <p:nvSpPr>
              <p:cNvPr id="287769" name="Rectangle 25"/>
              <p:cNvSpPr>
                <a:spLocks noChangeArrowheads="1"/>
              </p:cNvSpPr>
              <p:nvPr/>
            </p:nvSpPr>
            <p:spPr bwMode="auto">
              <a:xfrm>
                <a:off x="0" y="6569"/>
                <a:ext cx="5760" cy="1329"/>
              </a:xfrm>
              <a:prstGeom prst="rect">
                <a:avLst/>
              </a:prstGeom>
              <a:noFill/>
              <a:ln w="9525">
                <a:noFill/>
                <a:miter lim="800000"/>
                <a:headEnd/>
                <a:tailEnd/>
              </a:ln>
            </p:spPr>
            <p:txBody>
              <a:bodyPr>
                <a:spAutoFit/>
              </a:bodyP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7770" name="Rectangle 26"/>
              <p:cNvSpPr>
                <a:spLocks noChangeArrowheads="1"/>
              </p:cNvSpPr>
              <p:nvPr/>
            </p:nvSpPr>
            <p:spPr bwMode="auto">
              <a:xfrm>
                <a:off x="0" y="6569"/>
                <a:ext cx="5760" cy="538"/>
              </a:xfrm>
              <a:prstGeom prst="rect">
                <a:avLst/>
              </a:prstGeom>
              <a:noFill/>
              <a:ln w="9525">
                <a:noFill/>
                <a:miter lim="800000"/>
                <a:headEnd/>
                <a:tailEnd/>
              </a:ln>
            </p:spPr>
            <p:txBody>
              <a:bodyPr/>
              <a:lstStyle/>
              <a:p>
                <a:pPr algn="ctr" eaLnBrk="0" hangingPunct="0">
                  <a:lnSpc>
                    <a:spcPct val="210000"/>
                  </a:lnSpc>
                  <a:spcBef>
                    <a:spcPct val="30000"/>
                  </a:spcBef>
                  <a:buClr>
                    <a:srgbClr val="790015"/>
                  </a:buClr>
                  <a:buSzPct val="100000"/>
                  <a:buFont typeface="Wingdings" pitchFamily="2" charset="2"/>
                  <a:buNone/>
                </a:pPr>
                <a:r>
                  <a:rPr lang="en-US" sz="1600" i="1">
                    <a:solidFill>
                      <a:schemeClr val="tx1"/>
                    </a:solidFill>
                    <a:latin typeface="Times New Roman" pitchFamily="18" charset="0"/>
                  </a:rPr>
                  <a:t>  </a:t>
                </a:r>
                <a:r>
                  <a:rPr lang="en-US" sz="5000" i="1">
                    <a:solidFill>
                      <a:schemeClr val="tx1"/>
                    </a:solidFill>
                    <a:latin typeface="Times New Roman" pitchFamily="18" charset="0"/>
                  </a:rPr>
                  <a:t> </a:t>
                </a:r>
                <a:r>
                  <a:rPr lang="en-US" sz="1600" i="1">
                    <a:solidFill>
                      <a:schemeClr val="tx1"/>
                    </a:solidFill>
                    <a:latin typeface="Times New Roman" pitchFamily="18" charset="0"/>
                  </a:rPr>
                  <a:t>                 </a:t>
                </a:r>
              </a:p>
            </p:txBody>
          </p:sp>
        </p:grpSp>
      </p:grpSp>
      <p:pic>
        <p:nvPicPr>
          <p:cNvPr id="287771" name="Picture 27"/>
          <p:cNvPicPr>
            <a:picLocks noChangeAspect="1" noChangeArrowheads="1"/>
          </p:cNvPicPr>
          <p:nvPr/>
        </p:nvPicPr>
        <p:blipFill>
          <a:blip r:embed="rId14"/>
          <a:srcRect/>
          <a:stretch>
            <a:fillRect/>
          </a:stretch>
        </p:blipFill>
        <p:spPr bwMode="auto">
          <a:xfrm>
            <a:off x="3473450" y="1930400"/>
            <a:ext cx="1473200" cy="787400"/>
          </a:xfrm>
          <a:prstGeom prst="rect">
            <a:avLst/>
          </a:prstGeom>
          <a:noFill/>
          <a:ln w="9525">
            <a:noFill/>
            <a:miter lim="800000"/>
            <a:headEnd/>
            <a:tailEnd/>
          </a:ln>
        </p:spPr>
      </p:pic>
      <p:sp>
        <p:nvSpPr>
          <p:cNvPr id="287772" name="Line 28"/>
          <p:cNvSpPr>
            <a:spLocks noChangeShapeType="1"/>
          </p:cNvSpPr>
          <p:nvPr/>
        </p:nvSpPr>
        <p:spPr bwMode="auto">
          <a:xfrm flipV="1">
            <a:off x="4870450" y="4676775"/>
            <a:ext cx="0" cy="428625"/>
          </a:xfrm>
          <a:prstGeom prst="line">
            <a:avLst/>
          </a:prstGeom>
          <a:noFill/>
          <a:ln w="19050">
            <a:solidFill>
              <a:srgbClr val="FF0000"/>
            </a:solidFill>
            <a:miter lim="800000"/>
            <a:headEnd/>
            <a:tailEnd type="triangle" w="med" len="med"/>
          </a:ln>
        </p:spPr>
        <p:txBody>
          <a:bodyPr wrap="none"/>
          <a:lstStyle/>
          <a:p>
            <a:endParaRPr lang="nl-NL"/>
          </a:p>
        </p:txBody>
      </p:sp>
      <p:sp>
        <p:nvSpPr>
          <p:cNvPr id="287773" name="Rectangle 29"/>
          <p:cNvSpPr>
            <a:spLocks noChangeArrowheads="1"/>
          </p:cNvSpPr>
          <p:nvPr/>
        </p:nvSpPr>
        <p:spPr bwMode="auto">
          <a:xfrm>
            <a:off x="0" y="-730250"/>
            <a:ext cx="9906000" cy="8318500"/>
          </a:xfrm>
          <a:prstGeom prst="rect">
            <a:avLst/>
          </a:prstGeom>
          <a:noFill/>
          <a:ln w="9525">
            <a:noFill/>
            <a:miter lim="800000"/>
            <a:headEnd/>
            <a:tailEnd/>
          </a:ln>
        </p:spPr>
        <p:txBody>
          <a:bodyPr>
            <a:spAutoFit/>
          </a:bodyP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pic>
        <p:nvPicPr>
          <p:cNvPr id="287774" name="Picture 30" descr="carbont_f">
            <a:hlinkClick r:id="rId15"/>
          </p:cNvPr>
          <p:cNvPicPr>
            <a:picLocks noChangeAspect="1" noChangeArrowheads="1"/>
          </p:cNvPicPr>
          <p:nvPr/>
        </p:nvPicPr>
        <p:blipFill>
          <a:blip r:embed="rId16"/>
          <a:srcRect/>
          <a:stretch>
            <a:fillRect/>
          </a:stretch>
        </p:blipFill>
        <p:spPr bwMode="auto">
          <a:xfrm>
            <a:off x="295275" y="4486275"/>
            <a:ext cx="866775" cy="800100"/>
          </a:xfrm>
          <a:prstGeom prst="rect">
            <a:avLst/>
          </a:prstGeom>
          <a:noFill/>
          <a:ln w="9525">
            <a:noFill/>
            <a:miter lim="800000"/>
            <a:headEnd/>
            <a:tailEnd/>
          </a:ln>
        </p:spPr>
      </p:pic>
      <p:sp>
        <p:nvSpPr>
          <p:cNvPr id="287775" name="Line 31"/>
          <p:cNvSpPr>
            <a:spLocks noChangeShapeType="1"/>
          </p:cNvSpPr>
          <p:nvPr/>
        </p:nvSpPr>
        <p:spPr bwMode="auto">
          <a:xfrm flipV="1">
            <a:off x="1238250" y="4486275"/>
            <a:ext cx="1196975" cy="209550"/>
          </a:xfrm>
          <a:prstGeom prst="line">
            <a:avLst/>
          </a:prstGeom>
          <a:noFill/>
          <a:ln w="19050">
            <a:solidFill>
              <a:srgbClr val="FF0000"/>
            </a:solidFill>
            <a:miter lim="800000"/>
            <a:headEnd/>
            <a:tailEnd type="triangle" w="med" len="med"/>
          </a:ln>
        </p:spPr>
        <p:txBody>
          <a:bodyPr wrap="none"/>
          <a:lstStyle/>
          <a:p>
            <a:endParaRPr lang="nl-NL"/>
          </a:p>
        </p:txBody>
      </p:sp>
      <p:pic>
        <p:nvPicPr>
          <p:cNvPr id="287776" name="Picture 32"/>
          <p:cNvPicPr>
            <a:picLocks noChangeAspect="1" noChangeArrowheads="1"/>
          </p:cNvPicPr>
          <p:nvPr/>
        </p:nvPicPr>
        <p:blipFill>
          <a:blip r:embed="rId17"/>
          <a:srcRect/>
          <a:stretch>
            <a:fillRect/>
          </a:stretch>
        </p:blipFill>
        <p:spPr bwMode="auto">
          <a:xfrm>
            <a:off x="7512050" y="4762500"/>
            <a:ext cx="955675" cy="800100"/>
          </a:xfrm>
          <a:prstGeom prst="rect">
            <a:avLst/>
          </a:prstGeom>
          <a:noFill/>
          <a:ln w="9525">
            <a:noFill/>
            <a:miter lim="800000"/>
            <a:headEnd/>
            <a:tailEnd/>
          </a:ln>
        </p:spPr>
      </p:pic>
      <p:sp>
        <p:nvSpPr>
          <p:cNvPr id="287777" name="Line 33"/>
          <p:cNvSpPr>
            <a:spLocks noChangeShapeType="1"/>
          </p:cNvSpPr>
          <p:nvPr/>
        </p:nvSpPr>
        <p:spPr bwMode="auto">
          <a:xfrm flipH="1" flipV="1">
            <a:off x="6851650" y="4762500"/>
            <a:ext cx="660400" cy="254000"/>
          </a:xfrm>
          <a:prstGeom prst="line">
            <a:avLst/>
          </a:prstGeom>
          <a:noFill/>
          <a:ln w="19050">
            <a:solidFill>
              <a:srgbClr val="FF0000"/>
            </a:solidFill>
            <a:miter lim="800000"/>
            <a:headEnd/>
            <a:tailEnd type="triangle" w="med" len="med"/>
          </a:ln>
        </p:spPr>
        <p:txBody>
          <a:bodyPr wrap="none"/>
          <a:lstStyle/>
          <a:p>
            <a:endParaRPr lang="nl-NL"/>
          </a:p>
        </p:txBody>
      </p:sp>
      <p:sp>
        <p:nvSpPr>
          <p:cNvPr id="287778" name="Line 34"/>
          <p:cNvSpPr>
            <a:spLocks noChangeShapeType="1"/>
          </p:cNvSpPr>
          <p:nvPr/>
        </p:nvSpPr>
        <p:spPr bwMode="auto">
          <a:xfrm>
            <a:off x="2806700" y="2895600"/>
            <a:ext cx="666750" cy="647700"/>
          </a:xfrm>
          <a:prstGeom prst="line">
            <a:avLst/>
          </a:prstGeom>
          <a:noFill/>
          <a:ln w="19050">
            <a:solidFill>
              <a:srgbClr val="FF0000"/>
            </a:solidFill>
            <a:miter lim="800000"/>
            <a:headEnd/>
            <a:tailEnd type="triangle" w="med" len="med"/>
          </a:ln>
        </p:spPr>
        <p:txBody>
          <a:bodyPr wrap="none"/>
          <a:lstStyle/>
          <a:p>
            <a:endParaRPr lang="nl-NL"/>
          </a:p>
        </p:txBody>
      </p:sp>
      <p:pic>
        <p:nvPicPr>
          <p:cNvPr id="287779" name="Picture 35"/>
          <p:cNvPicPr>
            <a:picLocks noChangeAspect="1" noChangeArrowheads="1"/>
          </p:cNvPicPr>
          <p:nvPr/>
        </p:nvPicPr>
        <p:blipFill>
          <a:blip r:embed="rId18"/>
          <a:srcRect/>
          <a:stretch>
            <a:fillRect/>
          </a:stretch>
        </p:blipFill>
        <p:spPr bwMode="auto">
          <a:xfrm>
            <a:off x="4210050" y="5289550"/>
            <a:ext cx="1223963" cy="660400"/>
          </a:xfrm>
          <a:prstGeom prst="rect">
            <a:avLst/>
          </a:prstGeom>
          <a:noFill/>
          <a:ln w="9525">
            <a:noFill/>
            <a:miter lim="800000"/>
            <a:headEnd/>
            <a:tailEnd/>
          </a:ln>
        </p:spPr>
      </p:pic>
      <p:pic>
        <p:nvPicPr>
          <p:cNvPr id="287780" name="Picture 36" descr="turbo-housing"/>
          <p:cNvPicPr>
            <a:picLocks noChangeAspect="1" noChangeArrowheads="1"/>
          </p:cNvPicPr>
          <p:nvPr/>
        </p:nvPicPr>
        <p:blipFill>
          <a:blip r:embed="rId19"/>
          <a:srcRect/>
          <a:stretch>
            <a:fillRect/>
          </a:stretch>
        </p:blipFill>
        <p:spPr bwMode="auto">
          <a:xfrm>
            <a:off x="7213600" y="1744663"/>
            <a:ext cx="908050" cy="676275"/>
          </a:xfrm>
          <a:prstGeom prst="rect">
            <a:avLst/>
          </a:prstGeom>
          <a:noFill/>
          <a:ln w="9525">
            <a:noFill/>
            <a:miter lim="800000"/>
            <a:headEnd/>
            <a:tailEnd/>
          </a:ln>
        </p:spPr>
      </p:pic>
      <p:pic>
        <p:nvPicPr>
          <p:cNvPr id="287781" name="Picture 37" descr="Air_Filtertn_"/>
          <p:cNvPicPr>
            <a:picLocks noChangeAspect="1" noChangeArrowheads="1"/>
          </p:cNvPicPr>
          <p:nvPr/>
        </p:nvPicPr>
        <p:blipFill>
          <a:blip r:embed="rId20"/>
          <a:srcRect/>
          <a:stretch>
            <a:fillRect/>
          </a:stretch>
        </p:blipFill>
        <p:spPr bwMode="auto">
          <a:xfrm>
            <a:off x="7832725" y="2924175"/>
            <a:ext cx="742950" cy="685800"/>
          </a:xfrm>
          <a:prstGeom prst="rect">
            <a:avLst/>
          </a:prstGeom>
          <a:noFill/>
          <a:ln w="9525">
            <a:noFill/>
            <a:miter lim="800000"/>
            <a:headEnd/>
            <a:tailEnd/>
          </a:ln>
        </p:spPr>
      </p:pic>
      <p:sp>
        <p:nvSpPr>
          <p:cNvPr id="287782" name="Line 38"/>
          <p:cNvSpPr>
            <a:spLocks noChangeShapeType="1"/>
          </p:cNvSpPr>
          <p:nvPr/>
        </p:nvSpPr>
        <p:spPr bwMode="auto">
          <a:xfrm flipH="1">
            <a:off x="7058025" y="2201863"/>
            <a:ext cx="288925" cy="219075"/>
          </a:xfrm>
          <a:prstGeom prst="line">
            <a:avLst/>
          </a:prstGeom>
          <a:noFill/>
          <a:ln w="19050">
            <a:solidFill>
              <a:srgbClr val="FF0000"/>
            </a:solidFill>
            <a:miter lim="800000"/>
            <a:headEnd/>
            <a:tailEnd type="triangle" w="med" len="med"/>
          </a:ln>
        </p:spPr>
        <p:txBody>
          <a:bodyPr wrap="none"/>
          <a:lstStyle/>
          <a:p>
            <a:endParaRPr lang="nl-NL"/>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idx="4294967295"/>
          </p:nvPr>
        </p:nvSpPr>
        <p:spPr/>
        <p:txBody>
          <a:bodyPr/>
          <a:lstStyle/>
          <a:p>
            <a:pPr eaLnBrk="1" hangingPunct="1"/>
            <a:r>
              <a:rPr lang="nl-NL" smtClean="0"/>
              <a:t>A hierarchy of abstraction</a:t>
            </a:r>
            <a:endParaRPr lang="en-US" smtClean="0"/>
          </a:p>
        </p:txBody>
      </p:sp>
      <p:pic>
        <p:nvPicPr>
          <p:cNvPr id="289795" name="Picture 3"/>
          <p:cNvPicPr>
            <a:picLocks noChangeAspect="1" noChangeArrowheads="1"/>
          </p:cNvPicPr>
          <p:nvPr/>
        </p:nvPicPr>
        <p:blipFill>
          <a:blip r:embed="rId3"/>
          <a:srcRect/>
          <a:stretch>
            <a:fillRect/>
          </a:stretch>
        </p:blipFill>
        <p:spPr bwMode="auto">
          <a:xfrm>
            <a:off x="2074863" y="1989138"/>
            <a:ext cx="5975350" cy="4194175"/>
          </a:xfrm>
          <a:prstGeom prst="rect">
            <a:avLst/>
          </a:prstGeom>
          <a:noFill/>
          <a:ln w="9525">
            <a:noFill/>
            <a:miter lim="800000"/>
            <a:headEnd/>
            <a:tailEnd/>
          </a:ln>
        </p:spPr>
      </p:pic>
      <p:sp>
        <p:nvSpPr>
          <p:cNvPr id="289796" name="AutoShape 5"/>
          <p:cNvSpPr>
            <a:spLocks noChangeArrowheads="1"/>
          </p:cNvSpPr>
          <p:nvPr/>
        </p:nvSpPr>
        <p:spPr bwMode="auto">
          <a:xfrm>
            <a:off x="2000250" y="2420938"/>
            <a:ext cx="360363" cy="3384550"/>
          </a:xfrm>
          <a:prstGeom prst="downArrow">
            <a:avLst>
              <a:gd name="adj1" fmla="val 50000"/>
              <a:gd name="adj2" fmla="val 234801"/>
            </a:avLst>
          </a:prstGeom>
          <a:solidFill>
            <a:schemeClr val="accent1"/>
          </a:solidFill>
          <a:ln w="9525" algn="ctr">
            <a:noFill/>
            <a:miter lim="800000"/>
            <a:headEnd/>
            <a:tailEnd/>
          </a:ln>
        </p:spPr>
        <p:txBody>
          <a:bodyPr wrap="none" lIns="92075" tIns="46038" rIns="92075" bIns="46038"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89797" name="Text Box 6"/>
          <p:cNvSpPr txBox="1">
            <a:spLocks noChangeArrowheads="1"/>
          </p:cNvSpPr>
          <p:nvPr/>
        </p:nvSpPr>
        <p:spPr bwMode="auto">
          <a:xfrm>
            <a:off x="849313" y="2852738"/>
            <a:ext cx="914400" cy="1735137"/>
          </a:xfrm>
          <a:prstGeom prst="rect">
            <a:avLst/>
          </a:prstGeom>
          <a:noFill/>
          <a:ln w="9525" algn="ctr">
            <a:noFill/>
            <a:miter lim="800000"/>
            <a:headEnd/>
            <a:tailEnd/>
          </a:ln>
        </p:spPr>
        <p:txBody>
          <a:bodyPr wrap="none" lIns="92075" tIns="46038" rIns="92075" bIns="46038">
            <a:spAutoFit/>
          </a:bodyPr>
          <a:lstStyle/>
          <a:p>
            <a:pPr marL="285750" indent="-285750" algn="ctr" eaLnBrk="0" hangingPunct="0">
              <a:lnSpc>
                <a:spcPct val="210000"/>
              </a:lnSpc>
              <a:spcBef>
                <a:spcPct val="30000"/>
              </a:spcBef>
              <a:buClr>
                <a:srgbClr val="790015"/>
              </a:buClr>
              <a:buSzPct val="100000"/>
              <a:buFont typeface="Wingdings" pitchFamily="2" charset="2"/>
              <a:buNone/>
            </a:pPr>
            <a:r>
              <a:rPr lang="nl-NL" sz="1600" i="1">
                <a:solidFill>
                  <a:schemeClr val="tx1"/>
                </a:solidFill>
              </a:rPr>
              <a:t>Top-</a:t>
            </a:r>
          </a:p>
          <a:p>
            <a:pPr marL="285750" indent="-285750" algn="ctr" eaLnBrk="0" hangingPunct="0">
              <a:lnSpc>
                <a:spcPct val="210000"/>
              </a:lnSpc>
              <a:spcBef>
                <a:spcPct val="30000"/>
              </a:spcBef>
              <a:buClr>
                <a:srgbClr val="790015"/>
              </a:buClr>
              <a:buSzPct val="100000"/>
              <a:buFont typeface="Wingdings" pitchFamily="2" charset="2"/>
              <a:buNone/>
            </a:pPr>
            <a:r>
              <a:rPr lang="nl-NL" sz="1600" i="1">
                <a:solidFill>
                  <a:schemeClr val="tx1"/>
                </a:solidFill>
              </a:rPr>
              <a:t>down</a:t>
            </a:r>
          </a:p>
        </p:txBody>
      </p:sp>
    </p:spTree>
  </p:cSld>
  <p:clrMapOvr>
    <a:masterClrMapping/>
  </p:clrMapOvr>
  <p:transition advTm="4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idx="4294967295"/>
          </p:nvPr>
        </p:nvSpPr>
        <p:spPr>
          <a:xfrm>
            <a:off x="533400" y="1066800"/>
            <a:ext cx="9372600" cy="762000"/>
          </a:xfrm>
        </p:spPr>
        <p:txBody>
          <a:bodyPr/>
          <a:lstStyle/>
          <a:p>
            <a:pPr eaLnBrk="1" hangingPunct="1"/>
            <a:r>
              <a:rPr lang="nl-NL" smtClean="0"/>
              <a:t>Bottom-up after top-down</a:t>
            </a:r>
          </a:p>
        </p:txBody>
      </p:sp>
      <p:pic>
        <p:nvPicPr>
          <p:cNvPr id="291843" name="Picture 3"/>
          <p:cNvPicPr>
            <a:picLocks noChangeAspect="1" noChangeArrowheads="1"/>
          </p:cNvPicPr>
          <p:nvPr/>
        </p:nvPicPr>
        <p:blipFill>
          <a:blip r:embed="rId2"/>
          <a:srcRect l="2" r="22884"/>
          <a:stretch>
            <a:fillRect/>
          </a:stretch>
        </p:blipFill>
        <p:spPr bwMode="auto">
          <a:xfrm>
            <a:off x="2074863" y="2187575"/>
            <a:ext cx="4608512" cy="4194175"/>
          </a:xfrm>
          <a:prstGeom prst="rect">
            <a:avLst/>
          </a:prstGeom>
          <a:noFill/>
          <a:ln w="9525">
            <a:noFill/>
            <a:miter lim="800000"/>
            <a:headEnd/>
            <a:tailEnd/>
          </a:ln>
        </p:spPr>
      </p:pic>
      <p:sp>
        <p:nvSpPr>
          <p:cNvPr id="291844" name="AutoShape 5"/>
          <p:cNvSpPr>
            <a:spLocks noChangeArrowheads="1"/>
          </p:cNvSpPr>
          <p:nvPr/>
        </p:nvSpPr>
        <p:spPr bwMode="auto">
          <a:xfrm>
            <a:off x="2071688" y="2619375"/>
            <a:ext cx="360362" cy="3384550"/>
          </a:xfrm>
          <a:prstGeom prst="downArrow">
            <a:avLst>
              <a:gd name="adj1" fmla="val 50000"/>
              <a:gd name="adj2" fmla="val 234802"/>
            </a:avLst>
          </a:prstGeom>
          <a:solidFill>
            <a:schemeClr val="accent1"/>
          </a:solidFill>
          <a:ln w="9525" algn="ctr">
            <a:noFill/>
            <a:miter lim="800000"/>
            <a:headEnd/>
            <a:tailEnd/>
          </a:ln>
        </p:spPr>
        <p:txBody>
          <a:bodyPr wrap="none" lIns="92075" tIns="46038" rIns="92075" bIns="46038"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91845" name="Text Box 6"/>
          <p:cNvSpPr txBox="1">
            <a:spLocks noChangeArrowheads="1"/>
          </p:cNvSpPr>
          <p:nvPr/>
        </p:nvSpPr>
        <p:spPr bwMode="auto">
          <a:xfrm>
            <a:off x="869950" y="3116263"/>
            <a:ext cx="914400" cy="1735137"/>
          </a:xfrm>
          <a:prstGeom prst="rect">
            <a:avLst/>
          </a:prstGeom>
          <a:noFill/>
          <a:ln w="9525" algn="ctr">
            <a:noFill/>
            <a:miter lim="800000"/>
            <a:headEnd/>
            <a:tailEnd/>
          </a:ln>
        </p:spPr>
        <p:txBody>
          <a:bodyPr wrap="none" lIns="92075" tIns="46038" rIns="92075" bIns="46038">
            <a:spAutoFit/>
          </a:bodyPr>
          <a:lstStyle/>
          <a:p>
            <a:pPr marL="285750" indent="-285750" algn="ctr" eaLnBrk="0" hangingPunct="0">
              <a:lnSpc>
                <a:spcPct val="210000"/>
              </a:lnSpc>
              <a:spcBef>
                <a:spcPct val="30000"/>
              </a:spcBef>
              <a:buClr>
                <a:srgbClr val="790015"/>
              </a:buClr>
              <a:buSzPct val="100000"/>
              <a:buFont typeface="Wingdings" pitchFamily="2" charset="2"/>
              <a:buNone/>
            </a:pPr>
            <a:r>
              <a:rPr lang="nl-NL" sz="1600" i="1">
                <a:solidFill>
                  <a:schemeClr val="tx1"/>
                </a:solidFill>
              </a:rPr>
              <a:t>Top-</a:t>
            </a:r>
          </a:p>
          <a:p>
            <a:pPr marL="285750" indent="-285750" algn="ctr" eaLnBrk="0" hangingPunct="0">
              <a:lnSpc>
                <a:spcPct val="210000"/>
              </a:lnSpc>
              <a:spcBef>
                <a:spcPct val="30000"/>
              </a:spcBef>
              <a:buClr>
                <a:srgbClr val="790015"/>
              </a:buClr>
              <a:buSzPct val="100000"/>
              <a:buFont typeface="Wingdings" pitchFamily="2" charset="2"/>
              <a:buNone/>
            </a:pPr>
            <a:r>
              <a:rPr lang="nl-NL" sz="1600" i="1">
                <a:solidFill>
                  <a:schemeClr val="tx1"/>
                </a:solidFill>
              </a:rPr>
              <a:t>down</a:t>
            </a:r>
          </a:p>
        </p:txBody>
      </p:sp>
      <p:sp>
        <p:nvSpPr>
          <p:cNvPr id="291846" name="AutoShape 5"/>
          <p:cNvSpPr>
            <a:spLocks noChangeArrowheads="1"/>
          </p:cNvSpPr>
          <p:nvPr/>
        </p:nvSpPr>
        <p:spPr bwMode="auto">
          <a:xfrm rot="10800000">
            <a:off x="6969125" y="2619375"/>
            <a:ext cx="360363" cy="3384550"/>
          </a:xfrm>
          <a:prstGeom prst="downArrow">
            <a:avLst>
              <a:gd name="adj1" fmla="val 50000"/>
              <a:gd name="adj2" fmla="val 234801"/>
            </a:avLst>
          </a:prstGeom>
          <a:solidFill>
            <a:schemeClr val="accent1"/>
          </a:solidFill>
          <a:ln w="9525" algn="ctr">
            <a:noFill/>
            <a:miter lim="800000"/>
            <a:headEnd/>
            <a:tailEnd/>
          </a:ln>
        </p:spPr>
        <p:txBody>
          <a:bodyPr wrap="none" lIns="92075" tIns="46038" rIns="92075" bIns="46038" anchor="ctr"/>
          <a:lstStyle/>
          <a:p>
            <a:pPr algn="ctr" eaLnBrk="0" hangingPunct="0">
              <a:lnSpc>
                <a:spcPct val="210000"/>
              </a:lnSpc>
              <a:spcBef>
                <a:spcPct val="30000"/>
              </a:spcBef>
              <a:buClr>
                <a:srgbClr val="790015"/>
              </a:buClr>
              <a:buSzPct val="100000"/>
              <a:buFont typeface="Wingdings" pitchFamily="2" charset="2"/>
              <a:buNone/>
            </a:pPr>
            <a:endParaRPr lang="nl-NL" sz="1600" i="1">
              <a:solidFill>
                <a:schemeClr val="tx1"/>
              </a:solidFill>
            </a:endParaRPr>
          </a:p>
        </p:txBody>
      </p:sp>
      <p:sp>
        <p:nvSpPr>
          <p:cNvPr id="291847" name="Text Box 6"/>
          <p:cNvSpPr txBox="1">
            <a:spLocks noChangeArrowheads="1"/>
          </p:cNvSpPr>
          <p:nvPr/>
        </p:nvSpPr>
        <p:spPr bwMode="auto">
          <a:xfrm>
            <a:off x="7464425" y="3168650"/>
            <a:ext cx="1160463" cy="1754188"/>
          </a:xfrm>
          <a:prstGeom prst="rect">
            <a:avLst/>
          </a:prstGeom>
          <a:noFill/>
          <a:ln w="9525" algn="ctr">
            <a:noFill/>
            <a:miter lim="800000"/>
            <a:headEnd/>
            <a:tailEnd/>
          </a:ln>
        </p:spPr>
        <p:txBody>
          <a:bodyPr wrap="none" lIns="92075" tIns="46038" rIns="92075" bIns="46038">
            <a:spAutoFit/>
          </a:bodyPr>
          <a:lstStyle/>
          <a:p>
            <a:pPr marL="285750" indent="-285750" algn="ctr" eaLnBrk="0" hangingPunct="0">
              <a:lnSpc>
                <a:spcPct val="210000"/>
              </a:lnSpc>
              <a:spcBef>
                <a:spcPct val="30000"/>
              </a:spcBef>
              <a:buClr>
                <a:srgbClr val="790015"/>
              </a:buClr>
              <a:buSzPct val="100000"/>
              <a:buFont typeface="Wingdings" pitchFamily="2" charset="2"/>
              <a:buNone/>
            </a:pPr>
            <a:r>
              <a:rPr lang="nl-NL" sz="1600" i="1">
                <a:solidFill>
                  <a:schemeClr val="tx1"/>
                </a:solidFill>
              </a:rPr>
              <a:t>Bottom</a:t>
            </a:r>
          </a:p>
          <a:p>
            <a:pPr marL="285750" indent="-285750" algn="ctr" eaLnBrk="0" hangingPunct="0">
              <a:lnSpc>
                <a:spcPct val="210000"/>
              </a:lnSpc>
              <a:spcBef>
                <a:spcPct val="30000"/>
              </a:spcBef>
              <a:buClr>
                <a:srgbClr val="790015"/>
              </a:buClr>
              <a:buSzPct val="100000"/>
              <a:buFont typeface="Wingdings" pitchFamily="2" charset="2"/>
              <a:buNone/>
            </a:pPr>
            <a:r>
              <a:rPr lang="nl-NL" sz="1600" i="1">
                <a:solidFill>
                  <a:schemeClr val="tx1"/>
                </a:solidFill>
              </a:rPr>
              <a:t>up</a:t>
            </a:r>
          </a:p>
        </p:txBody>
      </p:sp>
      <p:sp>
        <p:nvSpPr>
          <p:cNvPr id="291848" name="TextBox 1"/>
          <p:cNvSpPr txBox="1">
            <a:spLocks noChangeArrowheads="1"/>
          </p:cNvSpPr>
          <p:nvPr/>
        </p:nvSpPr>
        <p:spPr bwMode="auto">
          <a:xfrm>
            <a:off x="2541588" y="1552575"/>
            <a:ext cx="4427537" cy="868363"/>
          </a:xfrm>
          <a:prstGeom prst="rect">
            <a:avLst/>
          </a:prstGeom>
          <a:noFill/>
          <a:ln w="9525">
            <a:noFill/>
            <a:miter lim="800000"/>
            <a:headEnd/>
            <a:tailEnd/>
          </a:ln>
        </p:spPr>
        <p:txBody>
          <a:bodyPr wrap="none">
            <a:spAutoFit/>
          </a:bodyPr>
          <a:lstStyle/>
          <a:p>
            <a:pPr algn="ctr" eaLnBrk="0" hangingPunct="0">
              <a:lnSpc>
                <a:spcPct val="210000"/>
              </a:lnSpc>
              <a:spcBef>
                <a:spcPct val="30000"/>
              </a:spcBef>
              <a:buClr>
                <a:srgbClr val="790015"/>
              </a:buClr>
              <a:buSzPct val="100000"/>
              <a:buFont typeface="Wingdings" pitchFamily="2" charset="2"/>
              <a:buNone/>
            </a:pPr>
            <a:r>
              <a:rPr lang="nl-NL" sz="1600" i="1">
                <a:solidFill>
                  <a:schemeClr val="tx1"/>
                </a:solidFill>
              </a:rPr>
              <a:t>First decompose – then fill it in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ctrTitle" idx="4294967295"/>
          </p:nvPr>
        </p:nvSpPr>
        <p:spPr>
          <a:xfrm>
            <a:off x="762000" y="1447800"/>
            <a:ext cx="8382000" cy="1143000"/>
          </a:xfrm>
        </p:spPr>
        <p:txBody>
          <a:bodyPr/>
          <a:lstStyle/>
          <a:p>
            <a:pPr eaLnBrk="1" hangingPunct="1"/>
            <a:r>
              <a:rPr lang="en-US" altLang="en-US" smtClean="0"/>
              <a:t>How does that look in IEC 61131-3 ?</a:t>
            </a:r>
          </a:p>
        </p:txBody>
      </p:sp>
      <p:sp>
        <p:nvSpPr>
          <p:cNvPr id="292867" name="Rectangle 3"/>
          <p:cNvSpPr>
            <a:spLocks noChangeArrowheads="1"/>
          </p:cNvSpPr>
          <p:nvPr/>
        </p:nvSpPr>
        <p:spPr bwMode="auto">
          <a:xfrm>
            <a:off x="2778125" y="3108325"/>
            <a:ext cx="3917950" cy="584200"/>
          </a:xfrm>
          <a:prstGeom prst="rect">
            <a:avLst/>
          </a:prstGeom>
          <a:noFill/>
          <a:ln w="9525">
            <a:noFill/>
            <a:miter lim="800000"/>
            <a:headEnd/>
            <a:tailEnd/>
          </a:ln>
        </p:spPr>
        <p:txBody>
          <a:bodyPr wrap="none">
            <a:spAutoFit/>
          </a:bodyPr>
          <a:lstStyle/>
          <a:p>
            <a:pPr eaLnBrk="0" hangingPunct="0"/>
            <a:r>
              <a:rPr lang="en-US" altLang="en-US" sz="3200" b="1" i="1">
                <a:solidFill>
                  <a:srgbClr val="790015"/>
                </a:solidFill>
              </a:rPr>
              <a:t>7 Steps to Success</a:t>
            </a:r>
            <a:endParaRPr lang="en-GB" altLang="en-US" sz="3200" b="1" i="1">
              <a:solidFill>
                <a:srgbClr val="790015"/>
              </a:solidFill>
            </a:endParaRPr>
          </a:p>
        </p:txBody>
      </p:sp>
      <p:sp>
        <p:nvSpPr>
          <p:cNvPr id="292868" name="Rectangle 4"/>
          <p:cNvSpPr>
            <a:spLocks noChangeArrowheads="1"/>
          </p:cNvSpPr>
          <p:nvPr/>
        </p:nvSpPr>
        <p:spPr bwMode="auto">
          <a:xfrm>
            <a:off x="0" y="4114800"/>
            <a:ext cx="9601200" cy="1570038"/>
          </a:xfrm>
          <a:prstGeom prst="rect">
            <a:avLst/>
          </a:prstGeom>
          <a:noFill/>
          <a:ln w="9525">
            <a:noFill/>
            <a:miter lim="800000"/>
            <a:headEnd/>
            <a:tailEnd/>
          </a:ln>
        </p:spPr>
        <p:txBody>
          <a:bodyPr>
            <a:spAutoFit/>
          </a:bodyPr>
          <a:lstStyle/>
          <a:p>
            <a:pPr algn="ctr" eaLnBrk="0" hangingPunct="0"/>
            <a:r>
              <a:rPr lang="en-US" altLang="en-US" sz="3200" b="1" i="1">
                <a:solidFill>
                  <a:srgbClr val="790015"/>
                </a:solidFill>
              </a:rPr>
              <a:t>with a</a:t>
            </a:r>
          </a:p>
          <a:p>
            <a:pPr algn="ctr" eaLnBrk="0" hangingPunct="0"/>
            <a:r>
              <a:rPr lang="en-US" altLang="en-US" sz="3200" b="1" i="1">
                <a:solidFill>
                  <a:srgbClr val="790015"/>
                </a:solidFill>
              </a:rPr>
              <a:t/>
            </a:r>
            <a:br>
              <a:rPr lang="en-US" altLang="en-US" sz="3200" b="1" i="1">
                <a:solidFill>
                  <a:srgbClr val="790015"/>
                </a:solidFill>
              </a:rPr>
            </a:br>
            <a:r>
              <a:rPr lang="en-US" altLang="en-US" sz="3200" b="1" i="1">
                <a:solidFill>
                  <a:srgbClr val="790015"/>
                </a:solidFill>
              </a:rPr>
              <a:t>Fermentation Control System</a:t>
            </a:r>
            <a:endParaRPr lang="en-GB" altLang="en-US" sz="3200" b="1" i="1">
              <a:solidFill>
                <a:srgbClr val="790015"/>
              </a:solidFill>
            </a:endParaRPr>
          </a:p>
        </p:txBody>
      </p:sp>
    </p:spTree>
  </p:cSld>
  <p:clrMapOvr>
    <a:masterClrMapping/>
  </p:clrMapOvr>
  <p:transition>
    <p:check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p:txBody>
          <a:bodyPr/>
          <a:lstStyle/>
          <a:p>
            <a:pPr eaLnBrk="1" hangingPunct="1"/>
            <a:r>
              <a:rPr lang="en-US" altLang="en-US" sz="2800" smtClean="0"/>
              <a:t>Fermentation Process</a:t>
            </a:r>
          </a:p>
        </p:txBody>
      </p:sp>
      <p:grpSp>
        <p:nvGrpSpPr>
          <p:cNvPr id="294915" name="Group 3"/>
          <p:cNvGrpSpPr>
            <a:grpSpLocks/>
          </p:cNvGrpSpPr>
          <p:nvPr/>
        </p:nvGrpSpPr>
        <p:grpSpPr bwMode="auto">
          <a:xfrm>
            <a:off x="1824038" y="2062163"/>
            <a:ext cx="5881687" cy="4032250"/>
            <a:chOff x="1149" y="1299"/>
            <a:chExt cx="3705" cy="2540"/>
          </a:xfrm>
        </p:grpSpPr>
        <p:grpSp>
          <p:nvGrpSpPr>
            <p:cNvPr id="294916" name="Group 4"/>
            <p:cNvGrpSpPr>
              <a:grpSpLocks/>
            </p:cNvGrpSpPr>
            <p:nvPr/>
          </p:nvGrpSpPr>
          <p:grpSpPr bwMode="auto">
            <a:xfrm>
              <a:off x="3474" y="2208"/>
              <a:ext cx="954" cy="42"/>
              <a:chOff x="3474" y="2208"/>
              <a:chExt cx="954" cy="42"/>
            </a:xfrm>
          </p:grpSpPr>
          <p:sp>
            <p:nvSpPr>
              <p:cNvPr id="294917" name="Line 5"/>
              <p:cNvSpPr>
                <a:spLocks noChangeShapeType="1"/>
              </p:cNvSpPr>
              <p:nvPr/>
            </p:nvSpPr>
            <p:spPr bwMode="auto">
              <a:xfrm>
                <a:off x="3474" y="2208"/>
                <a:ext cx="948" cy="0"/>
              </a:xfrm>
              <a:prstGeom prst="line">
                <a:avLst/>
              </a:prstGeom>
              <a:noFill/>
              <a:ln w="12700">
                <a:solidFill>
                  <a:schemeClr val="tx1"/>
                </a:solidFill>
                <a:round/>
                <a:headEnd type="none" w="sm" len="sm"/>
                <a:tailEnd type="none" w="sm" len="sm"/>
              </a:ln>
            </p:spPr>
            <p:txBody>
              <a:bodyPr/>
              <a:lstStyle/>
              <a:p>
                <a:endParaRPr lang="nl-NL"/>
              </a:p>
            </p:txBody>
          </p:sp>
          <p:sp>
            <p:nvSpPr>
              <p:cNvPr id="294918" name="Line 6"/>
              <p:cNvSpPr>
                <a:spLocks noChangeShapeType="1"/>
              </p:cNvSpPr>
              <p:nvPr/>
            </p:nvSpPr>
            <p:spPr bwMode="auto">
              <a:xfrm>
                <a:off x="3480" y="2250"/>
                <a:ext cx="948" cy="0"/>
              </a:xfrm>
              <a:prstGeom prst="line">
                <a:avLst/>
              </a:prstGeom>
              <a:noFill/>
              <a:ln w="12700">
                <a:solidFill>
                  <a:schemeClr val="tx1"/>
                </a:solidFill>
                <a:round/>
                <a:headEnd type="none" w="sm" len="sm"/>
                <a:tailEnd type="none" w="sm" len="sm"/>
              </a:ln>
            </p:spPr>
            <p:txBody>
              <a:bodyPr/>
              <a:lstStyle/>
              <a:p>
                <a:endParaRPr lang="nl-NL"/>
              </a:p>
            </p:txBody>
          </p:sp>
        </p:grpSp>
        <p:sp>
          <p:nvSpPr>
            <p:cNvPr id="294919" name="Rectangle 7"/>
            <p:cNvSpPr>
              <a:spLocks noChangeArrowheads="1"/>
            </p:cNvSpPr>
            <p:nvPr/>
          </p:nvSpPr>
          <p:spPr bwMode="auto">
            <a:xfrm>
              <a:off x="2466" y="2616"/>
              <a:ext cx="1189" cy="901"/>
            </a:xfrm>
            <a:prstGeom prst="rect">
              <a:avLst/>
            </a:prstGeom>
            <a:solidFill>
              <a:srgbClr val="999933"/>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94920" name="Rectangle 8"/>
            <p:cNvSpPr>
              <a:spLocks noChangeArrowheads="1"/>
            </p:cNvSpPr>
            <p:nvPr/>
          </p:nvSpPr>
          <p:spPr bwMode="auto">
            <a:xfrm>
              <a:off x="2462" y="2085"/>
              <a:ext cx="1197" cy="1435"/>
            </a:xfrm>
            <a:prstGeom prst="rect">
              <a:avLst/>
            </a:prstGeom>
            <a:noFill/>
            <a:ln w="254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94921" name="Rectangle 9"/>
            <p:cNvSpPr>
              <a:spLocks noChangeArrowheads="1"/>
            </p:cNvSpPr>
            <p:nvPr/>
          </p:nvSpPr>
          <p:spPr bwMode="auto">
            <a:xfrm>
              <a:off x="3017" y="1768"/>
              <a:ext cx="86" cy="1590"/>
            </a:xfrm>
            <a:prstGeom prst="rect">
              <a:avLst/>
            </a:prstGeom>
            <a:solidFill>
              <a:srgbClr val="FFFFFF"/>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94922" name="Oval 10"/>
            <p:cNvSpPr>
              <a:spLocks noChangeArrowheads="1"/>
            </p:cNvSpPr>
            <p:nvPr/>
          </p:nvSpPr>
          <p:spPr bwMode="auto">
            <a:xfrm>
              <a:off x="3110" y="3046"/>
              <a:ext cx="361" cy="72"/>
            </a:xfrm>
            <a:prstGeom prst="ellipse">
              <a:avLst/>
            </a:prstGeom>
            <a:solidFill>
              <a:srgbClr val="FFFFFF"/>
            </a:solidFill>
            <a:ln w="12700">
              <a:solidFill>
                <a:srgbClr val="000000"/>
              </a:solidFill>
              <a:round/>
              <a:headEnd/>
              <a:tailEnd/>
            </a:ln>
          </p:spPr>
          <p:txBody>
            <a:bodyPr wrap="none" anchor="ctr"/>
            <a:lstStyle/>
            <a:p>
              <a:pPr eaLnBrk="0" hangingPunct="0"/>
              <a:endParaRPr lang="nl-NL" sz="1600" i="1">
                <a:solidFill>
                  <a:schemeClr val="tx1"/>
                </a:solidFill>
              </a:endParaRPr>
            </a:p>
          </p:txBody>
        </p:sp>
        <p:sp>
          <p:nvSpPr>
            <p:cNvPr id="294923" name="Oval 11"/>
            <p:cNvSpPr>
              <a:spLocks noChangeArrowheads="1"/>
            </p:cNvSpPr>
            <p:nvPr/>
          </p:nvSpPr>
          <p:spPr bwMode="auto">
            <a:xfrm>
              <a:off x="2649" y="3046"/>
              <a:ext cx="362" cy="72"/>
            </a:xfrm>
            <a:prstGeom prst="ellipse">
              <a:avLst/>
            </a:prstGeom>
            <a:solidFill>
              <a:srgbClr val="FFFFFF"/>
            </a:solidFill>
            <a:ln w="12700">
              <a:solidFill>
                <a:srgbClr val="000000"/>
              </a:solidFill>
              <a:round/>
              <a:headEnd/>
              <a:tailEnd/>
            </a:ln>
          </p:spPr>
          <p:txBody>
            <a:bodyPr wrap="none" anchor="ctr"/>
            <a:lstStyle/>
            <a:p>
              <a:pPr eaLnBrk="0" hangingPunct="0"/>
              <a:endParaRPr lang="nl-NL" sz="1600" i="1">
                <a:solidFill>
                  <a:schemeClr val="tx1"/>
                </a:solidFill>
              </a:endParaRPr>
            </a:p>
          </p:txBody>
        </p:sp>
        <p:sp>
          <p:nvSpPr>
            <p:cNvPr id="294924" name="Oval 12"/>
            <p:cNvSpPr>
              <a:spLocks noChangeArrowheads="1"/>
            </p:cNvSpPr>
            <p:nvPr/>
          </p:nvSpPr>
          <p:spPr bwMode="auto">
            <a:xfrm>
              <a:off x="2649" y="2886"/>
              <a:ext cx="362" cy="73"/>
            </a:xfrm>
            <a:prstGeom prst="ellipse">
              <a:avLst/>
            </a:prstGeom>
            <a:solidFill>
              <a:srgbClr val="FFFFFF"/>
            </a:solidFill>
            <a:ln w="12700">
              <a:solidFill>
                <a:srgbClr val="000000"/>
              </a:solidFill>
              <a:round/>
              <a:headEnd/>
              <a:tailEnd/>
            </a:ln>
          </p:spPr>
          <p:txBody>
            <a:bodyPr wrap="none" anchor="ctr"/>
            <a:lstStyle/>
            <a:p>
              <a:pPr eaLnBrk="0" hangingPunct="0"/>
              <a:endParaRPr lang="nl-NL" sz="1600" i="1">
                <a:solidFill>
                  <a:schemeClr val="tx1"/>
                </a:solidFill>
              </a:endParaRPr>
            </a:p>
          </p:txBody>
        </p:sp>
        <p:sp>
          <p:nvSpPr>
            <p:cNvPr id="294925" name="Oval 13"/>
            <p:cNvSpPr>
              <a:spLocks noChangeArrowheads="1"/>
            </p:cNvSpPr>
            <p:nvPr/>
          </p:nvSpPr>
          <p:spPr bwMode="auto">
            <a:xfrm>
              <a:off x="3110" y="2886"/>
              <a:ext cx="361" cy="73"/>
            </a:xfrm>
            <a:prstGeom prst="ellipse">
              <a:avLst/>
            </a:prstGeom>
            <a:solidFill>
              <a:srgbClr val="FFFFFF"/>
            </a:solidFill>
            <a:ln w="12700">
              <a:solidFill>
                <a:srgbClr val="000000"/>
              </a:solidFill>
              <a:round/>
              <a:headEnd/>
              <a:tailEnd/>
            </a:ln>
          </p:spPr>
          <p:txBody>
            <a:bodyPr wrap="none" anchor="ctr"/>
            <a:lstStyle/>
            <a:p>
              <a:pPr eaLnBrk="0" hangingPunct="0"/>
              <a:endParaRPr lang="nl-NL" sz="1600" i="1">
                <a:solidFill>
                  <a:schemeClr val="tx1"/>
                </a:solidFill>
              </a:endParaRPr>
            </a:p>
          </p:txBody>
        </p:sp>
        <p:sp>
          <p:nvSpPr>
            <p:cNvPr id="294926" name="Rectangle 14"/>
            <p:cNvSpPr>
              <a:spLocks noChangeArrowheads="1"/>
            </p:cNvSpPr>
            <p:nvPr/>
          </p:nvSpPr>
          <p:spPr bwMode="auto">
            <a:xfrm>
              <a:off x="3661" y="2832"/>
              <a:ext cx="87" cy="526"/>
            </a:xfrm>
            <a:prstGeom prst="rect">
              <a:avLst/>
            </a:prstGeom>
            <a:solidFill>
              <a:srgbClr val="D1D1D1"/>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94927" name="Rectangle 15"/>
            <p:cNvSpPr>
              <a:spLocks noChangeArrowheads="1"/>
            </p:cNvSpPr>
            <p:nvPr/>
          </p:nvSpPr>
          <p:spPr bwMode="auto">
            <a:xfrm>
              <a:off x="2373" y="2849"/>
              <a:ext cx="86" cy="509"/>
            </a:xfrm>
            <a:prstGeom prst="rect">
              <a:avLst/>
            </a:prstGeom>
            <a:solidFill>
              <a:srgbClr val="D1D1D1"/>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94928" name="Freeform 16"/>
            <p:cNvSpPr>
              <a:spLocks/>
            </p:cNvSpPr>
            <p:nvPr/>
          </p:nvSpPr>
          <p:spPr bwMode="auto">
            <a:xfrm>
              <a:off x="3481" y="2724"/>
              <a:ext cx="646" cy="51"/>
            </a:xfrm>
            <a:custGeom>
              <a:avLst/>
              <a:gdLst>
                <a:gd name="T0" fmla="*/ 93 w 646"/>
                <a:gd name="T1" fmla="*/ 0 h 51"/>
                <a:gd name="T2" fmla="*/ 645 w 646"/>
                <a:gd name="T3" fmla="*/ 0 h 51"/>
                <a:gd name="T4" fmla="*/ 645 w 646"/>
                <a:gd name="T5" fmla="*/ 50 h 51"/>
                <a:gd name="T6" fmla="*/ 93 w 646"/>
                <a:gd name="T7" fmla="*/ 50 h 51"/>
                <a:gd name="T8" fmla="*/ 0 w 646"/>
                <a:gd name="T9" fmla="*/ 0 h 51"/>
                <a:gd name="T10" fmla="*/ 93 w 646"/>
                <a:gd name="T11" fmla="*/ 0 h 51"/>
                <a:gd name="T12" fmla="*/ 0 60000 65536"/>
                <a:gd name="T13" fmla="*/ 0 60000 65536"/>
                <a:gd name="T14" fmla="*/ 0 60000 65536"/>
                <a:gd name="T15" fmla="*/ 0 60000 65536"/>
                <a:gd name="T16" fmla="*/ 0 60000 65536"/>
                <a:gd name="T17" fmla="*/ 0 60000 65536"/>
                <a:gd name="T18" fmla="*/ 0 w 646"/>
                <a:gd name="T19" fmla="*/ 0 h 51"/>
                <a:gd name="T20" fmla="*/ 646 w 64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646" h="51">
                  <a:moveTo>
                    <a:pt x="93" y="0"/>
                  </a:moveTo>
                  <a:lnTo>
                    <a:pt x="645" y="0"/>
                  </a:lnTo>
                  <a:lnTo>
                    <a:pt x="645" y="50"/>
                  </a:lnTo>
                  <a:lnTo>
                    <a:pt x="93" y="50"/>
                  </a:lnTo>
                  <a:lnTo>
                    <a:pt x="0" y="0"/>
                  </a:lnTo>
                  <a:lnTo>
                    <a:pt x="93" y="0"/>
                  </a:lnTo>
                </a:path>
              </a:pathLst>
            </a:custGeom>
            <a:solidFill>
              <a:srgbClr val="0000FF"/>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94929" name="Freeform 17"/>
            <p:cNvSpPr>
              <a:spLocks/>
            </p:cNvSpPr>
            <p:nvPr/>
          </p:nvSpPr>
          <p:spPr bwMode="auto">
            <a:xfrm>
              <a:off x="3478" y="2627"/>
              <a:ext cx="645" cy="51"/>
            </a:xfrm>
            <a:custGeom>
              <a:avLst/>
              <a:gdLst>
                <a:gd name="T0" fmla="*/ 93 w 645"/>
                <a:gd name="T1" fmla="*/ 0 h 51"/>
                <a:gd name="T2" fmla="*/ 644 w 645"/>
                <a:gd name="T3" fmla="*/ 0 h 51"/>
                <a:gd name="T4" fmla="*/ 644 w 645"/>
                <a:gd name="T5" fmla="*/ 50 h 51"/>
                <a:gd name="T6" fmla="*/ 93 w 645"/>
                <a:gd name="T7" fmla="*/ 50 h 51"/>
                <a:gd name="T8" fmla="*/ 0 w 645"/>
                <a:gd name="T9" fmla="*/ 0 h 51"/>
                <a:gd name="T10" fmla="*/ 93 w 645"/>
                <a:gd name="T11" fmla="*/ 0 h 51"/>
                <a:gd name="T12" fmla="*/ 0 60000 65536"/>
                <a:gd name="T13" fmla="*/ 0 60000 65536"/>
                <a:gd name="T14" fmla="*/ 0 60000 65536"/>
                <a:gd name="T15" fmla="*/ 0 60000 65536"/>
                <a:gd name="T16" fmla="*/ 0 60000 65536"/>
                <a:gd name="T17" fmla="*/ 0 60000 65536"/>
                <a:gd name="T18" fmla="*/ 0 w 645"/>
                <a:gd name="T19" fmla="*/ 0 h 51"/>
                <a:gd name="T20" fmla="*/ 645 w 6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645" h="51">
                  <a:moveTo>
                    <a:pt x="93" y="0"/>
                  </a:moveTo>
                  <a:lnTo>
                    <a:pt x="644" y="0"/>
                  </a:lnTo>
                  <a:lnTo>
                    <a:pt x="644" y="50"/>
                  </a:lnTo>
                  <a:lnTo>
                    <a:pt x="93" y="50"/>
                  </a:lnTo>
                  <a:lnTo>
                    <a:pt x="0" y="0"/>
                  </a:lnTo>
                  <a:lnTo>
                    <a:pt x="93" y="0"/>
                  </a:lnTo>
                </a:path>
              </a:pathLst>
            </a:custGeom>
            <a:solidFill>
              <a:srgbClr val="FC0128"/>
            </a:solidFill>
            <a:ln w="12700" cap="rnd">
              <a:solidFill>
                <a:srgbClr val="000000"/>
              </a:solidFill>
              <a:round/>
              <a:headEnd/>
              <a:tailEnd/>
            </a:ln>
          </p:spPr>
          <p:txBody>
            <a:bodyPr/>
            <a:lstStyle/>
            <a:p>
              <a:pPr eaLnBrk="0" hangingPunct="0"/>
              <a:endParaRPr lang="nl-NL" sz="1600" i="1">
                <a:solidFill>
                  <a:schemeClr val="tx1"/>
                </a:solidFill>
              </a:endParaRPr>
            </a:p>
          </p:txBody>
        </p:sp>
        <p:sp>
          <p:nvSpPr>
            <p:cNvPr id="294930" name="Rectangle 18"/>
            <p:cNvSpPr>
              <a:spLocks noChangeArrowheads="1"/>
            </p:cNvSpPr>
            <p:nvPr/>
          </p:nvSpPr>
          <p:spPr bwMode="auto">
            <a:xfrm>
              <a:off x="2788" y="1707"/>
              <a:ext cx="525" cy="54"/>
            </a:xfrm>
            <a:prstGeom prst="rect">
              <a:avLst/>
            </a:prstGeom>
            <a:solidFill>
              <a:srgbClr val="999999"/>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94931" name="Rectangle 19"/>
            <p:cNvSpPr>
              <a:spLocks noChangeArrowheads="1"/>
            </p:cNvSpPr>
            <p:nvPr/>
          </p:nvSpPr>
          <p:spPr bwMode="auto">
            <a:xfrm>
              <a:off x="3281" y="1379"/>
              <a:ext cx="257" cy="271"/>
            </a:xfrm>
            <a:prstGeom prst="rect">
              <a:avLst/>
            </a:prstGeom>
            <a:solidFill>
              <a:srgbClr val="999999"/>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94932" name="Line 20"/>
            <p:cNvSpPr>
              <a:spLocks noChangeShapeType="1"/>
            </p:cNvSpPr>
            <p:nvPr/>
          </p:nvSpPr>
          <p:spPr bwMode="auto">
            <a:xfrm>
              <a:off x="3416" y="1657"/>
              <a:ext cx="0" cy="100"/>
            </a:xfrm>
            <a:prstGeom prst="line">
              <a:avLst/>
            </a:prstGeom>
            <a:noFill/>
            <a:ln w="12700">
              <a:solidFill>
                <a:srgbClr val="000000"/>
              </a:solidFill>
              <a:round/>
              <a:headEnd type="none" w="sm" len="sm"/>
              <a:tailEnd type="none" w="sm" len="sm"/>
            </a:ln>
          </p:spPr>
          <p:txBody>
            <a:bodyPr/>
            <a:lstStyle/>
            <a:p>
              <a:endParaRPr lang="nl-NL"/>
            </a:p>
          </p:txBody>
        </p:sp>
        <p:sp>
          <p:nvSpPr>
            <p:cNvPr id="294933" name="Rectangle 21"/>
            <p:cNvSpPr>
              <a:spLocks noChangeArrowheads="1"/>
            </p:cNvSpPr>
            <p:nvPr/>
          </p:nvSpPr>
          <p:spPr bwMode="auto">
            <a:xfrm>
              <a:off x="3326" y="1707"/>
              <a:ext cx="174" cy="43"/>
            </a:xfrm>
            <a:prstGeom prst="rect">
              <a:avLst/>
            </a:prstGeom>
            <a:solidFill>
              <a:srgbClr val="999999"/>
            </a:solidFill>
            <a:ln w="12700">
              <a:solidFill>
                <a:srgbClr val="000000"/>
              </a:solidFill>
              <a:miter lim="800000"/>
              <a:headEnd/>
              <a:tailEnd/>
            </a:ln>
          </p:spPr>
          <p:txBody>
            <a:bodyPr wrap="none" anchor="ctr"/>
            <a:lstStyle/>
            <a:p>
              <a:pPr eaLnBrk="0" hangingPunct="0"/>
              <a:endParaRPr lang="nl-NL" sz="1600" i="1">
                <a:solidFill>
                  <a:schemeClr val="tx1"/>
                </a:solidFill>
              </a:endParaRPr>
            </a:p>
          </p:txBody>
        </p:sp>
        <p:sp>
          <p:nvSpPr>
            <p:cNvPr id="294934" name="Line 22"/>
            <p:cNvSpPr>
              <a:spLocks noChangeShapeType="1"/>
            </p:cNvSpPr>
            <p:nvPr/>
          </p:nvSpPr>
          <p:spPr bwMode="auto">
            <a:xfrm flipV="1">
              <a:off x="3517" y="3301"/>
              <a:ext cx="0" cy="538"/>
            </a:xfrm>
            <a:prstGeom prst="line">
              <a:avLst/>
            </a:prstGeom>
            <a:noFill/>
            <a:ln w="12700">
              <a:solidFill>
                <a:srgbClr val="000000"/>
              </a:solidFill>
              <a:round/>
              <a:headEnd type="none" w="sm" len="sm"/>
              <a:tailEnd type="none" w="sm" len="sm"/>
            </a:ln>
          </p:spPr>
          <p:txBody>
            <a:bodyPr/>
            <a:lstStyle/>
            <a:p>
              <a:endParaRPr lang="nl-NL"/>
            </a:p>
          </p:txBody>
        </p:sp>
        <p:sp>
          <p:nvSpPr>
            <p:cNvPr id="294935" name="Line 23"/>
            <p:cNvSpPr>
              <a:spLocks noChangeShapeType="1"/>
            </p:cNvSpPr>
            <p:nvPr/>
          </p:nvSpPr>
          <p:spPr bwMode="auto">
            <a:xfrm flipV="1">
              <a:off x="3572" y="3297"/>
              <a:ext cx="0" cy="538"/>
            </a:xfrm>
            <a:prstGeom prst="line">
              <a:avLst/>
            </a:prstGeom>
            <a:noFill/>
            <a:ln w="12700">
              <a:solidFill>
                <a:srgbClr val="000000"/>
              </a:solidFill>
              <a:round/>
              <a:headEnd type="none" w="sm" len="sm"/>
              <a:tailEnd type="none" w="sm" len="sm"/>
            </a:ln>
          </p:spPr>
          <p:txBody>
            <a:bodyPr/>
            <a:lstStyle/>
            <a:p>
              <a:endParaRPr lang="nl-NL"/>
            </a:p>
          </p:txBody>
        </p:sp>
        <p:sp>
          <p:nvSpPr>
            <p:cNvPr id="294936" name="Rectangle 24"/>
            <p:cNvSpPr>
              <a:spLocks noChangeArrowheads="1"/>
            </p:cNvSpPr>
            <p:nvPr/>
          </p:nvSpPr>
          <p:spPr bwMode="auto">
            <a:xfrm>
              <a:off x="3525" y="3484"/>
              <a:ext cx="33" cy="66"/>
            </a:xfrm>
            <a:prstGeom prst="rect">
              <a:avLst/>
            </a:prstGeom>
            <a:solidFill>
              <a:srgbClr val="FFFFFF"/>
            </a:solidFill>
            <a:ln w="9525">
              <a:noFill/>
              <a:miter lim="800000"/>
              <a:headEnd/>
              <a:tailEnd/>
            </a:ln>
          </p:spPr>
          <p:txBody>
            <a:bodyPr wrap="none" anchor="ctr"/>
            <a:lstStyle/>
            <a:p>
              <a:pPr eaLnBrk="0" hangingPunct="0"/>
              <a:endParaRPr lang="nl-NL" sz="1600" i="1">
                <a:solidFill>
                  <a:schemeClr val="tx1"/>
                </a:solidFill>
              </a:endParaRPr>
            </a:p>
          </p:txBody>
        </p:sp>
        <p:sp>
          <p:nvSpPr>
            <p:cNvPr id="294937" name="Rectangle 25"/>
            <p:cNvSpPr>
              <a:spLocks noChangeArrowheads="1"/>
            </p:cNvSpPr>
            <p:nvPr/>
          </p:nvSpPr>
          <p:spPr bwMode="auto">
            <a:xfrm>
              <a:off x="1427" y="2921"/>
              <a:ext cx="644" cy="173"/>
            </a:xfrm>
            <a:prstGeom prst="rect">
              <a:avLst/>
            </a:prstGeom>
            <a:noFill/>
            <a:ln w="9525">
              <a:noFill/>
              <a:miter lim="800000"/>
              <a:headEnd/>
              <a:tailEnd/>
            </a:ln>
          </p:spPr>
          <p:txBody>
            <a:bodyPr wrap="none" lIns="92075" tIns="46038" rIns="92075" bIns="46038">
              <a:spAutoFit/>
            </a:bodyPr>
            <a:lstStyle/>
            <a:p>
              <a:pPr defTabSz="762000" eaLnBrk="0" hangingPunct="0"/>
              <a:r>
                <a:rPr lang="en-US" altLang="en-US" sz="1200" i="1">
                  <a:solidFill>
                    <a:srgbClr val="000000"/>
                  </a:solidFill>
                </a:rPr>
                <a:t>Heater band</a:t>
              </a:r>
            </a:p>
          </p:txBody>
        </p:sp>
        <p:sp>
          <p:nvSpPr>
            <p:cNvPr id="294938" name="Rectangle 26"/>
            <p:cNvSpPr>
              <a:spLocks noChangeArrowheads="1"/>
            </p:cNvSpPr>
            <p:nvPr/>
          </p:nvSpPr>
          <p:spPr bwMode="auto">
            <a:xfrm>
              <a:off x="1155" y="2162"/>
              <a:ext cx="724" cy="173"/>
            </a:xfrm>
            <a:prstGeom prst="rect">
              <a:avLst/>
            </a:prstGeom>
            <a:noFill/>
            <a:ln w="9525">
              <a:noFill/>
              <a:miter lim="800000"/>
              <a:headEnd/>
              <a:tailEnd/>
            </a:ln>
          </p:spPr>
          <p:txBody>
            <a:bodyPr wrap="none" lIns="92075" tIns="46038" rIns="92075" bIns="46038">
              <a:spAutoFit/>
            </a:bodyPr>
            <a:lstStyle/>
            <a:p>
              <a:pPr defTabSz="762000" eaLnBrk="0" hangingPunct="0"/>
              <a:r>
                <a:rPr lang="en-US" altLang="en-US" sz="1200" i="1">
                  <a:solidFill>
                    <a:srgbClr val="000000"/>
                  </a:solidFill>
                </a:rPr>
                <a:t>Acidic reagent</a:t>
              </a:r>
            </a:p>
          </p:txBody>
        </p:sp>
        <p:sp>
          <p:nvSpPr>
            <p:cNvPr id="294939" name="Rectangle 27"/>
            <p:cNvSpPr>
              <a:spLocks noChangeArrowheads="1"/>
            </p:cNvSpPr>
            <p:nvPr/>
          </p:nvSpPr>
          <p:spPr bwMode="auto">
            <a:xfrm>
              <a:off x="1149" y="2414"/>
              <a:ext cx="698" cy="173"/>
            </a:xfrm>
            <a:prstGeom prst="rect">
              <a:avLst/>
            </a:prstGeom>
            <a:noFill/>
            <a:ln w="9525">
              <a:noFill/>
              <a:miter lim="800000"/>
              <a:headEnd/>
              <a:tailEnd/>
            </a:ln>
          </p:spPr>
          <p:txBody>
            <a:bodyPr wrap="none" lIns="92075" tIns="46038" rIns="92075" bIns="46038">
              <a:spAutoFit/>
            </a:bodyPr>
            <a:lstStyle/>
            <a:p>
              <a:pPr defTabSz="762000" eaLnBrk="0" hangingPunct="0"/>
              <a:r>
                <a:rPr lang="en-US" altLang="en-US" sz="1200" i="1">
                  <a:solidFill>
                    <a:srgbClr val="000000"/>
                  </a:solidFill>
                </a:rPr>
                <a:t>Alkali reagent</a:t>
              </a:r>
            </a:p>
          </p:txBody>
        </p:sp>
        <p:sp>
          <p:nvSpPr>
            <p:cNvPr id="294940" name="Rectangle 28"/>
            <p:cNvSpPr>
              <a:spLocks noChangeArrowheads="1"/>
            </p:cNvSpPr>
            <p:nvPr/>
          </p:nvSpPr>
          <p:spPr bwMode="auto">
            <a:xfrm>
              <a:off x="3719" y="3659"/>
              <a:ext cx="698" cy="173"/>
            </a:xfrm>
            <a:prstGeom prst="rect">
              <a:avLst/>
            </a:prstGeom>
            <a:noFill/>
            <a:ln w="9525">
              <a:noFill/>
              <a:miter lim="800000"/>
              <a:headEnd/>
              <a:tailEnd/>
            </a:ln>
          </p:spPr>
          <p:txBody>
            <a:bodyPr wrap="none" lIns="92075" tIns="46038" rIns="92075" bIns="46038">
              <a:spAutoFit/>
            </a:bodyPr>
            <a:lstStyle/>
            <a:p>
              <a:pPr defTabSz="762000" eaLnBrk="0" hangingPunct="0"/>
              <a:r>
                <a:rPr lang="en-US" altLang="en-US" sz="1200" i="1">
                  <a:solidFill>
                    <a:srgbClr val="000000"/>
                  </a:solidFill>
                </a:rPr>
                <a:t>Harvest valve</a:t>
              </a:r>
            </a:p>
          </p:txBody>
        </p:sp>
        <p:sp>
          <p:nvSpPr>
            <p:cNvPr id="294941" name="Rectangle 29"/>
            <p:cNvSpPr>
              <a:spLocks noChangeArrowheads="1"/>
            </p:cNvSpPr>
            <p:nvPr/>
          </p:nvSpPr>
          <p:spPr bwMode="auto">
            <a:xfrm>
              <a:off x="4158" y="2704"/>
              <a:ext cx="554" cy="173"/>
            </a:xfrm>
            <a:prstGeom prst="rect">
              <a:avLst/>
            </a:prstGeom>
            <a:noFill/>
            <a:ln w="9525">
              <a:noFill/>
              <a:miter lim="800000"/>
              <a:headEnd/>
              <a:tailEnd/>
            </a:ln>
          </p:spPr>
          <p:txBody>
            <a:bodyPr wrap="none" lIns="92075" tIns="46038" rIns="92075" bIns="46038">
              <a:spAutoFit/>
            </a:bodyPr>
            <a:lstStyle/>
            <a:p>
              <a:pPr defTabSz="762000" eaLnBrk="0" hangingPunct="0"/>
              <a:r>
                <a:rPr lang="en-US" altLang="en-US" sz="1200" i="1">
                  <a:solidFill>
                    <a:srgbClr val="000000"/>
                  </a:solidFill>
                </a:rPr>
                <a:t>pH sensor</a:t>
              </a:r>
            </a:p>
          </p:txBody>
        </p:sp>
        <p:sp>
          <p:nvSpPr>
            <p:cNvPr id="294942" name="Rectangle 30"/>
            <p:cNvSpPr>
              <a:spLocks noChangeArrowheads="1"/>
            </p:cNvSpPr>
            <p:nvPr/>
          </p:nvSpPr>
          <p:spPr bwMode="auto">
            <a:xfrm>
              <a:off x="4188" y="2473"/>
              <a:ext cx="666" cy="173"/>
            </a:xfrm>
            <a:prstGeom prst="rect">
              <a:avLst/>
            </a:prstGeom>
            <a:noFill/>
            <a:ln w="9525">
              <a:noFill/>
              <a:miter lim="800000"/>
              <a:headEnd/>
              <a:tailEnd/>
            </a:ln>
          </p:spPr>
          <p:txBody>
            <a:bodyPr wrap="none" lIns="92075" tIns="46038" rIns="92075" bIns="46038">
              <a:spAutoFit/>
            </a:bodyPr>
            <a:lstStyle/>
            <a:p>
              <a:pPr defTabSz="762000" eaLnBrk="0" hangingPunct="0"/>
              <a:r>
                <a:rPr lang="en-US" altLang="en-US" sz="1200" i="1">
                  <a:solidFill>
                    <a:srgbClr val="000000"/>
                  </a:solidFill>
                </a:rPr>
                <a:t>Temperature</a:t>
              </a:r>
            </a:p>
          </p:txBody>
        </p:sp>
        <p:sp>
          <p:nvSpPr>
            <p:cNvPr id="294943" name="Rectangle 31"/>
            <p:cNvSpPr>
              <a:spLocks noChangeArrowheads="1"/>
            </p:cNvSpPr>
            <p:nvPr/>
          </p:nvSpPr>
          <p:spPr bwMode="auto">
            <a:xfrm>
              <a:off x="4194" y="2570"/>
              <a:ext cx="404" cy="173"/>
            </a:xfrm>
            <a:prstGeom prst="rect">
              <a:avLst/>
            </a:prstGeom>
            <a:noFill/>
            <a:ln w="9525">
              <a:noFill/>
              <a:miter lim="800000"/>
              <a:headEnd/>
              <a:tailEnd/>
            </a:ln>
          </p:spPr>
          <p:txBody>
            <a:bodyPr wrap="none" lIns="92075" tIns="46038" rIns="92075" bIns="46038">
              <a:spAutoFit/>
            </a:bodyPr>
            <a:lstStyle/>
            <a:p>
              <a:pPr defTabSz="762000" eaLnBrk="0" hangingPunct="0"/>
              <a:r>
                <a:rPr lang="en-US" altLang="en-US" sz="1200" i="1">
                  <a:solidFill>
                    <a:srgbClr val="000000"/>
                  </a:solidFill>
                </a:rPr>
                <a:t>sensor</a:t>
              </a:r>
            </a:p>
          </p:txBody>
        </p:sp>
        <p:sp>
          <p:nvSpPr>
            <p:cNvPr id="294944" name="Rectangle 32"/>
            <p:cNvSpPr>
              <a:spLocks noChangeArrowheads="1"/>
            </p:cNvSpPr>
            <p:nvPr/>
          </p:nvSpPr>
          <p:spPr bwMode="auto">
            <a:xfrm>
              <a:off x="4249" y="2008"/>
              <a:ext cx="586" cy="173"/>
            </a:xfrm>
            <a:prstGeom prst="rect">
              <a:avLst/>
            </a:prstGeom>
            <a:noFill/>
            <a:ln w="9525">
              <a:noFill/>
              <a:miter lim="800000"/>
              <a:headEnd/>
              <a:tailEnd/>
            </a:ln>
          </p:spPr>
          <p:txBody>
            <a:bodyPr wrap="none" lIns="92075" tIns="46038" rIns="92075" bIns="46038">
              <a:spAutoFit/>
            </a:bodyPr>
            <a:lstStyle/>
            <a:p>
              <a:pPr defTabSz="762000" eaLnBrk="0" hangingPunct="0"/>
              <a:r>
                <a:rPr lang="en-US" altLang="en-US" sz="1200" i="1">
                  <a:solidFill>
                    <a:srgbClr val="000000"/>
                  </a:solidFill>
                </a:rPr>
                <a:t>Feed valve</a:t>
              </a:r>
            </a:p>
          </p:txBody>
        </p:sp>
        <p:sp>
          <p:nvSpPr>
            <p:cNvPr id="294945" name="Rectangle 33"/>
            <p:cNvSpPr>
              <a:spLocks noChangeArrowheads="1"/>
            </p:cNvSpPr>
            <p:nvPr/>
          </p:nvSpPr>
          <p:spPr bwMode="auto">
            <a:xfrm>
              <a:off x="3604" y="1299"/>
              <a:ext cx="447" cy="173"/>
            </a:xfrm>
            <a:prstGeom prst="rect">
              <a:avLst/>
            </a:prstGeom>
            <a:noFill/>
            <a:ln w="9525">
              <a:noFill/>
              <a:miter lim="800000"/>
              <a:headEnd/>
              <a:tailEnd/>
            </a:ln>
          </p:spPr>
          <p:txBody>
            <a:bodyPr wrap="none" lIns="92075" tIns="46038" rIns="92075" bIns="46038">
              <a:spAutoFit/>
            </a:bodyPr>
            <a:lstStyle/>
            <a:p>
              <a:pPr defTabSz="762000" eaLnBrk="0" hangingPunct="0"/>
              <a:r>
                <a:rPr lang="en-US" altLang="en-US" sz="1200" i="1">
                  <a:solidFill>
                    <a:srgbClr val="000000"/>
                  </a:solidFill>
                </a:rPr>
                <a:t>Agitator</a:t>
              </a:r>
            </a:p>
          </p:txBody>
        </p:sp>
        <p:grpSp>
          <p:nvGrpSpPr>
            <p:cNvPr id="294946" name="Group 34"/>
            <p:cNvGrpSpPr>
              <a:grpSpLocks/>
            </p:cNvGrpSpPr>
            <p:nvPr/>
          </p:nvGrpSpPr>
          <p:grpSpPr bwMode="auto">
            <a:xfrm>
              <a:off x="3450" y="3714"/>
              <a:ext cx="184" cy="92"/>
              <a:chOff x="3450" y="3714"/>
              <a:chExt cx="184" cy="92"/>
            </a:xfrm>
          </p:grpSpPr>
          <p:sp>
            <p:nvSpPr>
              <p:cNvPr id="294947" name="AutoShape 35"/>
              <p:cNvSpPr>
                <a:spLocks noChangeArrowheads="1"/>
              </p:cNvSpPr>
              <p:nvPr/>
            </p:nvSpPr>
            <p:spPr bwMode="auto">
              <a:xfrm rot="-5400000">
                <a:off x="3544" y="3716"/>
                <a:ext cx="92" cy="88"/>
              </a:xfrm>
              <a:prstGeom prst="triangle">
                <a:avLst>
                  <a:gd name="adj" fmla="val 49995"/>
                </a:avLst>
              </a:prstGeom>
              <a:solidFill>
                <a:schemeClr val="fo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94948" name="AutoShape 36"/>
              <p:cNvSpPr>
                <a:spLocks noChangeArrowheads="1"/>
              </p:cNvSpPr>
              <p:nvPr/>
            </p:nvSpPr>
            <p:spPr bwMode="auto">
              <a:xfrm rot="5400000" flipH="1">
                <a:off x="3448" y="3716"/>
                <a:ext cx="92" cy="88"/>
              </a:xfrm>
              <a:prstGeom prst="triangle">
                <a:avLst>
                  <a:gd name="adj" fmla="val 49995"/>
                </a:avLst>
              </a:prstGeom>
              <a:solidFill>
                <a:schemeClr val="fo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grpSp>
        <p:sp>
          <p:nvSpPr>
            <p:cNvPr id="294949" name="Line 37"/>
            <p:cNvSpPr>
              <a:spLocks noChangeShapeType="1"/>
            </p:cNvSpPr>
            <p:nvPr/>
          </p:nvSpPr>
          <p:spPr bwMode="auto">
            <a:xfrm>
              <a:off x="3060" y="1710"/>
              <a:ext cx="0" cy="48"/>
            </a:xfrm>
            <a:prstGeom prst="line">
              <a:avLst/>
            </a:prstGeom>
            <a:noFill/>
            <a:ln w="12700">
              <a:solidFill>
                <a:schemeClr val="tx1"/>
              </a:solidFill>
              <a:round/>
              <a:headEnd type="none" w="sm" len="sm"/>
              <a:tailEnd type="none" w="sm" len="sm"/>
            </a:ln>
          </p:spPr>
          <p:txBody>
            <a:bodyPr/>
            <a:lstStyle/>
            <a:p>
              <a:endParaRPr lang="nl-NL"/>
            </a:p>
          </p:txBody>
        </p:sp>
        <p:sp>
          <p:nvSpPr>
            <p:cNvPr id="294950" name="Line 38"/>
            <p:cNvSpPr>
              <a:spLocks noChangeShapeType="1"/>
            </p:cNvSpPr>
            <p:nvPr/>
          </p:nvSpPr>
          <p:spPr bwMode="auto">
            <a:xfrm>
              <a:off x="3141" y="1710"/>
              <a:ext cx="0" cy="48"/>
            </a:xfrm>
            <a:prstGeom prst="line">
              <a:avLst/>
            </a:prstGeom>
            <a:noFill/>
            <a:ln w="12700">
              <a:solidFill>
                <a:schemeClr val="tx1"/>
              </a:solidFill>
              <a:round/>
              <a:headEnd type="none" w="sm" len="sm"/>
              <a:tailEnd type="none" w="sm" len="sm"/>
            </a:ln>
          </p:spPr>
          <p:txBody>
            <a:bodyPr/>
            <a:lstStyle/>
            <a:p>
              <a:endParaRPr lang="nl-NL"/>
            </a:p>
          </p:txBody>
        </p:sp>
        <p:sp>
          <p:nvSpPr>
            <p:cNvPr id="294951" name="Line 39"/>
            <p:cNvSpPr>
              <a:spLocks noChangeShapeType="1"/>
            </p:cNvSpPr>
            <p:nvPr/>
          </p:nvSpPr>
          <p:spPr bwMode="auto">
            <a:xfrm>
              <a:off x="3204" y="1710"/>
              <a:ext cx="0" cy="48"/>
            </a:xfrm>
            <a:prstGeom prst="line">
              <a:avLst/>
            </a:prstGeom>
            <a:noFill/>
            <a:ln w="12700">
              <a:solidFill>
                <a:schemeClr val="tx1"/>
              </a:solidFill>
              <a:round/>
              <a:headEnd type="none" w="sm" len="sm"/>
              <a:tailEnd type="none" w="sm" len="sm"/>
            </a:ln>
          </p:spPr>
          <p:txBody>
            <a:bodyPr/>
            <a:lstStyle/>
            <a:p>
              <a:endParaRPr lang="nl-NL"/>
            </a:p>
          </p:txBody>
        </p:sp>
        <p:sp>
          <p:nvSpPr>
            <p:cNvPr id="294952" name="Line 40"/>
            <p:cNvSpPr>
              <a:spLocks noChangeShapeType="1"/>
            </p:cNvSpPr>
            <p:nvPr/>
          </p:nvSpPr>
          <p:spPr bwMode="auto">
            <a:xfrm>
              <a:off x="3258" y="1710"/>
              <a:ext cx="0" cy="48"/>
            </a:xfrm>
            <a:prstGeom prst="line">
              <a:avLst/>
            </a:prstGeom>
            <a:noFill/>
            <a:ln w="12700">
              <a:solidFill>
                <a:schemeClr val="tx1"/>
              </a:solidFill>
              <a:round/>
              <a:headEnd type="none" w="sm" len="sm"/>
              <a:tailEnd type="none" w="sm" len="sm"/>
            </a:ln>
          </p:spPr>
          <p:txBody>
            <a:bodyPr/>
            <a:lstStyle/>
            <a:p>
              <a:endParaRPr lang="nl-NL"/>
            </a:p>
          </p:txBody>
        </p:sp>
        <p:sp>
          <p:nvSpPr>
            <p:cNvPr id="294953" name="Line 41"/>
            <p:cNvSpPr>
              <a:spLocks noChangeShapeType="1"/>
            </p:cNvSpPr>
            <p:nvPr/>
          </p:nvSpPr>
          <p:spPr bwMode="auto">
            <a:xfrm>
              <a:off x="2988" y="1710"/>
              <a:ext cx="0" cy="48"/>
            </a:xfrm>
            <a:prstGeom prst="line">
              <a:avLst/>
            </a:prstGeom>
            <a:noFill/>
            <a:ln w="12700">
              <a:solidFill>
                <a:schemeClr val="tx1"/>
              </a:solidFill>
              <a:round/>
              <a:headEnd type="none" w="sm" len="sm"/>
              <a:tailEnd type="none" w="sm" len="sm"/>
            </a:ln>
          </p:spPr>
          <p:txBody>
            <a:bodyPr/>
            <a:lstStyle/>
            <a:p>
              <a:endParaRPr lang="nl-NL"/>
            </a:p>
          </p:txBody>
        </p:sp>
        <p:sp>
          <p:nvSpPr>
            <p:cNvPr id="294954" name="Line 42"/>
            <p:cNvSpPr>
              <a:spLocks noChangeShapeType="1"/>
            </p:cNvSpPr>
            <p:nvPr/>
          </p:nvSpPr>
          <p:spPr bwMode="auto">
            <a:xfrm>
              <a:off x="2934" y="1710"/>
              <a:ext cx="0" cy="48"/>
            </a:xfrm>
            <a:prstGeom prst="line">
              <a:avLst/>
            </a:prstGeom>
            <a:noFill/>
            <a:ln w="12700">
              <a:solidFill>
                <a:schemeClr val="tx1"/>
              </a:solidFill>
              <a:round/>
              <a:headEnd type="none" w="sm" len="sm"/>
              <a:tailEnd type="none" w="sm" len="sm"/>
            </a:ln>
          </p:spPr>
          <p:txBody>
            <a:bodyPr/>
            <a:lstStyle/>
            <a:p>
              <a:endParaRPr lang="nl-NL"/>
            </a:p>
          </p:txBody>
        </p:sp>
        <p:sp>
          <p:nvSpPr>
            <p:cNvPr id="294955" name="Line 43"/>
            <p:cNvSpPr>
              <a:spLocks noChangeShapeType="1"/>
            </p:cNvSpPr>
            <p:nvPr/>
          </p:nvSpPr>
          <p:spPr bwMode="auto">
            <a:xfrm>
              <a:off x="2889" y="1710"/>
              <a:ext cx="0" cy="48"/>
            </a:xfrm>
            <a:prstGeom prst="line">
              <a:avLst/>
            </a:prstGeom>
            <a:noFill/>
            <a:ln w="12700">
              <a:solidFill>
                <a:schemeClr val="tx1"/>
              </a:solidFill>
              <a:round/>
              <a:headEnd type="none" w="sm" len="sm"/>
              <a:tailEnd type="none" w="sm" len="sm"/>
            </a:ln>
          </p:spPr>
          <p:txBody>
            <a:bodyPr/>
            <a:lstStyle/>
            <a:p>
              <a:endParaRPr lang="nl-NL"/>
            </a:p>
          </p:txBody>
        </p:sp>
        <p:sp>
          <p:nvSpPr>
            <p:cNvPr id="294956" name="Line 44"/>
            <p:cNvSpPr>
              <a:spLocks noChangeShapeType="1"/>
            </p:cNvSpPr>
            <p:nvPr/>
          </p:nvSpPr>
          <p:spPr bwMode="auto">
            <a:xfrm>
              <a:off x="2847" y="1710"/>
              <a:ext cx="0" cy="48"/>
            </a:xfrm>
            <a:prstGeom prst="line">
              <a:avLst/>
            </a:prstGeom>
            <a:noFill/>
            <a:ln w="12700">
              <a:solidFill>
                <a:schemeClr val="tx1"/>
              </a:solidFill>
              <a:round/>
              <a:headEnd type="none" w="sm" len="sm"/>
              <a:tailEnd type="none" w="sm" len="sm"/>
            </a:ln>
          </p:spPr>
          <p:txBody>
            <a:bodyPr/>
            <a:lstStyle/>
            <a:p>
              <a:endParaRPr lang="nl-NL"/>
            </a:p>
          </p:txBody>
        </p:sp>
        <p:sp>
          <p:nvSpPr>
            <p:cNvPr id="294957" name="Line 45"/>
            <p:cNvSpPr>
              <a:spLocks noChangeShapeType="1"/>
            </p:cNvSpPr>
            <p:nvPr/>
          </p:nvSpPr>
          <p:spPr bwMode="auto">
            <a:xfrm>
              <a:off x="2820" y="1710"/>
              <a:ext cx="0" cy="48"/>
            </a:xfrm>
            <a:prstGeom prst="line">
              <a:avLst/>
            </a:prstGeom>
            <a:noFill/>
            <a:ln w="12700">
              <a:solidFill>
                <a:schemeClr val="tx1"/>
              </a:solidFill>
              <a:round/>
              <a:headEnd type="none" w="sm" len="sm"/>
              <a:tailEnd type="none" w="sm" len="sm"/>
            </a:ln>
          </p:spPr>
          <p:txBody>
            <a:bodyPr/>
            <a:lstStyle/>
            <a:p>
              <a:endParaRPr lang="nl-NL"/>
            </a:p>
          </p:txBody>
        </p:sp>
        <p:sp>
          <p:nvSpPr>
            <p:cNvPr id="294958" name="Line 46"/>
            <p:cNvSpPr>
              <a:spLocks noChangeShapeType="1"/>
            </p:cNvSpPr>
            <p:nvPr/>
          </p:nvSpPr>
          <p:spPr bwMode="auto">
            <a:xfrm>
              <a:off x="3285" y="1710"/>
              <a:ext cx="0" cy="48"/>
            </a:xfrm>
            <a:prstGeom prst="line">
              <a:avLst/>
            </a:prstGeom>
            <a:noFill/>
            <a:ln w="12700">
              <a:solidFill>
                <a:schemeClr val="tx1"/>
              </a:solidFill>
              <a:round/>
              <a:headEnd type="none" w="sm" len="sm"/>
              <a:tailEnd type="none" w="sm" len="sm"/>
            </a:ln>
          </p:spPr>
          <p:txBody>
            <a:bodyPr/>
            <a:lstStyle/>
            <a:p>
              <a:endParaRPr lang="nl-NL"/>
            </a:p>
          </p:txBody>
        </p:sp>
        <p:sp>
          <p:nvSpPr>
            <p:cNvPr id="294959" name="Line 47"/>
            <p:cNvSpPr>
              <a:spLocks noChangeShapeType="1"/>
            </p:cNvSpPr>
            <p:nvPr/>
          </p:nvSpPr>
          <p:spPr bwMode="auto">
            <a:xfrm>
              <a:off x="3360" y="1710"/>
              <a:ext cx="0" cy="42"/>
            </a:xfrm>
            <a:prstGeom prst="line">
              <a:avLst/>
            </a:prstGeom>
            <a:noFill/>
            <a:ln w="12700">
              <a:solidFill>
                <a:schemeClr val="tx1"/>
              </a:solidFill>
              <a:round/>
              <a:headEnd type="none" w="sm" len="sm"/>
              <a:tailEnd type="none" w="sm" len="sm"/>
            </a:ln>
          </p:spPr>
          <p:txBody>
            <a:bodyPr/>
            <a:lstStyle/>
            <a:p>
              <a:endParaRPr lang="nl-NL"/>
            </a:p>
          </p:txBody>
        </p:sp>
        <p:sp>
          <p:nvSpPr>
            <p:cNvPr id="294960" name="Line 48"/>
            <p:cNvSpPr>
              <a:spLocks noChangeShapeType="1"/>
            </p:cNvSpPr>
            <p:nvPr/>
          </p:nvSpPr>
          <p:spPr bwMode="auto">
            <a:xfrm>
              <a:off x="3342" y="1710"/>
              <a:ext cx="0" cy="42"/>
            </a:xfrm>
            <a:prstGeom prst="line">
              <a:avLst/>
            </a:prstGeom>
            <a:noFill/>
            <a:ln w="12700">
              <a:solidFill>
                <a:schemeClr val="tx1"/>
              </a:solidFill>
              <a:round/>
              <a:headEnd type="none" w="sm" len="sm"/>
              <a:tailEnd type="none" w="sm" len="sm"/>
            </a:ln>
          </p:spPr>
          <p:txBody>
            <a:bodyPr/>
            <a:lstStyle/>
            <a:p>
              <a:endParaRPr lang="nl-NL"/>
            </a:p>
          </p:txBody>
        </p:sp>
        <p:sp>
          <p:nvSpPr>
            <p:cNvPr id="294961" name="Line 49"/>
            <p:cNvSpPr>
              <a:spLocks noChangeShapeType="1"/>
            </p:cNvSpPr>
            <p:nvPr/>
          </p:nvSpPr>
          <p:spPr bwMode="auto">
            <a:xfrm>
              <a:off x="3381" y="1710"/>
              <a:ext cx="0" cy="42"/>
            </a:xfrm>
            <a:prstGeom prst="line">
              <a:avLst/>
            </a:prstGeom>
            <a:noFill/>
            <a:ln w="12700">
              <a:solidFill>
                <a:schemeClr val="tx1"/>
              </a:solidFill>
              <a:round/>
              <a:headEnd type="none" w="sm" len="sm"/>
              <a:tailEnd type="none" w="sm" len="sm"/>
            </a:ln>
          </p:spPr>
          <p:txBody>
            <a:bodyPr/>
            <a:lstStyle/>
            <a:p>
              <a:endParaRPr lang="nl-NL"/>
            </a:p>
          </p:txBody>
        </p:sp>
        <p:sp>
          <p:nvSpPr>
            <p:cNvPr id="294962" name="Line 50"/>
            <p:cNvSpPr>
              <a:spLocks noChangeShapeType="1"/>
            </p:cNvSpPr>
            <p:nvPr/>
          </p:nvSpPr>
          <p:spPr bwMode="auto">
            <a:xfrm>
              <a:off x="3363" y="1710"/>
              <a:ext cx="0" cy="42"/>
            </a:xfrm>
            <a:prstGeom prst="line">
              <a:avLst/>
            </a:prstGeom>
            <a:noFill/>
            <a:ln w="12700">
              <a:solidFill>
                <a:schemeClr val="tx1"/>
              </a:solidFill>
              <a:round/>
              <a:headEnd type="none" w="sm" len="sm"/>
              <a:tailEnd type="none" w="sm" len="sm"/>
            </a:ln>
          </p:spPr>
          <p:txBody>
            <a:bodyPr/>
            <a:lstStyle/>
            <a:p>
              <a:endParaRPr lang="nl-NL"/>
            </a:p>
          </p:txBody>
        </p:sp>
        <p:sp>
          <p:nvSpPr>
            <p:cNvPr id="294963" name="Line 51"/>
            <p:cNvSpPr>
              <a:spLocks noChangeShapeType="1"/>
            </p:cNvSpPr>
            <p:nvPr/>
          </p:nvSpPr>
          <p:spPr bwMode="auto">
            <a:xfrm>
              <a:off x="3393" y="1710"/>
              <a:ext cx="0" cy="42"/>
            </a:xfrm>
            <a:prstGeom prst="line">
              <a:avLst/>
            </a:prstGeom>
            <a:noFill/>
            <a:ln w="12700">
              <a:solidFill>
                <a:schemeClr val="tx1"/>
              </a:solidFill>
              <a:round/>
              <a:headEnd type="none" w="sm" len="sm"/>
              <a:tailEnd type="none" w="sm" len="sm"/>
            </a:ln>
          </p:spPr>
          <p:txBody>
            <a:bodyPr/>
            <a:lstStyle/>
            <a:p>
              <a:endParaRPr lang="nl-NL"/>
            </a:p>
          </p:txBody>
        </p:sp>
        <p:grpSp>
          <p:nvGrpSpPr>
            <p:cNvPr id="294964" name="Group 52"/>
            <p:cNvGrpSpPr>
              <a:grpSpLocks/>
            </p:cNvGrpSpPr>
            <p:nvPr/>
          </p:nvGrpSpPr>
          <p:grpSpPr bwMode="auto">
            <a:xfrm>
              <a:off x="4024" y="2138"/>
              <a:ext cx="92" cy="184"/>
              <a:chOff x="4024" y="2138"/>
              <a:chExt cx="92" cy="184"/>
            </a:xfrm>
          </p:grpSpPr>
          <p:sp>
            <p:nvSpPr>
              <p:cNvPr id="294965" name="AutoShape 53"/>
              <p:cNvSpPr>
                <a:spLocks noChangeArrowheads="1"/>
              </p:cNvSpPr>
              <p:nvPr/>
            </p:nvSpPr>
            <p:spPr bwMode="auto">
              <a:xfrm>
                <a:off x="4024" y="2234"/>
                <a:ext cx="92" cy="88"/>
              </a:xfrm>
              <a:prstGeom prst="triangle">
                <a:avLst>
                  <a:gd name="adj" fmla="val 49995"/>
                </a:avLst>
              </a:prstGeom>
              <a:solidFill>
                <a:schemeClr val="fo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94966" name="AutoShape 54"/>
              <p:cNvSpPr>
                <a:spLocks noChangeArrowheads="1"/>
              </p:cNvSpPr>
              <p:nvPr/>
            </p:nvSpPr>
            <p:spPr bwMode="auto">
              <a:xfrm rot="10800000" flipH="1">
                <a:off x="4024" y="2138"/>
                <a:ext cx="92" cy="88"/>
              </a:xfrm>
              <a:prstGeom prst="triangle">
                <a:avLst>
                  <a:gd name="adj" fmla="val 49995"/>
                </a:avLst>
              </a:prstGeom>
              <a:solidFill>
                <a:schemeClr val="fo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grpSp>
        <p:grpSp>
          <p:nvGrpSpPr>
            <p:cNvPr id="294967" name="Group 55"/>
            <p:cNvGrpSpPr>
              <a:grpSpLocks/>
            </p:cNvGrpSpPr>
            <p:nvPr/>
          </p:nvGrpSpPr>
          <p:grpSpPr bwMode="auto">
            <a:xfrm>
              <a:off x="1944" y="2256"/>
              <a:ext cx="666" cy="36"/>
              <a:chOff x="1944" y="2256"/>
              <a:chExt cx="666" cy="36"/>
            </a:xfrm>
          </p:grpSpPr>
          <p:sp>
            <p:nvSpPr>
              <p:cNvPr id="294968" name="Line 56"/>
              <p:cNvSpPr>
                <a:spLocks noChangeShapeType="1"/>
              </p:cNvSpPr>
              <p:nvPr/>
            </p:nvSpPr>
            <p:spPr bwMode="auto">
              <a:xfrm>
                <a:off x="1944" y="2256"/>
                <a:ext cx="662" cy="0"/>
              </a:xfrm>
              <a:prstGeom prst="line">
                <a:avLst/>
              </a:prstGeom>
              <a:noFill/>
              <a:ln w="12700">
                <a:solidFill>
                  <a:schemeClr val="tx1"/>
                </a:solidFill>
                <a:round/>
                <a:headEnd type="none" w="sm" len="sm"/>
                <a:tailEnd type="none" w="sm" len="sm"/>
              </a:ln>
            </p:spPr>
            <p:txBody>
              <a:bodyPr/>
              <a:lstStyle/>
              <a:p>
                <a:endParaRPr lang="nl-NL"/>
              </a:p>
            </p:txBody>
          </p:sp>
          <p:sp>
            <p:nvSpPr>
              <p:cNvPr id="294969" name="Line 57"/>
              <p:cNvSpPr>
                <a:spLocks noChangeShapeType="1"/>
              </p:cNvSpPr>
              <p:nvPr/>
            </p:nvSpPr>
            <p:spPr bwMode="auto">
              <a:xfrm>
                <a:off x="1948" y="2292"/>
                <a:ext cx="662" cy="0"/>
              </a:xfrm>
              <a:prstGeom prst="line">
                <a:avLst/>
              </a:prstGeom>
              <a:noFill/>
              <a:ln w="12700">
                <a:solidFill>
                  <a:schemeClr val="tx1"/>
                </a:solidFill>
                <a:round/>
                <a:headEnd type="none" w="sm" len="sm"/>
                <a:tailEnd type="none" w="sm" len="sm"/>
              </a:ln>
            </p:spPr>
            <p:txBody>
              <a:bodyPr/>
              <a:lstStyle/>
              <a:p>
                <a:endParaRPr lang="nl-NL"/>
              </a:p>
            </p:txBody>
          </p:sp>
        </p:grpSp>
        <p:grpSp>
          <p:nvGrpSpPr>
            <p:cNvPr id="294970" name="Group 58"/>
            <p:cNvGrpSpPr>
              <a:grpSpLocks/>
            </p:cNvGrpSpPr>
            <p:nvPr/>
          </p:nvGrpSpPr>
          <p:grpSpPr bwMode="auto">
            <a:xfrm>
              <a:off x="1944" y="2478"/>
              <a:ext cx="666" cy="36"/>
              <a:chOff x="1944" y="2478"/>
              <a:chExt cx="666" cy="36"/>
            </a:xfrm>
          </p:grpSpPr>
          <p:sp>
            <p:nvSpPr>
              <p:cNvPr id="294971" name="Line 59"/>
              <p:cNvSpPr>
                <a:spLocks noChangeShapeType="1"/>
              </p:cNvSpPr>
              <p:nvPr/>
            </p:nvSpPr>
            <p:spPr bwMode="auto">
              <a:xfrm>
                <a:off x="1944" y="2478"/>
                <a:ext cx="662" cy="0"/>
              </a:xfrm>
              <a:prstGeom prst="line">
                <a:avLst/>
              </a:prstGeom>
              <a:noFill/>
              <a:ln w="12700">
                <a:solidFill>
                  <a:schemeClr val="tx1"/>
                </a:solidFill>
                <a:round/>
                <a:headEnd type="none" w="sm" len="sm"/>
                <a:tailEnd type="none" w="sm" len="sm"/>
              </a:ln>
            </p:spPr>
            <p:txBody>
              <a:bodyPr/>
              <a:lstStyle/>
              <a:p>
                <a:endParaRPr lang="nl-NL"/>
              </a:p>
            </p:txBody>
          </p:sp>
          <p:sp>
            <p:nvSpPr>
              <p:cNvPr id="294972" name="Line 60"/>
              <p:cNvSpPr>
                <a:spLocks noChangeShapeType="1"/>
              </p:cNvSpPr>
              <p:nvPr/>
            </p:nvSpPr>
            <p:spPr bwMode="auto">
              <a:xfrm>
                <a:off x="1948" y="2514"/>
                <a:ext cx="662" cy="0"/>
              </a:xfrm>
              <a:prstGeom prst="line">
                <a:avLst/>
              </a:prstGeom>
              <a:noFill/>
              <a:ln w="12700">
                <a:solidFill>
                  <a:schemeClr val="tx1"/>
                </a:solidFill>
                <a:round/>
                <a:headEnd type="none" w="sm" len="sm"/>
                <a:tailEnd type="none" w="sm" len="sm"/>
              </a:ln>
            </p:spPr>
            <p:txBody>
              <a:bodyPr/>
              <a:lstStyle/>
              <a:p>
                <a:endParaRPr lang="nl-NL"/>
              </a:p>
            </p:txBody>
          </p:sp>
        </p:grpSp>
        <p:grpSp>
          <p:nvGrpSpPr>
            <p:cNvPr id="294973" name="Group 61"/>
            <p:cNvGrpSpPr>
              <a:grpSpLocks/>
            </p:cNvGrpSpPr>
            <p:nvPr/>
          </p:nvGrpSpPr>
          <p:grpSpPr bwMode="auto">
            <a:xfrm>
              <a:off x="2188" y="2174"/>
              <a:ext cx="92" cy="184"/>
              <a:chOff x="2188" y="2174"/>
              <a:chExt cx="92" cy="184"/>
            </a:xfrm>
          </p:grpSpPr>
          <p:sp>
            <p:nvSpPr>
              <p:cNvPr id="294974" name="AutoShape 62"/>
              <p:cNvSpPr>
                <a:spLocks noChangeArrowheads="1"/>
              </p:cNvSpPr>
              <p:nvPr/>
            </p:nvSpPr>
            <p:spPr bwMode="auto">
              <a:xfrm>
                <a:off x="2188" y="2270"/>
                <a:ext cx="92" cy="88"/>
              </a:xfrm>
              <a:prstGeom prst="triangle">
                <a:avLst>
                  <a:gd name="adj" fmla="val 49995"/>
                </a:avLst>
              </a:prstGeom>
              <a:solidFill>
                <a:schemeClr val="fo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94975" name="AutoShape 63"/>
              <p:cNvSpPr>
                <a:spLocks noChangeArrowheads="1"/>
              </p:cNvSpPr>
              <p:nvPr/>
            </p:nvSpPr>
            <p:spPr bwMode="auto">
              <a:xfrm rot="10800000" flipH="1">
                <a:off x="2188" y="2174"/>
                <a:ext cx="92" cy="88"/>
              </a:xfrm>
              <a:prstGeom prst="triangle">
                <a:avLst>
                  <a:gd name="adj" fmla="val 49995"/>
                </a:avLst>
              </a:prstGeom>
              <a:solidFill>
                <a:schemeClr val="fo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grpSp>
        <p:grpSp>
          <p:nvGrpSpPr>
            <p:cNvPr id="294976" name="Group 64"/>
            <p:cNvGrpSpPr>
              <a:grpSpLocks/>
            </p:cNvGrpSpPr>
            <p:nvPr/>
          </p:nvGrpSpPr>
          <p:grpSpPr bwMode="auto">
            <a:xfrm>
              <a:off x="2188" y="2408"/>
              <a:ext cx="92" cy="184"/>
              <a:chOff x="2188" y="2408"/>
              <a:chExt cx="92" cy="184"/>
            </a:xfrm>
          </p:grpSpPr>
          <p:sp>
            <p:nvSpPr>
              <p:cNvPr id="294977" name="AutoShape 65"/>
              <p:cNvSpPr>
                <a:spLocks noChangeArrowheads="1"/>
              </p:cNvSpPr>
              <p:nvPr/>
            </p:nvSpPr>
            <p:spPr bwMode="auto">
              <a:xfrm>
                <a:off x="2188" y="2504"/>
                <a:ext cx="92" cy="88"/>
              </a:xfrm>
              <a:prstGeom prst="triangle">
                <a:avLst>
                  <a:gd name="adj" fmla="val 49995"/>
                </a:avLst>
              </a:prstGeom>
              <a:solidFill>
                <a:schemeClr val="fo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294978" name="AutoShape 66"/>
              <p:cNvSpPr>
                <a:spLocks noChangeArrowheads="1"/>
              </p:cNvSpPr>
              <p:nvPr/>
            </p:nvSpPr>
            <p:spPr bwMode="auto">
              <a:xfrm rot="10800000" flipH="1">
                <a:off x="2188" y="2408"/>
                <a:ext cx="92" cy="88"/>
              </a:xfrm>
              <a:prstGeom prst="triangle">
                <a:avLst>
                  <a:gd name="adj" fmla="val 49995"/>
                </a:avLst>
              </a:prstGeom>
              <a:solidFill>
                <a:schemeClr val="folHlink"/>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gr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ctrTitle" idx="4294967295"/>
          </p:nvPr>
        </p:nvSpPr>
        <p:spPr>
          <a:xfrm>
            <a:off x="762000" y="2286000"/>
            <a:ext cx="8382000" cy="2362200"/>
          </a:xfrm>
        </p:spPr>
        <p:txBody>
          <a:bodyPr/>
          <a:lstStyle/>
          <a:p>
            <a:pPr eaLnBrk="1" hangingPunct="1"/>
            <a:r>
              <a:rPr lang="en-US" altLang="en-US" smtClean="0"/>
              <a:t>How to create a control program </a:t>
            </a:r>
            <a:br>
              <a:rPr lang="en-US" altLang="en-US" smtClean="0"/>
            </a:br>
            <a:r>
              <a:rPr lang="en-US" altLang="en-US" smtClean="0"/>
              <a:t>for this</a:t>
            </a:r>
            <a:br>
              <a:rPr lang="en-US" altLang="en-US" smtClean="0"/>
            </a:br>
            <a:r>
              <a:rPr lang="en-US" altLang="en-US" smtClean="0"/>
              <a:t>in a structured way?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body" idx="4294967295"/>
          </p:nvPr>
        </p:nvSpPr>
        <p:spPr>
          <a:xfrm>
            <a:off x="304800" y="1447800"/>
            <a:ext cx="9372600" cy="4876800"/>
          </a:xfrm>
        </p:spPr>
        <p:txBody>
          <a:bodyPr/>
          <a:lstStyle/>
          <a:p>
            <a:pPr marL="361950" indent="-361950" algn="ctr" eaLnBrk="1" hangingPunct="1">
              <a:buFont typeface="Wingdings" pitchFamily="2" charset="2"/>
              <a:buNone/>
            </a:pPr>
            <a:r>
              <a:rPr lang="en-US" altLang="en-US" smtClean="0"/>
              <a:t>Step 1 : </a:t>
            </a:r>
          </a:p>
          <a:p>
            <a:pPr marL="361950" indent="-361950" algn="ctr" eaLnBrk="1" hangingPunct="1">
              <a:buFont typeface="Wingdings" pitchFamily="2" charset="2"/>
              <a:buNone/>
            </a:pPr>
            <a:r>
              <a:rPr lang="en-US" altLang="en-US" smtClean="0"/>
              <a:t>Identification of external Interfaces to the System</a:t>
            </a:r>
          </a:p>
          <a:p>
            <a:pPr marL="361950" indent="-361950" algn="ctr" eaLnBrk="1" hangingPunct="1">
              <a:buFont typeface="Wingdings" pitchFamily="2" charset="2"/>
              <a:buNone/>
            </a:pPr>
            <a:endParaRPr lang="en-US" altLang="en-US" smtClean="0"/>
          </a:p>
          <a:p>
            <a:pPr marL="361950" indent="-361950" eaLnBrk="1" hangingPunct="1">
              <a:lnSpc>
                <a:spcPct val="110000"/>
              </a:lnSpc>
            </a:pPr>
            <a:r>
              <a:rPr lang="en-US" altLang="en-US" smtClean="0"/>
              <a:t>Feedback from the temperature sensor</a:t>
            </a:r>
          </a:p>
          <a:p>
            <a:pPr marL="361950" indent="-361950" eaLnBrk="1" hangingPunct="1">
              <a:lnSpc>
                <a:spcPct val="110000"/>
              </a:lnSpc>
            </a:pPr>
            <a:r>
              <a:rPr lang="en-US" altLang="en-US" smtClean="0"/>
              <a:t>Feedback from the pH sensor</a:t>
            </a:r>
          </a:p>
          <a:p>
            <a:pPr marL="361950" indent="-361950" eaLnBrk="1" hangingPunct="1">
              <a:lnSpc>
                <a:spcPct val="110000"/>
              </a:lnSpc>
            </a:pPr>
            <a:r>
              <a:rPr lang="en-US" altLang="en-US" smtClean="0"/>
              <a:t>Feedback from the valve positions</a:t>
            </a:r>
          </a:p>
          <a:p>
            <a:pPr marL="361950" indent="-361950" eaLnBrk="1" hangingPunct="1">
              <a:lnSpc>
                <a:spcPct val="110000"/>
              </a:lnSpc>
            </a:pPr>
            <a:r>
              <a:rPr lang="en-US" altLang="en-US" smtClean="0"/>
              <a:t>Feedback from the motor (speed)</a:t>
            </a:r>
          </a:p>
          <a:p>
            <a:pPr marL="361950" indent="-361950" eaLnBrk="1" hangingPunct="1">
              <a:lnSpc>
                <a:spcPct val="110000"/>
              </a:lnSpc>
            </a:pPr>
            <a:r>
              <a:rPr lang="en-US" altLang="en-US" smtClean="0"/>
              <a:t>Output to the valves</a:t>
            </a:r>
          </a:p>
          <a:p>
            <a:pPr marL="361950" indent="-361950" eaLnBrk="1" hangingPunct="1">
              <a:lnSpc>
                <a:spcPct val="110000"/>
              </a:lnSpc>
            </a:pPr>
            <a:r>
              <a:rPr lang="en-US" altLang="en-US" smtClean="0"/>
              <a:t>Output to the motor</a:t>
            </a:r>
          </a:p>
          <a:p>
            <a:pPr marL="361950" indent="-361950" eaLnBrk="1" hangingPunct="1">
              <a:lnSpc>
                <a:spcPct val="110000"/>
              </a:lnSpc>
            </a:pPr>
            <a:r>
              <a:rPr lang="en-US" altLang="en-US" smtClean="0"/>
              <a:t>Output to the heater band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body" idx="4294967295"/>
          </p:nvPr>
        </p:nvSpPr>
        <p:spPr>
          <a:xfrm>
            <a:off x="304800" y="1447800"/>
            <a:ext cx="9372600" cy="4876800"/>
          </a:xfrm>
        </p:spPr>
        <p:txBody>
          <a:bodyPr/>
          <a:lstStyle/>
          <a:p>
            <a:pPr marL="361950" indent="-361950" algn="ctr" eaLnBrk="1" hangingPunct="1">
              <a:buFont typeface="Wingdings" pitchFamily="2" charset="2"/>
              <a:buNone/>
            </a:pPr>
            <a:r>
              <a:rPr lang="en-US" altLang="en-US" smtClean="0"/>
              <a:t>Step 2: </a:t>
            </a:r>
          </a:p>
          <a:p>
            <a:pPr marL="361950" indent="-361950" algn="ctr" eaLnBrk="1" hangingPunct="1">
              <a:buFont typeface="Wingdings" pitchFamily="2" charset="2"/>
              <a:buNone/>
            </a:pPr>
            <a:r>
              <a:rPr lang="en-US" altLang="en-US" smtClean="0"/>
              <a:t>Definition of the main signals between System and Plant</a:t>
            </a:r>
          </a:p>
          <a:p>
            <a:pPr marL="361950" indent="-361950" eaLnBrk="1" hangingPunct="1">
              <a:buFont typeface="Wingdings" pitchFamily="2" charset="2"/>
              <a:buNone/>
            </a:pPr>
            <a:endParaRPr lang="en-US" altLang="en-US" smtClean="0"/>
          </a:p>
          <a:p>
            <a:pPr marL="361950" indent="-361950" eaLnBrk="1" hangingPunct="1">
              <a:buFont typeface="Wingdings" pitchFamily="2" charset="2"/>
              <a:buNone/>
            </a:pPr>
            <a:r>
              <a:rPr lang="en-US" altLang="en-US" smtClean="0"/>
              <a:t>In this example there is no coupling to the plant, but it could have been, like:</a:t>
            </a:r>
          </a:p>
          <a:p>
            <a:pPr marL="361950" indent="-361950" eaLnBrk="1" hangingPunct="1"/>
            <a:endParaRPr lang="en-US" altLang="en-US" smtClean="0"/>
          </a:p>
          <a:p>
            <a:pPr marL="361950" indent="-361950" eaLnBrk="1" hangingPunct="1"/>
            <a:r>
              <a:rPr lang="en-US" altLang="en-US" smtClean="0"/>
              <a:t>… 	coupling to main vessels with liquids</a:t>
            </a:r>
          </a:p>
          <a:p>
            <a:pPr marL="361950" indent="-361950" eaLnBrk="1" hangingPunct="1"/>
            <a:r>
              <a:rPr lang="en-US" altLang="en-US" smtClean="0"/>
              <a:t>… 	coupling to transportation system / filling station after</a:t>
            </a:r>
            <a:br>
              <a:rPr lang="en-US" altLang="en-US" smtClean="0"/>
            </a:br>
            <a:r>
              <a:rPr lang="en-US" altLang="en-US" smtClean="0"/>
              <a:t>	harvesting</a:t>
            </a:r>
          </a:p>
          <a:p>
            <a:pPr marL="361950" indent="-361950" eaLnBrk="1" hangingPunct="1"/>
            <a:endParaRPr lang="en-US" altLang="en-US"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body" idx="4294967295"/>
          </p:nvPr>
        </p:nvSpPr>
        <p:spPr>
          <a:xfrm>
            <a:off x="304800" y="1447800"/>
            <a:ext cx="9372600" cy="4876800"/>
          </a:xfrm>
        </p:spPr>
        <p:txBody>
          <a:bodyPr/>
          <a:lstStyle/>
          <a:p>
            <a:pPr marL="361950" indent="-361950" algn="ctr" eaLnBrk="1" hangingPunct="1">
              <a:buFont typeface="Wingdings" pitchFamily="2" charset="2"/>
              <a:buNone/>
            </a:pPr>
            <a:r>
              <a:rPr lang="en-US" altLang="en-US" smtClean="0"/>
              <a:t>Step 3: </a:t>
            </a:r>
          </a:p>
          <a:p>
            <a:pPr marL="361950" indent="-361950" algn="ctr" eaLnBrk="1" hangingPunct="1">
              <a:buFont typeface="Wingdings" pitchFamily="2" charset="2"/>
              <a:buNone/>
            </a:pPr>
            <a:r>
              <a:rPr lang="en-US" altLang="en-US" smtClean="0"/>
              <a:t>Definition of all Operator interactions, overrides and  supervisory data</a:t>
            </a:r>
          </a:p>
          <a:p>
            <a:pPr marL="361950" indent="-361950" eaLnBrk="1" hangingPunct="1">
              <a:buFont typeface="Wingdings" pitchFamily="2" charset="2"/>
              <a:buNone/>
            </a:pPr>
            <a:endParaRPr lang="en-US" altLang="en-US" smtClean="0"/>
          </a:p>
          <a:p>
            <a:pPr marL="361950" indent="-361950" eaLnBrk="1" hangingPunct="1">
              <a:buFont typeface="Wingdings" pitchFamily="2" charset="2"/>
              <a:buNone/>
            </a:pPr>
            <a:r>
              <a:rPr lang="en-US" altLang="en-US" smtClean="0"/>
              <a:t>For the operator we define:</a:t>
            </a:r>
          </a:p>
          <a:p>
            <a:pPr marL="361950" indent="-361950" eaLnBrk="1" hangingPunct="1"/>
            <a:r>
              <a:rPr lang="en-US" altLang="en-US" smtClean="0"/>
              <a:t>…a ‘Start’ button</a:t>
            </a:r>
          </a:p>
          <a:p>
            <a:pPr marL="361950" indent="-361950" eaLnBrk="1" hangingPunct="1"/>
            <a:r>
              <a:rPr lang="en-US" altLang="en-US" smtClean="0"/>
              <a:t>…a ‘Stop’ button</a:t>
            </a:r>
          </a:p>
          <a:p>
            <a:pPr marL="361950" indent="-361950" eaLnBrk="1" hangingPunct="1"/>
            <a:r>
              <a:rPr lang="en-US" altLang="en-US" smtClean="0"/>
              <a:t>…a ‘Duration’ input</a:t>
            </a:r>
          </a:p>
          <a:p>
            <a:pPr marL="361950" indent="-361950" eaLnBrk="1" hangingPunct="1"/>
            <a:endParaRPr lang="en-US" altLang="en-US" smtClean="0"/>
          </a:p>
          <a:p>
            <a:pPr marL="361950" indent="-361950" eaLnBrk="1" hangingPunct="1"/>
            <a:endParaRPr lang="en-US" altLang="en-US" smtClean="0"/>
          </a:p>
          <a:p>
            <a:pPr marL="361950" indent="-361950" eaLnBrk="1" hangingPunct="1">
              <a:buFont typeface="Wingdings" pitchFamily="2" charset="2"/>
              <a:buNone/>
            </a:pPr>
            <a:r>
              <a:rPr lang="en-US" altLang="en-US" smtClean="0"/>
              <a:t>Now we have defined all the interfaces</a:t>
            </a:r>
          </a:p>
          <a:p>
            <a:pPr marL="361950" indent="-361950" eaLnBrk="1" hangingPunct="1">
              <a:buFont typeface="Wingdings" pitchFamily="2" charset="2"/>
              <a:buNone/>
            </a:pPr>
            <a:endParaRPr lang="en-US" alt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p:txBody>
          <a:bodyPr/>
          <a:lstStyle/>
          <a:p>
            <a:pPr eaLnBrk="1" hangingPunct="1"/>
            <a:r>
              <a:rPr lang="en-US" altLang="en-US" smtClean="0"/>
              <a:t>IEC 61131-3 Programming languages /</a:t>
            </a:r>
            <a:br>
              <a:rPr lang="en-US" altLang="en-US" smtClean="0"/>
            </a:br>
            <a:r>
              <a:rPr lang="en-US" altLang="en-US" smtClean="0"/>
              <a:t>Industrial Control Programming</a:t>
            </a:r>
          </a:p>
        </p:txBody>
      </p:sp>
      <p:graphicFrame>
        <p:nvGraphicFramePr>
          <p:cNvPr id="158723" name="Object 3"/>
          <p:cNvGraphicFramePr>
            <a:graphicFrameLocks/>
          </p:cNvGraphicFramePr>
          <p:nvPr/>
        </p:nvGraphicFramePr>
        <p:xfrm>
          <a:off x="3228975" y="1901825"/>
          <a:ext cx="3810000" cy="3584575"/>
        </p:xfrm>
        <a:graphic>
          <a:graphicData uri="http://schemas.openxmlformats.org/presentationml/2006/ole">
            <p:oleObj spid="_x0000_s158723" name="ClipArt" r:id="rId4" imgW="3597275" imgH="3390900" progId="">
              <p:embed/>
            </p:oleObj>
          </a:graphicData>
        </a:graphic>
      </p:graphicFrame>
      <p:sp>
        <p:nvSpPr>
          <p:cNvPr id="158724" name="Rectangle 4"/>
          <p:cNvSpPr>
            <a:spLocks noChangeArrowheads="1"/>
          </p:cNvSpPr>
          <p:nvPr/>
        </p:nvSpPr>
        <p:spPr bwMode="auto">
          <a:xfrm>
            <a:off x="1295400" y="5699125"/>
            <a:ext cx="7848600" cy="457200"/>
          </a:xfrm>
          <a:prstGeom prst="rect">
            <a:avLst/>
          </a:prstGeom>
          <a:noFill/>
          <a:ln w="9525">
            <a:noFill/>
            <a:miter lim="800000"/>
            <a:headEnd/>
            <a:tailEnd/>
          </a:ln>
        </p:spPr>
        <p:txBody>
          <a:bodyPr lIns="92075" tIns="46038" rIns="92075" bIns="46038">
            <a:spAutoFit/>
          </a:bodyPr>
          <a:lstStyle/>
          <a:p>
            <a:pPr eaLnBrk="0" hangingPunct="0"/>
            <a:r>
              <a:rPr lang="en-US" altLang="en-US" sz="1600" i="1">
                <a:solidFill>
                  <a:srgbClr val="790015"/>
                </a:solidFill>
              </a:rPr>
              <a:t>Standardizing the way people work with controls</a:t>
            </a:r>
          </a:p>
        </p:txBody>
      </p:sp>
      <p:sp>
        <p:nvSpPr>
          <p:cNvPr id="158725" name="Line 5"/>
          <p:cNvSpPr>
            <a:spLocks noChangeShapeType="1"/>
          </p:cNvSpPr>
          <p:nvPr/>
        </p:nvSpPr>
        <p:spPr bwMode="auto">
          <a:xfrm>
            <a:off x="4876800" y="2590800"/>
            <a:ext cx="1066800" cy="381000"/>
          </a:xfrm>
          <a:prstGeom prst="line">
            <a:avLst/>
          </a:prstGeom>
          <a:noFill/>
          <a:ln w="38100" cmpd="dbl">
            <a:solidFill>
              <a:srgbClr val="790015"/>
            </a:solidFill>
            <a:round/>
            <a:headEnd type="stealth" w="med" len="lg"/>
            <a:tailEnd type="stealth" w="med" len="lg"/>
          </a:ln>
        </p:spPr>
        <p:txBody>
          <a:bodyPr/>
          <a:lstStyle/>
          <a:p>
            <a:endParaRPr lang="nl-NL"/>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body" idx="4294967295"/>
          </p:nvPr>
        </p:nvSpPr>
        <p:spPr>
          <a:xfrm>
            <a:off x="76200" y="1447800"/>
            <a:ext cx="9677400" cy="4876800"/>
          </a:xfrm>
        </p:spPr>
        <p:txBody>
          <a:bodyPr/>
          <a:lstStyle/>
          <a:p>
            <a:pPr marL="361950" indent="-361950" algn="ctr" eaLnBrk="1" hangingPunct="1">
              <a:buFont typeface="Wingdings" pitchFamily="2" charset="2"/>
              <a:buNone/>
            </a:pPr>
            <a:r>
              <a:rPr lang="en-US" altLang="en-US" smtClean="0"/>
              <a:t>Step 4: </a:t>
            </a:r>
          </a:p>
          <a:p>
            <a:pPr marL="361950" indent="-361950" algn="ctr" eaLnBrk="1" hangingPunct="1">
              <a:lnSpc>
                <a:spcPct val="100000"/>
              </a:lnSpc>
              <a:spcBef>
                <a:spcPct val="0"/>
              </a:spcBef>
              <a:buFont typeface="Wingdings" pitchFamily="2" charset="2"/>
              <a:buNone/>
            </a:pPr>
            <a:r>
              <a:rPr lang="en-US" altLang="en-US" smtClean="0"/>
              <a:t>Brake down from top in logical partitions</a:t>
            </a:r>
          </a:p>
          <a:p>
            <a:pPr marL="361950" indent="-361950" algn="ctr" eaLnBrk="1" hangingPunct="1">
              <a:lnSpc>
                <a:spcPct val="100000"/>
              </a:lnSpc>
              <a:spcBef>
                <a:spcPct val="0"/>
              </a:spcBef>
              <a:buFont typeface="Wingdings" pitchFamily="2" charset="2"/>
              <a:buNone/>
            </a:pPr>
            <a:endParaRPr lang="en-US" altLang="en-US" smtClean="0"/>
          </a:p>
          <a:p>
            <a:pPr marL="361950" indent="-361950" eaLnBrk="1" hangingPunct="1">
              <a:lnSpc>
                <a:spcPct val="160000"/>
              </a:lnSpc>
            </a:pPr>
            <a:r>
              <a:rPr lang="en-US" altLang="en-US" smtClean="0">
                <a:solidFill>
                  <a:srgbClr val="790015"/>
                </a:solidFill>
              </a:rPr>
              <a:t>MainSequence</a:t>
            </a:r>
            <a:r>
              <a:rPr lang="en-US" altLang="en-US" smtClean="0"/>
              <a:t> - </a:t>
            </a:r>
            <a:r>
              <a:rPr lang="en-US" altLang="en-US" sz="2000" b="0" i="1" smtClean="0">
                <a:solidFill>
                  <a:schemeClr val="tx1"/>
                </a:solidFill>
              </a:rPr>
              <a:t>filling, heating, agitating, fermenting, harvesting, cleaning.</a:t>
            </a:r>
            <a:r>
              <a:rPr lang="en-US" altLang="en-US" smtClean="0"/>
              <a:t> </a:t>
            </a:r>
          </a:p>
          <a:p>
            <a:pPr marL="361950" indent="-361950" eaLnBrk="1" hangingPunct="1">
              <a:lnSpc>
                <a:spcPct val="160000"/>
              </a:lnSpc>
            </a:pPr>
            <a:r>
              <a:rPr lang="en-US" altLang="en-US" smtClean="0">
                <a:solidFill>
                  <a:srgbClr val="790015"/>
                </a:solidFill>
              </a:rPr>
              <a:t>ValveControl </a:t>
            </a:r>
            <a:r>
              <a:rPr lang="en-US" altLang="en-US" smtClean="0"/>
              <a:t>- </a:t>
            </a:r>
            <a:r>
              <a:rPr lang="en-US" altLang="en-US" sz="2000" b="0" i="1" smtClean="0">
                <a:solidFill>
                  <a:schemeClr val="tx1"/>
                </a:solidFill>
              </a:rPr>
              <a:t>operating valves used to fill and empty the vessel's</a:t>
            </a:r>
            <a:endParaRPr lang="en-US" altLang="en-US" smtClean="0">
              <a:solidFill>
                <a:schemeClr val="tx1"/>
              </a:solidFill>
            </a:endParaRPr>
          </a:p>
          <a:p>
            <a:pPr marL="361950" indent="-361950" eaLnBrk="1" hangingPunct="1">
              <a:lnSpc>
                <a:spcPct val="160000"/>
              </a:lnSpc>
            </a:pPr>
            <a:r>
              <a:rPr lang="en-US" altLang="en-US" smtClean="0">
                <a:solidFill>
                  <a:srgbClr val="790015"/>
                </a:solidFill>
              </a:rPr>
              <a:t>TemperatureControl</a:t>
            </a:r>
            <a:r>
              <a:rPr lang="en-US" altLang="en-US" smtClean="0"/>
              <a:t> - </a:t>
            </a:r>
            <a:r>
              <a:rPr lang="en-US" altLang="en-US" sz="2000" b="0" i="1" smtClean="0">
                <a:solidFill>
                  <a:schemeClr val="tx1"/>
                </a:solidFill>
              </a:rPr>
              <a:t>for controlling the temperature</a:t>
            </a:r>
            <a:endParaRPr lang="en-US" altLang="en-US" smtClean="0">
              <a:solidFill>
                <a:schemeClr val="tx1"/>
              </a:solidFill>
            </a:endParaRPr>
          </a:p>
          <a:p>
            <a:pPr marL="361950" indent="-361950" eaLnBrk="1" hangingPunct="1">
              <a:lnSpc>
                <a:spcPct val="160000"/>
              </a:lnSpc>
            </a:pPr>
            <a:r>
              <a:rPr lang="en-US" altLang="en-US" smtClean="0">
                <a:solidFill>
                  <a:srgbClr val="790015"/>
                </a:solidFill>
              </a:rPr>
              <a:t>AgitatorControl</a:t>
            </a:r>
            <a:r>
              <a:rPr lang="en-US" altLang="en-US" smtClean="0"/>
              <a:t> - </a:t>
            </a:r>
            <a:r>
              <a:rPr lang="en-US" altLang="en-US" sz="2000" b="0" i="1" smtClean="0">
                <a:solidFill>
                  <a:schemeClr val="tx1"/>
                </a:solidFill>
              </a:rPr>
              <a:t>agitator motor control</a:t>
            </a:r>
            <a:endParaRPr lang="en-US" altLang="en-US" smtClean="0">
              <a:solidFill>
                <a:schemeClr val="tx1"/>
              </a:solidFill>
            </a:endParaRPr>
          </a:p>
          <a:p>
            <a:pPr marL="361950" indent="-361950" eaLnBrk="1" hangingPunct="1">
              <a:lnSpc>
                <a:spcPct val="160000"/>
              </a:lnSpc>
            </a:pPr>
            <a:r>
              <a:rPr lang="en-US" altLang="en-US" smtClean="0">
                <a:solidFill>
                  <a:srgbClr val="790015"/>
                </a:solidFill>
              </a:rPr>
              <a:t>pHControl</a:t>
            </a:r>
            <a:r>
              <a:rPr lang="en-US" altLang="en-US" smtClean="0"/>
              <a:t> - </a:t>
            </a:r>
            <a:r>
              <a:rPr lang="en-US" altLang="en-US" sz="2000" b="0" i="1" smtClean="0">
                <a:solidFill>
                  <a:schemeClr val="tx1"/>
                </a:solidFill>
              </a:rPr>
              <a:t>PH-control</a:t>
            </a:r>
            <a:endParaRPr lang="en-US" altLang="en-US" smtClean="0">
              <a:solidFill>
                <a:schemeClr val="tx1"/>
              </a:solidFill>
            </a:endParaRPr>
          </a:p>
          <a:p>
            <a:pPr marL="361950" indent="-361950" eaLnBrk="1" hangingPunct="1">
              <a:lnSpc>
                <a:spcPct val="160000"/>
              </a:lnSpc>
            </a:pPr>
            <a:endParaRPr lang="en-US" altLang="en-US" smtClean="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body" idx="4294967295"/>
          </p:nvPr>
        </p:nvSpPr>
        <p:spPr>
          <a:xfrm>
            <a:off x="304800" y="1447800"/>
            <a:ext cx="9372600" cy="4876800"/>
          </a:xfrm>
        </p:spPr>
        <p:txBody>
          <a:bodyPr/>
          <a:lstStyle/>
          <a:p>
            <a:pPr marL="361950" indent="-361950" algn="ctr" eaLnBrk="1" hangingPunct="1">
              <a:buFont typeface="Wingdings" pitchFamily="2" charset="2"/>
              <a:buNone/>
            </a:pPr>
            <a:r>
              <a:rPr lang="en-US" altLang="en-US" smtClean="0"/>
              <a:t>Step 5: </a:t>
            </a:r>
          </a:p>
          <a:p>
            <a:pPr marL="361950" indent="-361950" algn="ctr" eaLnBrk="1" hangingPunct="1">
              <a:buFont typeface="Wingdings" pitchFamily="2" charset="2"/>
              <a:buNone/>
            </a:pPr>
            <a:r>
              <a:rPr lang="en-US" altLang="en-US" smtClean="0"/>
              <a:t>Definition of the required POUs</a:t>
            </a:r>
            <a:br>
              <a:rPr lang="en-US" altLang="en-US" smtClean="0"/>
            </a:br>
            <a:r>
              <a:rPr lang="en-US" altLang="en-US" smtClean="0"/>
              <a:t>(Programs and Function Blocks)</a:t>
            </a:r>
          </a:p>
          <a:p>
            <a:pPr marL="361950" indent="-361950" eaLnBrk="1" hangingPunct="1">
              <a:buFont typeface="Wingdings" pitchFamily="2" charset="2"/>
              <a:buNone/>
            </a:pPr>
            <a:endParaRPr lang="en-US" altLang="en-US" smtClean="0"/>
          </a:p>
          <a:p>
            <a:pPr marL="361950" indent="-361950" eaLnBrk="1" hangingPunct="1">
              <a:lnSpc>
                <a:spcPct val="160000"/>
              </a:lnSpc>
            </a:pPr>
            <a:r>
              <a:rPr lang="en-US" altLang="en-US" smtClean="0"/>
              <a:t>Using the definitions above and</a:t>
            </a:r>
          </a:p>
          <a:p>
            <a:pPr marL="361950" indent="-361950" eaLnBrk="1" hangingPunct="1">
              <a:lnSpc>
                <a:spcPct val="160000"/>
              </a:lnSpc>
              <a:buFont typeface="Wingdings" pitchFamily="2" charset="2"/>
              <a:buNone/>
            </a:pPr>
            <a:endParaRPr lang="en-US" altLang="en-US" smtClean="0"/>
          </a:p>
          <a:p>
            <a:pPr marL="361950" indent="-361950" eaLnBrk="1" hangingPunct="1">
              <a:lnSpc>
                <a:spcPct val="160000"/>
              </a:lnSpc>
            </a:pPr>
            <a:r>
              <a:rPr lang="en-US" altLang="en-US" smtClean="0"/>
              <a:t>representing it in the graphical way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idx="4294967295"/>
          </p:nvPr>
        </p:nvSpPr>
        <p:spPr/>
        <p:txBody>
          <a:bodyPr/>
          <a:lstStyle/>
          <a:p>
            <a:pPr eaLnBrk="1" hangingPunct="1"/>
            <a:r>
              <a:rPr lang="en-US" altLang="en-US" sz="2800" smtClean="0"/>
              <a:t>Fermentation Control Program</a:t>
            </a:r>
          </a:p>
        </p:txBody>
      </p:sp>
      <p:graphicFrame>
        <p:nvGraphicFramePr>
          <p:cNvPr id="309251" name="Object 3"/>
          <p:cNvGraphicFramePr>
            <a:graphicFrameLocks/>
          </p:cNvGraphicFramePr>
          <p:nvPr/>
        </p:nvGraphicFramePr>
        <p:xfrm>
          <a:off x="2241550" y="1600200"/>
          <a:ext cx="5835650" cy="4749800"/>
        </p:xfrm>
        <a:graphic>
          <a:graphicData uri="http://schemas.openxmlformats.org/presentationml/2006/ole">
            <p:oleObj spid="_x0000_s309251" name="Picture" r:id="rId4" imgW="5835650" imgH="4749800" progId="Word.Document.8">
              <p:embed/>
            </p:oleObj>
          </a:graphicData>
        </a:graphic>
      </p:graphicFrame>
    </p:spTree>
  </p:cSld>
  <p:clrMapOvr>
    <a:masterClrMapping/>
  </p:clrMapOvr>
  <p:transition>
    <p:zo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idx="4294967295"/>
          </p:nvPr>
        </p:nvSpPr>
        <p:spPr>
          <a:xfrm>
            <a:off x="304800" y="1295400"/>
            <a:ext cx="9372600" cy="1447800"/>
          </a:xfrm>
        </p:spPr>
        <p:txBody>
          <a:bodyPr/>
          <a:lstStyle/>
          <a:p>
            <a:pPr algn="l" eaLnBrk="1" hangingPunct="1"/>
            <a:r>
              <a:rPr lang="en-US" altLang="en-US" sz="2800" smtClean="0"/>
              <a:t>MainSequence in</a:t>
            </a:r>
            <a:br>
              <a:rPr lang="en-US" altLang="en-US" sz="2800" smtClean="0"/>
            </a:br>
            <a:r>
              <a:rPr lang="en-US" altLang="en-US" sz="2800" smtClean="0"/>
              <a:t>Sequential Function </a:t>
            </a:r>
            <a:br>
              <a:rPr lang="en-US" altLang="en-US" sz="2800" smtClean="0"/>
            </a:br>
            <a:r>
              <a:rPr lang="en-US" altLang="en-US" sz="2800" smtClean="0"/>
              <a:t>Chart, SFC</a:t>
            </a:r>
          </a:p>
        </p:txBody>
      </p:sp>
      <p:graphicFrame>
        <p:nvGraphicFramePr>
          <p:cNvPr id="311299" name="Object 3"/>
          <p:cNvGraphicFramePr>
            <a:graphicFrameLocks/>
          </p:cNvGraphicFramePr>
          <p:nvPr/>
        </p:nvGraphicFramePr>
        <p:xfrm>
          <a:off x="4537075" y="993775"/>
          <a:ext cx="3413125" cy="5368925"/>
        </p:xfrm>
        <a:graphic>
          <a:graphicData uri="http://schemas.openxmlformats.org/presentationml/2006/ole">
            <p:oleObj spid="_x0000_s311299" name="Picture" r:id="rId4" imgW="3413125" imgH="5368925" progId="Word.Document.8">
              <p:embed/>
            </p:oleObj>
          </a:graphicData>
        </a:graphic>
      </p:graphicFrame>
      <p:sp>
        <p:nvSpPr>
          <p:cNvPr id="311300" name="Rectangle 4"/>
          <p:cNvSpPr>
            <a:spLocks noChangeArrowheads="1"/>
          </p:cNvSpPr>
          <p:nvPr/>
        </p:nvSpPr>
        <p:spPr bwMode="auto">
          <a:xfrm>
            <a:off x="569913" y="3214688"/>
            <a:ext cx="2932112" cy="762000"/>
          </a:xfrm>
          <a:prstGeom prst="rect">
            <a:avLst/>
          </a:prstGeom>
          <a:noFill/>
          <a:ln w="9525">
            <a:noFill/>
            <a:miter lim="800000"/>
            <a:headEnd/>
            <a:tailEnd/>
          </a:ln>
        </p:spPr>
        <p:txBody>
          <a:bodyPr wrap="none" lIns="92075" tIns="46038" rIns="92075" bIns="46038">
            <a:spAutoFit/>
          </a:bodyPr>
          <a:lstStyle/>
          <a:p>
            <a:pPr eaLnBrk="0" hangingPunct="0"/>
            <a:r>
              <a:rPr lang="en-US" altLang="en-US" sz="2200" i="1">
                <a:solidFill>
                  <a:srgbClr val="FC0128"/>
                </a:solidFill>
              </a:rPr>
              <a:t>Presenting the main </a:t>
            </a:r>
          </a:p>
          <a:p>
            <a:pPr eaLnBrk="0" hangingPunct="0"/>
            <a:r>
              <a:rPr lang="en-US" altLang="en-US" sz="2200" i="1">
                <a:solidFill>
                  <a:srgbClr val="FC0128"/>
                </a:solidFill>
              </a:rPr>
              <a:t>process states</a:t>
            </a:r>
          </a:p>
        </p:txBody>
      </p:sp>
    </p:spTree>
  </p:cSld>
  <p:clrMapOvr>
    <a:masterClrMapping/>
  </p:clrMapOvr>
  <p:transition>
    <p:zo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idx="4294967295"/>
          </p:nvPr>
        </p:nvSpPr>
        <p:spPr>
          <a:xfrm>
            <a:off x="304800" y="1066800"/>
            <a:ext cx="9372600" cy="5105400"/>
          </a:xfrm>
        </p:spPr>
        <p:txBody>
          <a:bodyPr/>
          <a:lstStyle/>
          <a:p>
            <a:pPr eaLnBrk="1" hangingPunct="1">
              <a:lnSpc>
                <a:spcPct val="150000"/>
              </a:lnSpc>
            </a:pPr>
            <a:r>
              <a:rPr lang="en-US" altLang="en-US" smtClean="0"/>
              <a:t>The Actions Blocks</a:t>
            </a:r>
            <a:br>
              <a:rPr lang="en-US" altLang="en-US" smtClean="0"/>
            </a:br>
            <a:r>
              <a:rPr lang="en-US" altLang="en-US" smtClean="0"/>
              <a:t>and Transitions</a:t>
            </a:r>
            <a:br>
              <a:rPr lang="en-US" altLang="en-US" smtClean="0"/>
            </a:br>
            <a:r>
              <a:rPr lang="en-US" altLang="en-US" smtClean="0"/>
              <a:t>can be programmed</a:t>
            </a:r>
            <a:br>
              <a:rPr lang="en-US" altLang="en-US" smtClean="0"/>
            </a:br>
            <a:r>
              <a:rPr lang="en-US" altLang="en-US" smtClean="0"/>
              <a:t>in any of the four </a:t>
            </a:r>
            <a:br>
              <a:rPr lang="en-US" altLang="en-US" smtClean="0"/>
            </a:br>
            <a:r>
              <a:rPr lang="en-US" altLang="en-US" smtClean="0"/>
              <a:t>IEC Programming Languages</a:t>
            </a:r>
          </a:p>
        </p:txBody>
      </p:sp>
    </p:spTree>
  </p:cSld>
  <p:clrMapOvr>
    <a:masterClrMapping/>
  </p:clrMapOvr>
  <p:transition>
    <p:check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762000" y="6248400"/>
            <a:ext cx="2057400" cy="457200"/>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315395" name="Rectangle 3"/>
          <p:cNvSpPr>
            <a:spLocks noChangeArrowheads="1"/>
          </p:cNvSpPr>
          <p:nvPr/>
        </p:nvSpPr>
        <p:spPr bwMode="auto">
          <a:xfrm>
            <a:off x="3429000" y="6248400"/>
            <a:ext cx="3048000" cy="457200"/>
          </a:xfrm>
          <a:prstGeom prst="rect">
            <a:avLst/>
          </a:prstGeom>
          <a:noFill/>
          <a:ln w="9525">
            <a:noFill/>
            <a:miter lim="800000"/>
            <a:headEnd/>
            <a:tailEnd/>
          </a:ln>
        </p:spPr>
        <p:txBody>
          <a:bodyPr wrap="none" anchor="ctr"/>
          <a:lstStyle/>
          <a:p>
            <a:pPr eaLnBrk="0" hangingPunct="0"/>
            <a:endParaRPr lang="nl-NL" sz="1600" i="1">
              <a:solidFill>
                <a:schemeClr val="tx1"/>
              </a:solidFill>
            </a:endParaRPr>
          </a:p>
        </p:txBody>
      </p:sp>
      <p:sp>
        <p:nvSpPr>
          <p:cNvPr id="315396" name="Rectangle 4"/>
          <p:cNvSpPr>
            <a:spLocks noGrp="1" noChangeArrowheads="1"/>
          </p:cNvSpPr>
          <p:nvPr>
            <p:ph type="title" idx="4294967295"/>
          </p:nvPr>
        </p:nvSpPr>
        <p:spPr/>
        <p:txBody>
          <a:bodyPr/>
          <a:lstStyle/>
          <a:p>
            <a:pPr eaLnBrk="1" hangingPunct="1"/>
            <a:r>
              <a:rPr lang="en-US" altLang="en-US" smtClean="0"/>
              <a:t>The IEC 61131-3 Programming Languages</a:t>
            </a:r>
          </a:p>
        </p:txBody>
      </p:sp>
      <p:sp>
        <p:nvSpPr>
          <p:cNvPr id="315397" name="Rectangle 5"/>
          <p:cNvSpPr>
            <a:spLocks noChangeArrowheads="1"/>
          </p:cNvSpPr>
          <p:nvPr/>
        </p:nvSpPr>
        <p:spPr bwMode="auto">
          <a:xfrm>
            <a:off x="522288" y="2078038"/>
            <a:ext cx="8316912" cy="396875"/>
          </a:xfrm>
          <a:prstGeom prst="rect">
            <a:avLst/>
          </a:prstGeom>
          <a:noFill/>
          <a:ln w="9525">
            <a:noFill/>
            <a:miter lim="800000"/>
            <a:headEnd/>
            <a:tailEnd/>
          </a:ln>
        </p:spPr>
        <p:txBody>
          <a:bodyPr lIns="92075" tIns="46038" rIns="92075" bIns="46038">
            <a:spAutoFit/>
          </a:bodyPr>
          <a:lstStyle/>
          <a:p>
            <a:pPr eaLnBrk="0" hangingPunct="0"/>
            <a:r>
              <a:rPr lang="en-US" altLang="en-US" sz="2000" i="1">
                <a:solidFill>
                  <a:schemeClr val="tx1"/>
                </a:solidFill>
              </a:rPr>
              <a:t>Instruction List (IL)			           Structured Text (ST)</a:t>
            </a:r>
          </a:p>
        </p:txBody>
      </p:sp>
      <p:sp>
        <p:nvSpPr>
          <p:cNvPr id="315398" name="Rectangle 6"/>
          <p:cNvSpPr>
            <a:spLocks noChangeArrowheads="1"/>
          </p:cNvSpPr>
          <p:nvPr/>
        </p:nvSpPr>
        <p:spPr bwMode="auto">
          <a:xfrm>
            <a:off x="517525" y="4027488"/>
            <a:ext cx="8181975" cy="396875"/>
          </a:xfrm>
          <a:prstGeom prst="rect">
            <a:avLst/>
          </a:prstGeom>
          <a:noFill/>
          <a:ln w="9525">
            <a:noFill/>
            <a:miter lim="800000"/>
            <a:headEnd/>
            <a:tailEnd/>
          </a:ln>
        </p:spPr>
        <p:txBody>
          <a:bodyPr wrap="none" lIns="92075" tIns="46038" rIns="92075" bIns="46038">
            <a:spAutoFit/>
          </a:bodyPr>
          <a:lstStyle/>
          <a:p>
            <a:pPr eaLnBrk="0" hangingPunct="0"/>
            <a:r>
              <a:rPr lang="en-US" altLang="en-US" sz="2000" i="1">
                <a:solidFill>
                  <a:schemeClr val="tx1"/>
                </a:solidFill>
              </a:rPr>
              <a:t>Funktion Block Diagram (FBD)		Ladder Diagram (LD)</a:t>
            </a:r>
          </a:p>
        </p:txBody>
      </p:sp>
      <p:grpSp>
        <p:nvGrpSpPr>
          <p:cNvPr id="315399" name="Group 7"/>
          <p:cNvGrpSpPr>
            <a:grpSpLocks/>
          </p:cNvGrpSpPr>
          <p:nvPr/>
        </p:nvGrpSpPr>
        <p:grpSpPr bwMode="auto">
          <a:xfrm>
            <a:off x="609600" y="2438400"/>
            <a:ext cx="2209800" cy="1192213"/>
            <a:chOff x="384" y="1536"/>
            <a:chExt cx="1392" cy="751"/>
          </a:xfrm>
        </p:grpSpPr>
        <p:sp>
          <p:nvSpPr>
            <p:cNvPr id="315400" name="Rectangle 8"/>
            <p:cNvSpPr>
              <a:spLocks noChangeArrowheads="1"/>
            </p:cNvSpPr>
            <p:nvPr/>
          </p:nvSpPr>
          <p:spPr bwMode="auto">
            <a:xfrm>
              <a:off x="388" y="1540"/>
              <a:ext cx="1336" cy="712"/>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15401" name="Rectangle 9"/>
            <p:cNvSpPr>
              <a:spLocks noChangeArrowheads="1"/>
            </p:cNvSpPr>
            <p:nvPr/>
          </p:nvSpPr>
          <p:spPr bwMode="auto">
            <a:xfrm>
              <a:off x="384" y="1536"/>
              <a:ext cx="1392" cy="75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LD	A</a:t>
              </a:r>
            </a:p>
            <a:p>
              <a:pPr eaLnBrk="0" hangingPunct="0">
                <a:spcBef>
                  <a:spcPct val="50000"/>
                </a:spcBef>
              </a:pPr>
              <a:r>
                <a:rPr lang="en-US" altLang="en-US" sz="1800" i="1">
                  <a:solidFill>
                    <a:schemeClr val="tx1"/>
                  </a:solidFill>
                </a:rPr>
                <a:t>ANDN	B</a:t>
              </a:r>
            </a:p>
            <a:p>
              <a:pPr eaLnBrk="0" hangingPunct="0">
                <a:spcBef>
                  <a:spcPct val="50000"/>
                </a:spcBef>
              </a:pPr>
              <a:r>
                <a:rPr lang="en-US" altLang="en-US" sz="1800" i="1">
                  <a:solidFill>
                    <a:schemeClr val="tx1"/>
                  </a:solidFill>
                </a:rPr>
                <a:t>ST	C</a:t>
              </a:r>
            </a:p>
          </p:txBody>
        </p:sp>
      </p:grpSp>
      <p:grpSp>
        <p:nvGrpSpPr>
          <p:cNvPr id="315402" name="Group 10"/>
          <p:cNvGrpSpPr>
            <a:grpSpLocks/>
          </p:cNvGrpSpPr>
          <p:nvPr/>
        </p:nvGrpSpPr>
        <p:grpSpPr bwMode="auto">
          <a:xfrm>
            <a:off x="6096000" y="2438400"/>
            <a:ext cx="2355850" cy="1136650"/>
            <a:chOff x="3840" y="1536"/>
            <a:chExt cx="1484" cy="716"/>
          </a:xfrm>
        </p:grpSpPr>
        <p:sp>
          <p:nvSpPr>
            <p:cNvPr id="315403" name="Rectangle 11"/>
            <p:cNvSpPr>
              <a:spLocks noChangeArrowheads="1"/>
            </p:cNvSpPr>
            <p:nvPr/>
          </p:nvSpPr>
          <p:spPr bwMode="auto">
            <a:xfrm>
              <a:off x="3844" y="1540"/>
              <a:ext cx="1480" cy="712"/>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15404" name="Rectangle 12"/>
            <p:cNvSpPr>
              <a:spLocks noChangeArrowheads="1"/>
            </p:cNvSpPr>
            <p:nvPr/>
          </p:nvSpPr>
          <p:spPr bwMode="auto">
            <a:xfrm>
              <a:off x="3840" y="1536"/>
              <a:ext cx="1440" cy="491"/>
            </a:xfrm>
            <a:prstGeom prst="rect">
              <a:avLst/>
            </a:prstGeom>
            <a:noFill/>
            <a:ln w="9525">
              <a:noFill/>
              <a:miter lim="800000"/>
              <a:headEnd/>
              <a:tailEnd/>
            </a:ln>
          </p:spPr>
          <p:txBody>
            <a:bodyPr lIns="92075" tIns="46038" rIns="92075" bIns="46038">
              <a:spAutoFit/>
            </a:bodyPr>
            <a:lstStyle/>
            <a:p>
              <a:pPr eaLnBrk="0" hangingPunct="0">
                <a:spcBef>
                  <a:spcPct val="50000"/>
                </a:spcBef>
              </a:pPr>
              <a:endParaRPr lang="en-US" altLang="en-US" sz="1800" i="1">
                <a:solidFill>
                  <a:schemeClr val="tx1"/>
                </a:solidFill>
              </a:endParaRPr>
            </a:p>
            <a:p>
              <a:pPr eaLnBrk="0" hangingPunct="0">
                <a:spcBef>
                  <a:spcPct val="50000"/>
                </a:spcBef>
              </a:pPr>
              <a:r>
                <a:rPr lang="en-US" altLang="en-US" sz="1800" i="1">
                  <a:solidFill>
                    <a:schemeClr val="tx1"/>
                  </a:solidFill>
                </a:rPr>
                <a:t>C:= A   AND  NOT B</a:t>
              </a:r>
            </a:p>
          </p:txBody>
        </p:sp>
      </p:grpSp>
      <p:grpSp>
        <p:nvGrpSpPr>
          <p:cNvPr id="315405" name="Group 13"/>
          <p:cNvGrpSpPr>
            <a:grpSpLocks/>
          </p:cNvGrpSpPr>
          <p:nvPr/>
        </p:nvGrpSpPr>
        <p:grpSpPr bwMode="auto">
          <a:xfrm>
            <a:off x="6102350" y="4343400"/>
            <a:ext cx="2432050" cy="1670050"/>
            <a:chOff x="3844" y="2736"/>
            <a:chExt cx="1532" cy="1052"/>
          </a:xfrm>
        </p:grpSpPr>
        <p:sp>
          <p:nvSpPr>
            <p:cNvPr id="315406" name="Rectangle 14"/>
            <p:cNvSpPr>
              <a:spLocks noChangeArrowheads="1"/>
            </p:cNvSpPr>
            <p:nvPr/>
          </p:nvSpPr>
          <p:spPr bwMode="auto">
            <a:xfrm>
              <a:off x="3844" y="2884"/>
              <a:ext cx="1528" cy="904"/>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15407" name="Rectangle 15"/>
            <p:cNvSpPr>
              <a:spLocks noChangeArrowheads="1"/>
            </p:cNvSpPr>
            <p:nvPr/>
          </p:nvSpPr>
          <p:spPr bwMode="auto">
            <a:xfrm>
              <a:off x="3888" y="2736"/>
              <a:ext cx="1488" cy="751"/>
            </a:xfrm>
            <a:prstGeom prst="rect">
              <a:avLst/>
            </a:prstGeom>
            <a:noFill/>
            <a:ln w="9525">
              <a:noFill/>
              <a:miter lim="800000"/>
              <a:headEnd/>
              <a:tailEnd/>
            </a:ln>
          </p:spPr>
          <p:txBody>
            <a:bodyPr lIns="92075" tIns="46038" rIns="92075" bIns="46038">
              <a:spAutoFit/>
            </a:bodyPr>
            <a:lstStyle/>
            <a:p>
              <a:pPr eaLnBrk="0" hangingPunct="0">
                <a:spcBef>
                  <a:spcPct val="50000"/>
                </a:spcBef>
              </a:pPr>
              <a:endParaRPr lang="en-US" altLang="en-US" sz="1800" i="1">
                <a:solidFill>
                  <a:schemeClr val="tx1"/>
                </a:solidFill>
              </a:endParaRPr>
            </a:p>
            <a:p>
              <a:pPr eaLnBrk="0" hangingPunct="0">
                <a:spcBef>
                  <a:spcPct val="50000"/>
                </a:spcBef>
              </a:pPr>
              <a:r>
                <a:rPr lang="en-US" altLang="en-US" sz="1800" i="1">
                  <a:solidFill>
                    <a:schemeClr val="tx1"/>
                  </a:solidFill>
                </a:rPr>
                <a:t> A   B                    C</a:t>
              </a:r>
            </a:p>
            <a:p>
              <a:pPr eaLnBrk="0" hangingPunct="0">
                <a:spcBef>
                  <a:spcPct val="50000"/>
                </a:spcBef>
              </a:pPr>
              <a:r>
                <a:rPr lang="en-US" altLang="en-US" sz="1800" i="1">
                  <a:solidFill>
                    <a:schemeClr val="tx1"/>
                  </a:solidFill>
                </a:rPr>
                <a:t>-| |--|/|----------------(  )</a:t>
              </a:r>
            </a:p>
          </p:txBody>
        </p:sp>
      </p:grpSp>
      <p:grpSp>
        <p:nvGrpSpPr>
          <p:cNvPr id="315408" name="Group 16"/>
          <p:cNvGrpSpPr>
            <a:grpSpLocks/>
          </p:cNvGrpSpPr>
          <p:nvPr/>
        </p:nvGrpSpPr>
        <p:grpSpPr bwMode="auto">
          <a:xfrm>
            <a:off x="615950" y="4502150"/>
            <a:ext cx="1968500" cy="1435100"/>
            <a:chOff x="388" y="2836"/>
            <a:chExt cx="1240" cy="904"/>
          </a:xfrm>
        </p:grpSpPr>
        <p:sp>
          <p:nvSpPr>
            <p:cNvPr id="315409" name="Rectangle 17"/>
            <p:cNvSpPr>
              <a:spLocks noChangeArrowheads="1"/>
            </p:cNvSpPr>
            <p:nvPr/>
          </p:nvSpPr>
          <p:spPr bwMode="auto">
            <a:xfrm>
              <a:off x="388" y="2836"/>
              <a:ext cx="1240" cy="904"/>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15410" name="Rectangle 18"/>
            <p:cNvSpPr>
              <a:spLocks noChangeArrowheads="1"/>
            </p:cNvSpPr>
            <p:nvPr/>
          </p:nvSpPr>
          <p:spPr bwMode="auto">
            <a:xfrm>
              <a:off x="768" y="2928"/>
              <a:ext cx="432" cy="23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AND</a:t>
              </a:r>
            </a:p>
          </p:txBody>
        </p:sp>
        <p:sp>
          <p:nvSpPr>
            <p:cNvPr id="315411" name="Rectangle 19"/>
            <p:cNvSpPr>
              <a:spLocks noChangeArrowheads="1"/>
            </p:cNvSpPr>
            <p:nvPr/>
          </p:nvSpPr>
          <p:spPr bwMode="auto">
            <a:xfrm>
              <a:off x="772" y="3124"/>
              <a:ext cx="376" cy="568"/>
            </a:xfrm>
            <a:prstGeom prst="rect">
              <a:avLst/>
            </a:prstGeom>
            <a:solidFill>
              <a:schemeClr val="bg1"/>
            </a:solid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15412" name="Rectangle 20"/>
            <p:cNvSpPr>
              <a:spLocks noChangeArrowheads="1"/>
            </p:cNvSpPr>
            <p:nvPr/>
          </p:nvSpPr>
          <p:spPr bwMode="auto">
            <a:xfrm>
              <a:off x="432" y="3168"/>
              <a:ext cx="1056" cy="49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altLang="en-US" sz="1800" i="1">
                  <a:solidFill>
                    <a:schemeClr val="tx1"/>
                  </a:solidFill>
                </a:rPr>
                <a:t>A                  C</a:t>
              </a:r>
            </a:p>
            <a:p>
              <a:pPr eaLnBrk="0" hangingPunct="0">
                <a:spcBef>
                  <a:spcPct val="50000"/>
                </a:spcBef>
              </a:pPr>
              <a:r>
                <a:rPr lang="en-US" altLang="en-US" sz="1800" i="1">
                  <a:solidFill>
                    <a:schemeClr val="tx1"/>
                  </a:solidFill>
                </a:rPr>
                <a:t>B</a:t>
              </a:r>
            </a:p>
          </p:txBody>
        </p:sp>
        <p:sp>
          <p:nvSpPr>
            <p:cNvPr id="315413" name="Line 21"/>
            <p:cNvSpPr>
              <a:spLocks noChangeShapeType="1"/>
            </p:cNvSpPr>
            <p:nvPr/>
          </p:nvSpPr>
          <p:spPr bwMode="auto">
            <a:xfrm flipH="1">
              <a:off x="624" y="3264"/>
              <a:ext cx="144" cy="0"/>
            </a:xfrm>
            <a:prstGeom prst="line">
              <a:avLst/>
            </a:prstGeom>
            <a:noFill/>
            <a:ln w="12700">
              <a:solidFill>
                <a:schemeClr val="tx1"/>
              </a:solidFill>
              <a:round/>
              <a:headEnd type="none" w="sm" len="sm"/>
              <a:tailEnd type="none" w="sm" len="sm"/>
            </a:ln>
          </p:spPr>
          <p:txBody>
            <a:bodyPr/>
            <a:lstStyle/>
            <a:p>
              <a:endParaRPr lang="nl-NL"/>
            </a:p>
          </p:txBody>
        </p:sp>
        <p:sp>
          <p:nvSpPr>
            <p:cNvPr id="315414" name="Line 22"/>
            <p:cNvSpPr>
              <a:spLocks noChangeShapeType="1"/>
            </p:cNvSpPr>
            <p:nvPr/>
          </p:nvSpPr>
          <p:spPr bwMode="auto">
            <a:xfrm>
              <a:off x="1152" y="3264"/>
              <a:ext cx="144" cy="0"/>
            </a:xfrm>
            <a:prstGeom prst="line">
              <a:avLst/>
            </a:prstGeom>
            <a:noFill/>
            <a:ln w="12700">
              <a:solidFill>
                <a:schemeClr val="tx1"/>
              </a:solidFill>
              <a:round/>
              <a:headEnd type="none" w="sm" len="sm"/>
              <a:tailEnd type="none" w="sm" len="sm"/>
            </a:ln>
          </p:spPr>
          <p:txBody>
            <a:bodyPr/>
            <a:lstStyle/>
            <a:p>
              <a:endParaRPr lang="nl-NL"/>
            </a:p>
          </p:txBody>
        </p:sp>
        <p:sp>
          <p:nvSpPr>
            <p:cNvPr id="315415" name="Line 23"/>
            <p:cNvSpPr>
              <a:spLocks noChangeShapeType="1"/>
            </p:cNvSpPr>
            <p:nvPr/>
          </p:nvSpPr>
          <p:spPr bwMode="auto">
            <a:xfrm>
              <a:off x="624" y="3552"/>
              <a:ext cx="144" cy="0"/>
            </a:xfrm>
            <a:prstGeom prst="line">
              <a:avLst/>
            </a:prstGeom>
            <a:noFill/>
            <a:ln w="12700">
              <a:solidFill>
                <a:schemeClr val="tx1"/>
              </a:solidFill>
              <a:round/>
              <a:headEnd type="none" w="sm" len="sm"/>
              <a:tailEnd type="none" w="sm" len="sm"/>
            </a:ln>
          </p:spPr>
          <p:txBody>
            <a:bodyPr/>
            <a:lstStyle/>
            <a:p>
              <a:endParaRPr lang="nl-NL"/>
            </a:p>
          </p:txBody>
        </p:sp>
        <p:sp>
          <p:nvSpPr>
            <p:cNvPr id="315416" name="Oval 24"/>
            <p:cNvSpPr>
              <a:spLocks noChangeArrowheads="1"/>
            </p:cNvSpPr>
            <p:nvPr/>
          </p:nvSpPr>
          <p:spPr bwMode="auto">
            <a:xfrm>
              <a:off x="724" y="3508"/>
              <a:ext cx="88" cy="88"/>
            </a:xfrm>
            <a:prstGeom prst="ellipse">
              <a:avLst/>
            </a:prstGeom>
            <a:solidFill>
              <a:schemeClr val="bg1"/>
            </a:solidFill>
            <a:ln w="12700">
              <a:solidFill>
                <a:schemeClr val="tx1"/>
              </a:solidFill>
              <a:round/>
              <a:headEnd/>
              <a:tailEnd/>
            </a:ln>
          </p:spPr>
          <p:txBody>
            <a:bodyPr wrap="none" anchor="ctr"/>
            <a:lstStyle/>
            <a:p>
              <a:pPr eaLnBrk="0" hangingPunct="0"/>
              <a:endParaRPr lang="nl-NL" sz="1600" i="1">
                <a:solidFill>
                  <a:schemeClr val="tx1"/>
                </a:solidFill>
              </a:endParaRPr>
            </a:p>
          </p:txBody>
        </p:sp>
      </p:grpSp>
    </p:spTree>
  </p:cSld>
  <p:clrMapOvr>
    <a:masterClrMapping/>
  </p:clrMapOvr>
  <p:transition>
    <p:zo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body" idx="4294967295"/>
          </p:nvPr>
        </p:nvSpPr>
        <p:spPr>
          <a:xfrm>
            <a:off x="304800" y="1447800"/>
            <a:ext cx="9372600" cy="4876800"/>
          </a:xfrm>
        </p:spPr>
        <p:txBody>
          <a:bodyPr/>
          <a:lstStyle/>
          <a:p>
            <a:pPr marL="361950" indent="-361950" algn="ctr" eaLnBrk="1" hangingPunct="1">
              <a:buFont typeface="Wingdings" pitchFamily="2" charset="2"/>
              <a:buNone/>
            </a:pPr>
            <a:r>
              <a:rPr lang="en-US" altLang="en-US" smtClean="0"/>
              <a:t>Step 6: </a:t>
            </a:r>
          </a:p>
          <a:p>
            <a:pPr marL="361950" indent="-361950" algn="ctr" eaLnBrk="1" hangingPunct="1">
              <a:buFont typeface="Wingdings" pitchFamily="2" charset="2"/>
              <a:buNone/>
            </a:pPr>
            <a:r>
              <a:rPr lang="en-US" altLang="en-US" smtClean="0"/>
              <a:t>Definition of scan cycle time requirements</a:t>
            </a:r>
            <a:br>
              <a:rPr lang="en-US" altLang="en-US" smtClean="0"/>
            </a:br>
            <a:r>
              <a:rPr lang="en-US" altLang="en-US" smtClean="0"/>
              <a:t>for the different parts of the application</a:t>
            </a:r>
          </a:p>
          <a:p>
            <a:pPr marL="361950" indent="-361950" eaLnBrk="1" hangingPunct="1">
              <a:buFont typeface="Wingdings" pitchFamily="2" charset="2"/>
              <a:buNone/>
            </a:pPr>
            <a:endParaRPr lang="en-US" altLang="en-US" smtClean="0"/>
          </a:p>
          <a:p>
            <a:pPr marL="361950" indent="-361950" eaLnBrk="1" hangingPunct="1">
              <a:lnSpc>
                <a:spcPct val="140000"/>
              </a:lnSpc>
            </a:pPr>
            <a:r>
              <a:rPr lang="en-US" altLang="en-US" smtClean="0"/>
              <a:t>In this example we have only one cycle in continuous mode</a:t>
            </a:r>
          </a:p>
          <a:p>
            <a:pPr marL="361950" indent="-361950" eaLnBrk="1" hangingPunct="1">
              <a:lnSpc>
                <a:spcPct val="140000"/>
              </a:lnSpc>
            </a:pPr>
            <a:r>
              <a:rPr lang="en-US" altLang="en-US" smtClean="0"/>
              <a:t>The remaining time can be used for other cycles like:</a:t>
            </a:r>
          </a:p>
          <a:p>
            <a:pPr marL="361950" indent="-361950" eaLnBrk="1" hangingPunct="1">
              <a:lnSpc>
                <a:spcPct val="140000"/>
              </a:lnSpc>
            </a:pPr>
            <a:r>
              <a:rPr lang="en-US" altLang="en-US" smtClean="0"/>
              <a:t>…. the filling / transportation system</a:t>
            </a:r>
          </a:p>
          <a:p>
            <a:pPr marL="361950" indent="-361950" eaLnBrk="1" hangingPunct="1">
              <a:lnSpc>
                <a:spcPct val="140000"/>
              </a:lnSpc>
            </a:pPr>
            <a:r>
              <a:rPr lang="en-US" altLang="en-US" smtClean="0"/>
              <a:t>… checking boundaries and error conditions (in a parallel sequence)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body" idx="4294967295"/>
          </p:nvPr>
        </p:nvSpPr>
        <p:spPr>
          <a:xfrm>
            <a:off x="304800" y="1447800"/>
            <a:ext cx="9372600" cy="4876800"/>
          </a:xfrm>
        </p:spPr>
        <p:txBody>
          <a:bodyPr/>
          <a:lstStyle/>
          <a:p>
            <a:pPr marL="385763" indent="-385763" algn="ctr" eaLnBrk="1" hangingPunct="1">
              <a:buFont typeface="Wingdings" pitchFamily="2" charset="2"/>
              <a:buNone/>
            </a:pPr>
            <a:r>
              <a:rPr lang="en-US" altLang="en-US" smtClean="0"/>
              <a:t>And last but not least: Step 7: </a:t>
            </a:r>
          </a:p>
          <a:p>
            <a:pPr marL="385763" indent="-385763" algn="ctr" eaLnBrk="1" hangingPunct="1">
              <a:buFont typeface="Wingdings" pitchFamily="2" charset="2"/>
              <a:buNone/>
            </a:pPr>
            <a:r>
              <a:rPr lang="en-US" altLang="en-US" smtClean="0"/>
              <a:t>Configuration of the System: </a:t>
            </a:r>
            <a:br>
              <a:rPr lang="en-US" altLang="en-US" smtClean="0"/>
            </a:br>
            <a:r>
              <a:rPr lang="en-US" altLang="en-US" smtClean="0"/>
              <a:t>Definition of Resources, Tasks </a:t>
            </a:r>
            <a:br>
              <a:rPr lang="en-US" altLang="en-US" smtClean="0"/>
            </a:br>
            <a:r>
              <a:rPr lang="en-US" altLang="en-US" smtClean="0"/>
              <a:t>and linking of programs with physical I/O</a:t>
            </a:r>
          </a:p>
          <a:p>
            <a:pPr marL="385763" indent="-385763" eaLnBrk="1" hangingPunct="1">
              <a:buFont typeface="Wingdings" pitchFamily="2" charset="2"/>
              <a:buNone/>
            </a:pPr>
            <a:endParaRPr lang="en-US" altLang="en-US" smtClean="0"/>
          </a:p>
          <a:p>
            <a:pPr marL="385763" indent="-385763" eaLnBrk="1" hangingPunct="1">
              <a:lnSpc>
                <a:spcPct val="130000"/>
              </a:lnSpc>
            </a:pPr>
            <a:r>
              <a:rPr lang="en-US" altLang="en-US" smtClean="0"/>
              <a:t>Depending on the system involved</a:t>
            </a:r>
          </a:p>
          <a:p>
            <a:pPr marL="385763" indent="-385763" eaLnBrk="1" hangingPunct="1">
              <a:lnSpc>
                <a:spcPct val="130000"/>
              </a:lnSpc>
            </a:pPr>
            <a:r>
              <a:rPr lang="en-US" altLang="en-US" smtClean="0"/>
              <a:t>Includes physical mapping of symbols to I/O</a:t>
            </a:r>
          </a:p>
          <a:p>
            <a:pPr marL="385763" indent="-385763" eaLnBrk="1" hangingPunct="1">
              <a:lnSpc>
                <a:spcPct val="130000"/>
              </a:lnSpc>
            </a:pPr>
            <a:r>
              <a:rPr lang="en-US" altLang="en-US" smtClean="0"/>
              <a:t>Mapping of the resource (read: CPU’s in the system)</a:t>
            </a:r>
          </a:p>
          <a:p>
            <a:pPr marL="385763" indent="-385763" eaLnBrk="1" hangingPunct="1">
              <a:lnSpc>
                <a:spcPct val="130000"/>
              </a:lnSpc>
            </a:pPr>
            <a:r>
              <a:rPr lang="en-US" altLang="en-US" smtClean="0"/>
              <a:t>Definition of the scan cycles and events (as defined in Step 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p:txBody>
          <a:bodyPr/>
          <a:lstStyle/>
          <a:p>
            <a:pPr eaLnBrk="1" hangingPunct="1"/>
            <a:r>
              <a:rPr lang="en-US" altLang="en-US" smtClean="0"/>
              <a:t>Conclusion</a:t>
            </a:r>
          </a:p>
        </p:txBody>
      </p:sp>
      <p:sp>
        <p:nvSpPr>
          <p:cNvPr id="321539" name="Rectangle 3"/>
          <p:cNvSpPr>
            <a:spLocks noGrp="1" noChangeArrowheads="1"/>
          </p:cNvSpPr>
          <p:nvPr>
            <p:ph type="body" idx="4294967295"/>
          </p:nvPr>
        </p:nvSpPr>
        <p:spPr/>
        <p:txBody>
          <a:bodyPr/>
          <a:lstStyle/>
          <a:p>
            <a:pPr marL="361950" indent="-361950" eaLnBrk="1" hangingPunct="1">
              <a:lnSpc>
                <a:spcPct val="120000"/>
              </a:lnSpc>
            </a:pPr>
            <a:r>
              <a:rPr lang="en-US" altLang="en-US" smtClean="0"/>
              <a:t>The Software development process has changed:</a:t>
            </a:r>
          </a:p>
          <a:p>
            <a:pPr marL="769938" lvl="1" eaLnBrk="1" hangingPunct="1">
              <a:lnSpc>
                <a:spcPct val="120000"/>
              </a:lnSpc>
            </a:pPr>
            <a:r>
              <a:rPr lang="en-US" altLang="en-US" sz="1800" smtClean="0"/>
              <a:t>more requirements..</a:t>
            </a:r>
          </a:p>
          <a:p>
            <a:pPr marL="769938" lvl="1" eaLnBrk="1" hangingPunct="1">
              <a:lnSpc>
                <a:spcPct val="120000"/>
              </a:lnSpc>
            </a:pPr>
            <a:r>
              <a:rPr lang="en-US" altLang="en-US" sz="1800" smtClean="0"/>
              <a:t>more functionalities..</a:t>
            </a:r>
          </a:p>
          <a:p>
            <a:pPr marL="769938" lvl="1" eaLnBrk="1" hangingPunct="1">
              <a:lnSpc>
                <a:spcPct val="120000"/>
              </a:lnSpc>
            </a:pPr>
            <a:r>
              <a:rPr lang="en-US" altLang="en-US" sz="1800" smtClean="0"/>
              <a:t>more code..</a:t>
            </a:r>
          </a:p>
          <a:p>
            <a:pPr marL="769938" lvl="1" eaLnBrk="1" hangingPunct="1">
              <a:lnSpc>
                <a:spcPct val="120000"/>
              </a:lnSpc>
            </a:pPr>
            <a:r>
              <a:rPr lang="en-US" altLang="en-US" sz="1800" smtClean="0"/>
              <a:t>more people involved..</a:t>
            </a:r>
          </a:p>
          <a:p>
            <a:pPr marL="769938" lvl="1" eaLnBrk="1" hangingPunct="1">
              <a:lnSpc>
                <a:spcPct val="120000"/>
              </a:lnSpc>
            </a:pPr>
            <a:r>
              <a:rPr lang="en-US" altLang="en-US" sz="1800" smtClean="0"/>
              <a:t>… more requirements / wishes</a:t>
            </a:r>
          </a:p>
          <a:p>
            <a:pPr marL="361950" indent="-361950" eaLnBrk="1" hangingPunct="1">
              <a:lnSpc>
                <a:spcPct val="120000"/>
              </a:lnSpc>
            </a:pPr>
            <a:r>
              <a:rPr lang="en-US" altLang="en-US" smtClean="0"/>
              <a:t>Structuring and Decomposition are essential parts of  modern software development</a:t>
            </a:r>
          </a:p>
          <a:p>
            <a:pPr marL="361950" indent="-361950" eaLnBrk="1" hangingPunct="1">
              <a:lnSpc>
                <a:spcPct val="120000"/>
              </a:lnSpc>
            </a:pPr>
            <a:r>
              <a:rPr lang="en-US" altLang="en-US" smtClean="0"/>
              <a:t>IEC 61131-3 has the right basis to fulfill your requirements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ctrTitle" idx="4294967295"/>
          </p:nvPr>
        </p:nvSpPr>
        <p:spPr>
          <a:xfrm>
            <a:off x="762000" y="1447800"/>
            <a:ext cx="8382000" cy="1143000"/>
          </a:xfrm>
        </p:spPr>
        <p:txBody>
          <a:bodyPr/>
          <a:lstStyle/>
          <a:p>
            <a:pPr eaLnBrk="1" hangingPunct="1"/>
            <a:r>
              <a:rPr lang="en-GB" altLang="en-US" smtClean="0"/>
              <a:t>The association PLCopen</a:t>
            </a:r>
          </a:p>
        </p:txBody>
      </p:sp>
      <p:sp>
        <p:nvSpPr>
          <p:cNvPr id="323587" name="Rectangle 3"/>
          <p:cNvSpPr>
            <a:spLocks noGrp="1" noChangeArrowheads="1"/>
          </p:cNvSpPr>
          <p:nvPr>
            <p:ph type="subTitle" idx="4294967295"/>
          </p:nvPr>
        </p:nvSpPr>
        <p:spPr>
          <a:xfrm>
            <a:off x="1143000" y="2984500"/>
            <a:ext cx="7772400" cy="3106738"/>
          </a:xfrm>
        </p:spPr>
        <p:txBody>
          <a:bodyPr/>
          <a:lstStyle/>
          <a:p>
            <a:pPr algn="ctr" eaLnBrk="1" hangingPunct="1">
              <a:buFont typeface="Wingdings" pitchFamily="2" charset="2"/>
              <a:buNone/>
            </a:pPr>
            <a:r>
              <a:rPr lang="en-GB" altLang="en-US" smtClean="0"/>
              <a:t>Together we can make it happen:</a:t>
            </a:r>
          </a:p>
          <a:p>
            <a:pPr algn="ctr" eaLnBrk="1" hangingPunct="1">
              <a:buFont typeface="Wingdings" pitchFamily="2" charset="2"/>
              <a:buNone/>
            </a:pPr>
            <a:endParaRPr lang="en-GB" altLang="en-US" smtClean="0"/>
          </a:p>
          <a:p>
            <a:pPr algn="ctr" eaLnBrk="1" hangingPunct="1">
              <a:buFont typeface="Wingdings" pitchFamily="2" charset="2"/>
              <a:buNone/>
            </a:pPr>
            <a:r>
              <a:rPr lang="en-GB" altLang="en-US" smtClean="0"/>
              <a:t>Standardization in Industrial Control Programming</a:t>
            </a:r>
          </a:p>
          <a:p>
            <a:pPr algn="ctr" eaLnBrk="1" hangingPunct="1">
              <a:buFont typeface="Wingdings" pitchFamily="2" charset="2"/>
              <a:buNone/>
            </a:pPr>
            <a:endParaRPr lang="en-GB" altLang="en-US" smtClean="0"/>
          </a:p>
          <a:p>
            <a:pPr algn="ctr" eaLnBrk="1" hangingPunct="1">
              <a:buFont typeface="Wingdings" pitchFamily="2" charset="2"/>
              <a:buNone/>
            </a:pPr>
            <a:r>
              <a:rPr lang="en-GB" altLang="en-US" smtClean="0"/>
              <a:t>WE NEED YOUR SUPPORT FOR THIS !</a:t>
            </a:r>
          </a:p>
          <a:p>
            <a:pPr algn="ctr" eaLnBrk="1" hangingPunct="1">
              <a:buFont typeface="Wingdings" pitchFamily="2" charset="2"/>
              <a:buNone/>
            </a:pPr>
            <a:r>
              <a:rPr lang="en-GB" altLang="en-US" smtClean="0"/>
              <a:t>Join the organization PLCopen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p:txBody>
          <a:bodyPr/>
          <a:lstStyle/>
          <a:p>
            <a:pPr eaLnBrk="1" hangingPunct="1"/>
            <a:r>
              <a:rPr lang="en-US" altLang="en-US" smtClean="0"/>
              <a:t>IEC 61131-3 Programming languages /</a:t>
            </a:r>
            <a:br>
              <a:rPr lang="en-US" altLang="en-US" smtClean="0"/>
            </a:br>
            <a:r>
              <a:rPr lang="en-US" altLang="en-US" smtClean="0"/>
              <a:t>Industrial Control Programming</a:t>
            </a:r>
          </a:p>
        </p:txBody>
      </p:sp>
      <p:graphicFrame>
        <p:nvGraphicFramePr>
          <p:cNvPr id="160771" name="Object 3"/>
          <p:cNvGraphicFramePr>
            <a:graphicFrameLocks/>
          </p:cNvGraphicFramePr>
          <p:nvPr/>
        </p:nvGraphicFramePr>
        <p:xfrm>
          <a:off x="790575" y="2130425"/>
          <a:ext cx="2701925" cy="2541588"/>
        </p:xfrm>
        <a:graphic>
          <a:graphicData uri="http://schemas.openxmlformats.org/presentationml/2006/ole">
            <p:oleObj spid="_x0000_s160771" name="ClipArt" r:id="rId4" imgW="3597275" imgH="3390900" progId="">
              <p:embed/>
            </p:oleObj>
          </a:graphicData>
        </a:graphic>
      </p:graphicFrame>
      <p:graphicFrame>
        <p:nvGraphicFramePr>
          <p:cNvPr id="160772" name="Object 4"/>
          <p:cNvGraphicFramePr>
            <a:graphicFrameLocks/>
          </p:cNvGraphicFramePr>
          <p:nvPr/>
        </p:nvGraphicFramePr>
        <p:xfrm>
          <a:off x="6810375" y="4495800"/>
          <a:ext cx="2701925" cy="1852613"/>
        </p:xfrm>
        <a:graphic>
          <a:graphicData uri="http://schemas.openxmlformats.org/presentationml/2006/ole">
            <p:oleObj spid="_x0000_s160772" name="ClipArt" r:id="rId5" imgW="3597275" imgH="3390900" progId="">
              <p:embed/>
            </p:oleObj>
          </a:graphicData>
        </a:graphic>
      </p:graphicFrame>
      <p:graphicFrame>
        <p:nvGraphicFramePr>
          <p:cNvPr id="160773" name="Object 5"/>
          <p:cNvGraphicFramePr>
            <a:graphicFrameLocks/>
          </p:cNvGraphicFramePr>
          <p:nvPr/>
        </p:nvGraphicFramePr>
        <p:xfrm>
          <a:off x="2697163" y="3044825"/>
          <a:ext cx="2701925" cy="2541588"/>
        </p:xfrm>
        <a:graphic>
          <a:graphicData uri="http://schemas.openxmlformats.org/presentationml/2006/ole">
            <p:oleObj spid="_x0000_s160773" name="ClipArt" r:id="rId6" imgW="4775040" imgH="4515480" progId="">
              <p:embed/>
            </p:oleObj>
          </a:graphicData>
        </a:graphic>
      </p:graphicFrame>
      <p:graphicFrame>
        <p:nvGraphicFramePr>
          <p:cNvPr id="160774" name="Object 6"/>
          <p:cNvGraphicFramePr>
            <a:graphicFrameLocks/>
          </p:cNvGraphicFramePr>
          <p:nvPr/>
        </p:nvGraphicFramePr>
        <p:xfrm>
          <a:off x="4449763" y="3578225"/>
          <a:ext cx="2701925" cy="2541588"/>
        </p:xfrm>
        <a:graphic>
          <a:graphicData uri="http://schemas.openxmlformats.org/presentationml/2006/ole">
            <p:oleObj spid="_x0000_s160774" name="ClipArt" r:id="rId7" imgW="4775040" imgH="4515480" progId="">
              <p:embed/>
            </p:oleObj>
          </a:graphicData>
        </a:graphic>
      </p:graphicFrame>
      <p:sp>
        <p:nvSpPr>
          <p:cNvPr id="160775" name="Rectangle 7"/>
          <p:cNvSpPr>
            <a:spLocks noChangeArrowheads="1"/>
          </p:cNvSpPr>
          <p:nvPr/>
        </p:nvSpPr>
        <p:spPr bwMode="auto">
          <a:xfrm>
            <a:off x="4024313" y="2224088"/>
            <a:ext cx="5761037" cy="946150"/>
          </a:xfrm>
          <a:prstGeom prst="rect">
            <a:avLst/>
          </a:prstGeom>
          <a:noFill/>
          <a:ln w="9525">
            <a:noFill/>
            <a:miter lim="800000"/>
            <a:headEnd/>
            <a:tailEnd/>
          </a:ln>
        </p:spPr>
        <p:txBody>
          <a:bodyPr wrap="none" lIns="92075" tIns="46038" rIns="92075" bIns="46038">
            <a:spAutoFit/>
          </a:bodyPr>
          <a:lstStyle/>
          <a:p>
            <a:pPr eaLnBrk="0" hangingPunct="0"/>
            <a:r>
              <a:rPr lang="en-US" altLang="en-US" sz="2800" i="1">
                <a:solidFill>
                  <a:srgbClr val="790015"/>
                </a:solidFill>
              </a:rPr>
              <a:t>...with support for people</a:t>
            </a:r>
          </a:p>
          <a:p>
            <a:pPr eaLnBrk="0" hangingPunct="0"/>
            <a:r>
              <a:rPr lang="en-US" altLang="en-US" sz="2800" i="1">
                <a:solidFill>
                  <a:srgbClr val="790015"/>
                </a:solidFill>
              </a:rPr>
              <a:t>	 with different backgrounds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Z:\PLCopen\Promotio\Marketing Strategy\logo_final.jpg"/>
          <p:cNvPicPr>
            <a:picLocks noChangeAspect="1" noChangeArrowheads="1"/>
          </p:cNvPicPr>
          <p:nvPr/>
        </p:nvPicPr>
        <p:blipFill>
          <a:blip r:embed="rId3"/>
          <a:srcRect/>
          <a:stretch>
            <a:fillRect/>
          </a:stretch>
        </p:blipFill>
        <p:spPr bwMode="auto">
          <a:xfrm>
            <a:off x="1239838" y="981075"/>
            <a:ext cx="7145337" cy="5343525"/>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idx="4294967295"/>
          </p:nvPr>
        </p:nvSpPr>
        <p:spPr/>
        <p:txBody>
          <a:bodyPr/>
          <a:lstStyle/>
          <a:p>
            <a:pPr eaLnBrk="1" hangingPunct="1"/>
            <a:r>
              <a:rPr lang="en-GB" altLang="en-US" smtClean="0"/>
              <a:t>More Information...</a:t>
            </a:r>
          </a:p>
        </p:txBody>
      </p:sp>
      <p:sp>
        <p:nvSpPr>
          <p:cNvPr id="327683" name="Rectangle 3"/>
          <p:cNvSpPr>
            <a:spLocks noGrp="1" noChangeArrowheads="1"/>
          </p:cNvSpPr>
          <p:nvPr>
            <p:ph type="body" idx="4294967295"/>
          </p:nvPr>
        </p:nvSpPr>
        <p:spPr>
          <a:xfrm>
            <a:off x="304800" y="2362200"/>
            <a:ext cx="9372600" cy="3962400"/>
          </a:xfrm>
        </p:spPr>
        <p:txBody>
          <a:bodyPr/>
          <a:lstStyle/>
          <a:p>
            <a:pPr marL="361950" indent="-361950" algn="ctr" eaLnBrk="1" hangingPunct="1">
              <a:lnSpc>
                <a:spcPct val="110000"/>
              </a:lnSpc>
              <a:buFont typeface="Wingdings" pitchFamily="2" charset="2"/>
              <a:buNone/>
            </a:pPr>
            <a:r>
              <a:rPr lang="en-GB" altLang="en-US" sz="4800" smtClean="0">
                <a:solidFill>
                  <a:srgbClr val="0066CC"/>
                </a:solidFill>
              </a:rPr>
              <a:t>www.PLCopen.org</a:t>
            </a:r>
          </a:p>
          <a:p>
            <a:pPr marL="361950" indent="-361950" eaLnBrk="1" hangingPunct="1">
              <a:lnSpc>
                <a:spcPct val="240000"/>
              </a:lnSpc>
            </a:pPr>
            <a:r>
              <a:rPr lang="en-GB" altLang="en-US" sz="2000" smtClean="0"/>
              <a:t>Free-of-Charge electronic Newsletter ‘PLCopening’ (in english)</a:t>
            </a:r>
          </a:p>
          <a:p>
            <a:pPr marL="361950" indent="-361950" algn="ctr" eaLnBrk="1" hangingPunct="1">
              <a:lnSpc>
                <a:spcPct val="110000"/>
              </a:lnSpc>
              <a:buFont typeface="Wingdings" pitchFamily="2" charset="2"/>
              <a:buNone/>
            </a:pPr>
            <a:endParaRPr lang="en-GB" altLang="en-US" sz="3200" smtClean="0"/>
          </a:p>
          <a:p>
            <a:pPr marL="361950" indent="-361950" algn="ctr" eaLnBrk="1" hangingPunct="1">
              <a:lnSpc>
                <a:spcPct val="110000"/>
              </a:lnSpc>
              <a:buFont typeface="Wingdings" pitchFamily="2" charset="2"/>
              <a:buNone/>
            </a:pPr>
            <a:r>
              <a:rPr lang="en-GB" altLang="en-US" sz="3200" smtClean="0"/>
              <a:t>email: evdwal@PLCopen.org</a:t>
            </a:r>
          </a:p>
          <a:p>
            <a:pPr marL="361950" indent="-361950" algn="ctr" eaLnBrk="1" hangingPunct="1">
              <a:lnSpc>
                <a:spcPct val="110000"/>
              </a:lnSpc>
              <a:buFont typeface="Wingdings" pitchFamily="2" charset="2"/>
              <a:buNone/>
            </a:pPr>
            <a:endParaRPr lang="en-GB" altLang="en-US" sz="3200" smtClean="0"/>
          </a:p>
        </p:txBody>
      </p:sp>
    </p:spTree>
  </p:cSld>
  <p:clrMapOvr>
    <a:masterClrMapping/>
  </p:clrMapOvr>
</p:sld>
</file>

<file path=ppt/theme/theme1.xml><?xml version="1.0" encoding="utf-8"?>
<a:theme xmlns:a="http://schemas.openxmlformats.org/drawingml/2006/main" name="Template PLCopen tes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lcop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FF"/>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defRPr kumimoji="0" lang="en-US" sz="24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E5E5FF"/>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defRPr kumimoji="0" lang="en-US" sz="24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plcope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cop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lcope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cope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cope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cope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lcope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Pages>31</Pages>
  <Words>6404</Words>
  <Application>Microsoft Office PowerPoint</Application>
  <PresentationFormat>A4 (210 x 297 mm)</PresentationFormat>
  <Paragraphs>1196</Paragraphs>
  <Slides>91</Slides>
  <Notes>90</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3</vt:i4>
      </vt:variant>
      <vt:variant>
        <vt:lpstr>Slide Titles</vt:lpstr>
      </vt:variant>
      <vt:variant>
        <vt:i4>91</vt:i4>
      </vt:variant>
    </vt:vector>
  </HeadingPairs>
  <TitlesOfParts>
    <vt:vector size="99" baseType="lpstr">
      <vt:lpstr>Arial</vt:lpstr>
      <vt:lpstr>Wingdings</vt:lpstr>
      <vt:lpstr>Times New Roman</vt:lpstr>
      <vt:lpstr>Courier</vt:lpstr>
      <vt:lpstr>Template PLCopen test</vt:lpstr>
      <vt:lpstr>ClipArt</vt:lpstr>
      <vt:lpstr>Paint Shop Pro Image</vt:lpstr>
      <vt:lpstr>Picture</vt:lpstr>
      <vt:lpstr>Introduction in IEC 61131-3</vt:lpstr>
      <vt:lpstr>PLCopen TC1 : Standards  links to IEC 61131-3  Harmonizing the way people look to control</vt:lpstr>
      <vt:lpstr>Fiction?</vt:lpstr>
      <vt:lpstr>Out of the jungle</vt:lpstr>
      <vt:lpstr>Slide 5</vt:lpstr>
      <vt:lpstr>The 9 parts of the IEC 61131 Standard</vt:lpstr>
      <vt:lpstr>IEC 1131 versus IEC 61131</vt:lpstr>
      <vt:lpstr>IEC 61131-3 Programming languages / Industrial Control Programming</vt:lpstr>
      <vt:lpstr>IEC 61131-3 Programming languages / Industrial Control Programming</vt:lpstr>
      <vt:lpstr>The IEC 61131-3 Standard</vt:lpstr>
      <vt:lpstr>IEC 61131-3 : Common Elements Variables &amp; Data Types</vt:lpstr>
      <vt:lpstr>IEC 61131-3 : Common Elements Variables &amp; Data types </vt:lpstr>
      <vt:lpstr>IEC 61131-3 : Common Elements</vt:lpstr>
      <vt:lpstr>IEC 61131-3 Software Model</vt:lpstr>
      <vt:lpstr>IEC 61131-3 Software Model</vt:lpstr>
      <vt:lpstr>IEC 61131-3 Software Model</vt:lpstr>
      <vt:lpstr>IEC 61131-3 Software Model</vt:lpstr>
      <vt:lpstr>IEC 61131-3 Software Model</vt:lpstr>
      <vt:lpstr>IEC 61131-3 vs conventional PLC</vt:lpstr>
      <vt:lpstr>Conventional PLC vs IEC 61131-3 </vt:lpstr>
      <vt:lpstr>Common Elements: Tasks </vt:lpstr>
      <vt:lpstr>Common Elements : Tasks &amp; Datatypes</vt:lpstr>
      <vt:lpstr>IEC 61131-3 : Common Elements</vt:lpstr>
      <vt:lpstr>Functions …..</vt:lpstr>
      <vt:lpstr>…. &amp;   Function Blocks</vt:lpstr>
      <vt:lpstr>…. &amp;   Function Blocks</vt:lpstr>
      <vt:lpstr>…. &amp;   Function Blocks</vt:lpstr>
      <vt:lpstr>…. &amp;   Function Blocks</vt:lpstr>
      <vt:lpstr>Function Block example</vt:lpstr>
      <vt:lpstr>Function Block example</vt:lpstr>
      <vt:lpstr>Programs : design via building bricks</vt:lpstr>
      <vt:lpstr>Structure &amp; Advantages of POUs</vt:lpstr>
      <vt:lpstr>Sequential Function Chart, SFC</vt:lpstr>
      <vt:lpstr>Sequential Function Chart, SFC</vt:lpstr>
      <vt:lpstr>SFC : alternative sequences</vt:lpstr>
      <vt:lpstr>The IEC 61131-3 Standard</vt:lpstr>
      <vt:lpstr>The IEC 61131-3 Programming Languages</vt:lpstr>
      <vt:lpstr>The IEC 61131-3 Standard</vt:lpstr>
      <vt:lpstr>IEC Programming Environments</vt:lpstr>
      <vt:lpstr>What are the benefits ?</vt:lpstr>
      <vt:lpstr>Users? Which Users?</vt:lpstr>
      <vt:lpstr>Users? Which Users?</vt:lpstr>
      <vt:lpstr>Benefits</vt:lpstr>
      <vt:lpstr>Benefits</vt:lpstr>
      <vt:lpstr>Benefits</vt:lpstr>
      <vt:lpstr>Benefits</vt:lpstr>
      <vt:lpstr>Benefits</vt:lpstr>
      <vt:lpstr>Benefits</vt:lpstr>
      <vt:lpstr>Benefits</vt:lpstr>
      <vt:lpstr>How to use IEC 61131-3  an example:  Structuring Software Development with IEC 61131-3</vt:lpstr>
      <vt:lpstr>Software Development Cycle</vt:lpstr>
      <vt:lpstr>… software development cycle...</vt:lpstr>
      <vt:lpstr>What’s the topic here?</vt:lpstr>
      <vt:lpstr>Managing Complexity</vt:lpstr>
      <vt:lpstr>Why Structuring ?</vt:lpstr>
      <vt:lpstr>Advantages of Structuring</vt:lpstr>
      <vt:lpstr>Software Program vs. Software Product</vt:lpstr>
      <vt:lpstr>Exploratory Style vs. Software Engineering Method</vt:lpstr>
      <vt:lpstr>(Costly) Engineering Habits</vt:lpstr>
      <vt:lpstr>Dangers of copy paste &amp; modify</vt:lpstr>
      <vt:lpstr>Modern Software Development Process</vt:lpstr>
      <vt:lpstr>Modern Software Development Process</vt:lpstr>
      <vt:lpstr>Example of Software Development Process</vt:lpstr>
      <vt:lpstr>Example of Software Development Process</vt:lpstr>
      <vt:lpstr>The X-Model for SW Development</vt:lpstr>
      <vt:lpstr>The X-Model for SW Development</vt:lpstr>
      <vt:lpstr>The X-Model for SW Development</vt:lpstr>
      <vt:lpstr>Requirements on Engineering Tools</vt:lpstr>
      <vt:lpstr>Decomposition and Reuse</vt:lpstr>
      <vt:lpstr>Decomposition</vt:lpstr>
      <vt:lpstr>Reuse via Standardized Function Blocks</vt:lpstr>
      <vt:lpstr>A hierarchy of abstraction</vt:lpstr>
      <vt:lpstr>Bottom-up after top-down</vt:lpstr>
      <vt:lpstr>How does that look in IEC 61131-3 ?</vt:lpstr>
      <vt:lpstr>Fermentation Process</vt:lpstr>
      <vt:lpstr>How to create a control program  for this in a structured way?</vt:lpstr>
      <vt:lpstr>Slide 77</vt:lpstr>
      <vt:lpstr>Slide 78</vt:lpstr>
      <vt:lpstr>Slide 79</vt:lpstr>
      <vt:lpstr>Slide 80</vt:lpstr>
      <vt:lpstr>Slide 81</vt:lpstr>
      <vt:lpstr>Fermentation Control Program</vt:lpstr>
      <vt:lpstr>MainSequence in Sequential Function  Chart, SFC</vt:lpstr>
      <vt:lpstr>The Actions Blocks and Transitions can be programmed in any of the four  IEC Programming Languages</vt:lpstr>
      <vt:lpstr>The IEC 61131-3 Programming Languages</vt:lpstr>
      <vt:lpstr>Slide 86</vt:lpstr>
      <vt:lpstr>Slide 87</vt:lpstr>
      <vt:lpstr>Conclusion</vt:lpstr>
      <vt:lpstr>The association PLCopen</vt:lpstr>
      <vt:lpstr>Slide 90</vt:lpstr>
      <vt:lpstr>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Presentatie</dc:subject>
  <dc:creator>EvdWal</dc:creator>
  <cp:keywords>PLCopen template</cp:keywords>
  <cp:lastModifiedBy>Wendelien</cp:lastModifiedBy>
  <cp:revision>4</cp:revision>
  <cp:lastPrinted>2013-05-07T13:57:47Z</cp:lastPrinted>
  <dcterms:created xsi:type="dcterms:W3CDTF">2014-02-25T11:41:29Z</dcterms:created>
  <dcterms:modified xsi:type="dcterms:W3CDTF">2014-02-26T08:59:06Z</dcterms:modified>
</cp:coreProperties>
</file>