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ppt" ContentType="application/vnd.ms-powerpoint"/>
  <Default Extension="pptx" ContentType="application/vnd.openxmlformats-officedocument.presentationml.presentation"/>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747" r:id="rId2"/>
    <p:sldId id="748" r:id="rId3"/>
    <p:sldId id="749" r:id="rId4"/>
    <p:sldId id="750" r:id="rId5"/>
    <p:sldId id="751" r:id="rId6"/>
    <p:sldId id="752" r:id="rId7"/>
    <p:sldId id="753" r:id="rId8"/>
    <p:sldId id="754" r:id="rId9"/>
    <p:sldId id="755" r:id="rId10"/>
    <p:sldId id="756" r:id="rId11"/>
    <p:sldId id="758" r:id="rId12"/>
    <p:sldId id="759" r:id="rId13"/>
    <p:sldId id="785" r:id="rId14"/>
    <p:sldId id="760" r:id="rId15"/>
    <p:sldId id="761" r:id="rId16"/>
    <p:sldId id="762" r:id="rId17"/>
    <p:sldId id="763" r:id="rId18"/>
    <p:sldId id="764" r:id="rId19"/>
    <p:sldId id="765" r:id="rId20"/>
    <p:sldId id="766" r:id="rId21"/>
    <p:sldId id="767" r:id="rId22"/>
    <p:sldId id="768" r:id="rId23"/>
    <p:sldId id="769" r:id="rId24"/>
    <p:sldId id="770" r:id="rId25"/>
    <p:sldId id="771" r:id="rId26"/>
    <p:sldId id="772" r:id="rId27"/>
    <p:sldId id="773" r:id="rId28"/>
    <p:sldId id="774" r:id="rId29"/>
    <p:sldId id="775" r:id="rId30"/>
    <p:sldId id="776" r:id="rId31"/>
    <p:sldId id="777" r:id="rId32"/>
    <p:sldId id="778" r:id="rId33"/>
    <p:sldId id="779" r:id="rId34"/>
    <p:sldId id="780" r:id="rId35"/>
    <p:sldId id="781" r:id="rId36"/>
    <p:sldId id="782" r:id="rId37"/>
    <p:sldId id="783" r:id="rId38"/>
    <p:sldId id="784" r:id="rId39"/>
  </p:sldIdLst>
  <p:sldSz cx="9906000" cy="6858000" type="A4"/>
  <p:notesSz cx="9296400" cy="7010400"/>
  <p:defaultTextStyle>
    <a:defPPr>
      <a:defRPr lang="en-US"/>
    </a:defPPr>
    <a:lvl1pPr algn="l" rtl="0" fontAlgn="base">
      <a:spcBef>
        <a:spcPct val="0"/>
      </a:spcBef>
      <a:spcAft>
        <a:spcPct val="0"/>
      </a:spcAft>
      <a:defRPr sz="2400" kern="1200">
        <a:solidFill>
          <a:schemeClr val="tx2"/>
        </a:solidFill>
        <a:latin typeface="Arial" charset="0"/>
        <a:ea typeface="+mn-ea"/>
        <a:cs typeface="+mn-cs"/>
      </a:defRPr>
    </a:lvl1pPr>
    <a:lvl2pPr marL="457200" algn="l" rtl="0" fontAlgn="base">
      <a:spcBef>
        <a:spcPct val="0"/>
      </a:spcBef>
      <a:spcAft>
        <a:spcPct val="0"/>
      </a:spcAft>
      <a:defRPr sz="2400" kern="1200">
        <a:solidFill>
          <a:schemeClr val="tx2"/>
        </a:solidFill>
        <a:latin typeface="Arial" charset="0"/>
        <a:ea typeface="+mn-ea"/>
        <a:cs typeface="+mn-cs"/>
      </a:defRPr>
    </a:lvl2pPr>
    <a:lvl3pPr marL="914400" algn="l" rtl="0" fontAlgn="base">
      <a:spcBef>
        <a:spcPct val="0"/>
      </a:spcBef>
      <a:spcAft>
        <a:spcPct val="0"/>
      </a:spcAft>
      <a:defRPr sz="2400" kern="1200">
        <a:solidFill>
          <a:schemeClr val="tx2"/>
        </a:solidFill>
        <a:latin typeface="Arial" charset="0"/>
        <a:ea typeface="+mn-ea"/>
        <a:cs typeface="+mn-cs"/>
      </a:defRPr>
    </a:lvl3pPr>
    <a:lvl4pPr marL="1371600" algn="l" rtl="0" fontAlgn="base">
      <a:spcBef>
        <a:spcPct val="0"/>
      </a:spcBef>
      <a:spcAft>
        <a:spcPct val="0"/>
      </a:spcAft>
      <a:defRPr sz="2400" kern="1200">
        <a:solidFill>
          <a:schemeClr val="tx2"/>
        </a:solidFill>
        <a:latin typeface="Arial" charset="0"/>
        <a:ea typeface="+mn-ea"/>
        <a:cs typeface="+mn-cs"/>
      </a:defRPr>
    </a:lvl4pPr>
    <a:lvl5pPr marL="1828800" algn="l" rtl="0" fontAlgn="base">
      <a:spcBef>
        <a:spcPct val="0"/>
      </a:spcBef>
      <a:spcAft>
        <a:spcPct val="0"/>
      </a:spcAft>
      <a:defRPr sz="2400" kern="1200">
        <a:solidFill>
          <a:schemeClr val="tx2"/>
        </a:solidFill>
        <a:latin typeface="Arial" charset="0"/>
        <a:ea typeface="+mn-ea"/>
        <a:cs typeface="+mn-cs"/>
      </a:defRPr>
    </a:lvl5pPr>
    <a:lvl6pPr marL="2286000" algn="l" defTabSz="914400" rtl="0" eaLnBrk="1" latinLnBrk="0" hangingPunct="1">
      <a:defRPr sz="2400" kern="1200">
        <a:solidFill>
          <a:schemeClr val="tx2"/>
        </a:solidFill>
        <a:latin typeface="Arial" charset="0"/>
        <a:ea typeface="+mn-ea"/>
        <a:cs typeface="+mn-cs"/>
      </a:defRPr>
    </a:lvl6pPr>
    <a:lvl7pPr marL="2743200" algn="l" defTabSz="914400" rtl="0" eaLnBrk="1" latinLnBrk="0" hangingPunct="1">
      <a:defRPr sz="2400" kern="1200">
        <a:solidFill>
          <a:schemeClr val="tx2"/>
        </a:solidFill>
        <a:latin typeface="Arial" charset="0"/>
        <a:ea typeface="+mn-ea"/>
        <a:cs typeface="+mn-cs"/>
      </a:defRPr>
    </a:lvl7pPr>
    <a:lvl8pPr marL="3200400" algn="l" defTabSz="914400" rtl="0" eaLnBrk="1" latinLnBrk="0" hangingPunct="1">
      <a:defRPr sz="2400" kern="1200">
        <a:solidFill>
          <a:schemeClr val="tx2"/>
        </a:solidFill>
        <a:latin typeface="Arial" charset="0"/>
        <a:ea typeface="+mn-ea"/>
        <a:cs typeface="+mn-cs"/>
      </a:defRPr>
    </a:lvl8pPr>
    <a:lvl9pPr marL="3657600" algn="l" defTabSz="914400" rtl="0" eaLnBrk="1" latinLnBrk="0" hangingPunct="1">
      <a:defRPr sz="24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CCCCFF"/>
    <a:srgbClr val="A0A8BE"/>
    <a:srgbClr val="790015"/>
    <a:srgbClr val="1400D5"/>
    <a:srgbClr val="2A14FF"/>
    <a:srgbClr val="0F009C"/>
    <a:srgbClr val="0B0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82270" autoAdjust="0"/>
  </p:normalViewPr>
  <p:slideViewPr>
    <p:cSldViewPr>
      <p:cViewPr>
        <p:scale>
          <a:sx n="100" d="100"/>
          <a:sy n="100" d="100"/>
        </p:scale>
        <p:origin x="-348" y="52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notesViewPr>
    <p:cSldViewPr>
      <p:cViewPr>
        <p:scale>
          <a:sx n="60" d="100"/>
          <a:sy n="60" d="100"/>
        </p:scale>
        <p:origin x="-1680" y="300"/>
      </p:cViewPr>
      <p:guideLst>
        <p:guide orient="horz" pos="1543"/>
        <p:guide pos="43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7938"/>
            <a:ext cx="4029075" cy="328612"/>
          </a:xfrm>
          <a:prstGeom prst="rect">
            <a:avLst/>
          </a:prstGeom>
          <a:noFill/>
          <a:ln>
            <a:noFill/>
          </a:ln>
          <a:effectLst/>
          <a:extLst/>
        </p:spPr>
        <p:txBody>
          <a:bodyPr vert="horz" wrap="square" lIns="19050" tIns="0" rIns="19050" bIns="0" numCol="1" anchor="t" anchorCtr="0" compatLnSpc="1">
            <a:prstTxWarp prst="textNoShape">
              <a:avLst/>
            </a:prstTxWarp>
          </a:bodyPr>
          <a:lstStyle>
            <a:lvl1pPr algn="l" eaLnBrk="0" hangingPunct="0">
              <a:lnSpc>
                <a:spcPct val="100000"/>
              </a:lnSpc>
              <a:spcBef>
                <a:spcPct val="0"/>
              </a:spcBef>
              <a:buClrTx/>
              <a:buSzTx/>
              <a:buFontTx/>
              <a:buNone/>
              <a:defRPr sz="1000" i="1">
                <a:solidFill>
                  <a:schemeClr val="tx1"/>
                </a:solidFill>
                <a:latin typeface="Arial" pitchFamily="34" charset="0"/>
              </a:defRPr>
            </a:lvl1pPr>
          </a:lstStyle>
          <a:p>
            <a:pPr>
              <a:defRPr/>
            </a:pPr>
            <a:endParaRPr lang="en-US"/>
          </a:p>
        </p:txBody>
      </p:sp>
      <p:sp>
        <p:nvSpPr>
          <p:cNvPr id="3075" name="Rectangle 3"/>
          <p:cNvSpPr>
            <a:spLocks noGrp="1" noChangeArrowheads="1"/>
          </p:cNvSpPr>
          <p:nvPr>
            <p:ph type="dt" sz="quarter" idx="1"/>
          </p:nvPr>
        </p:nvSpPr>
        <p:spPr bwMode="auto">
          <a:xfrm>
            <a:off x="5267325" y="7938"/>
            <a:ext cx="4029075" cy="328612"/>
          </a:xfrm>
          <a:prstGeom prst="rect">
            <a:avLst/>
          </a:prstGeom>
          <a:noFill/>
          <a:ln>
            <a:noFill/>
          </a:ln>
          <a:effectLst/>
          <a:extLst/>
        </p:spPr>
        <p:txBody>
          <a:bodyPr vert="horz" wrap="square" lIns="19050" tIns="0" rIns="19050" bIns="0" numCol="1" anchor="t" anchorCtr="0" compatLnSpc="1">
            <a:prstTxWarp prst="textNoShape">
              <a:avLst/>
            </a:prstTxWarp>
          </a:bodyPr>
          <a:lstStyle>
            <a:lvl1pPr algn="r" eaLnBrk="0" hangingPunct="0">
              <a:lnSpc>
                <a:spcPct val="100000"/>
              </a:lnSpc>
              <a:spcBef>
                <a:spcPct val="0"/>
              </a:spcBef>
              <a:buClrTx/>
              <a:buSzTx/>
              <a:buFontTx/>
              <a:buNone/>
              <a:defRPr sz="1000" i="1">
                <a:solidFill>
                  <a:schemeClr val="tx1"/>
                </a:solidFill>
                <a:latin typeface="Arial" pitchFamily="34" charset="0"/>
              </a:defRPr>
            </a:lvl1pPr>
          </a:lstStyle>
          <a:p>
            <a:pPr>
              <a:defRPr/>
            </a:pPr>
            <a:endParaRPr lang="en-US"/>
          </a:p>
        </p:txBody>
      </p:sp>
      <p:sp>
        <p:nvSpPr>
          <p:cNvPr id="3076" name="Rectangle 4"/>
          <p:cNvSpPr>
            <a:spLocks noGrp="1" noChangeArrowheads="1"/>
          </p:cNvSpPr>
          <p:nvPr>
            <p:ph type="ftr" sz="quarter" idx="2"/>
          </p:nvPr>
        </p:nvSpPr>
        <p:spPr bwMode="auto">
          <a:xfrm>
            <a:off x="0" y="6673850"/>
            <a:ext cx="4029075" cy="328613"/>
          </a:xfrm>
          <a:prstGeom prst="rect">
            <a:avLst/>
          </a:prstGeom>
          <a:noFill/>
          <a:ln>
            <a:noFill/>
          </a:ln>
          <a:effectLst/>
          <a:extLst/>
        </p:spPr>
        <p:txBody>
          <a:bodyPr vert="horz" wrap="square" lIns="19050" tIns="0" rIns="19050" bIns="0" numCol="1" anchor="b" anchorCtr="0" compatLnSpc="1">
            <a:prstTxWarp prst="textNoShape">
              <a:avLst/>
            </a:prstTxWarp>
          </a:bodyPr>
          <a:lstStyle>
            <a:lvl1pPr algn="l" eaLnBrk="0" hangingPunct="0">
              <a:lnSpc>
                <a:spcPct val="100000"/>
              </a:lnSpc>
              <a:spcBef>
                <a:spcPct val="0"/>
              </a:spcBef>
              <a:buClrTx/>
              <a:buSzTx/>
              <a:buFontTx/>
              <a:buNone/>
              <a:defRPr sz="1000" i="1">
                <a:solidFill>
                  <a:schemeClr val="tx1"/>
                </a:solidFill>
                <a:latin typeface="Arial" pitchFamily="34" charset="0"/>
              </a:defRPr>
            </a:lvl1pPr>
          </a:lstStyle>
          <a:p>
            <a:pPr>
              <a:defRPr/>
            </a:pPr>
            <a:endParaRPr lang="en-US"/>
          </a:p>
        </p:txBody>
      </p:sp>
      <p:sp>
        <p:nvSpPr>
          <p:cNvPr id="3077" name="Rectangle 5"/>
          <p:cNvSpPr>
            <a:spLocks noGrp="1" noChangeArrowheads="1"/>
          </p:cNvSpPr>
          <p:nvPr>
            <p:ph type="sldNum" sz="quarter" idx="3"/>
          </p:nvPr>
        </p:nvSpPr>
        <p:spPr bwMode="auto">
          <a:xfrm>
            <a:off x="5267325" y="6673850"/>
            <a:ext cx="4029075" cy="328613"/>
          </a:xfrm>
          <a:prstGeom prst="rect">
            <a:avLst/>
          </a:prstGeom>
          <a:noFill/>
          <a:ln>
            <a:noFill/>
          </a:ln>
          <a:effectLst/>
          <a:extLst/>
        </p:spPr>
        <p:txBody>
          <a:bodyPr vert="horz" wrap="square" lIns="19050" tIns="0" rIns="19050" bIns="0" numCol="1" anchor="b" anchorCtr="0" compatLnSpc="1">
            <a:prstTxWarp prst="textNoShape">
              <a:avLst/>
            </a:prstTxWarp>
          </a:bodyPr>
          <a:lstStyle>
            <a:lvl1pPr algn="r" eaLnBrk="0" hangingPunct="0">
              <a:lnSpc>
                <a:spcPct val="100000"/>
              </a:lnSpc>
              <a:spcBef>
                <a:spcPct val="0"/>
              </a:spcBef>
              <a:buClrTx/>
              <a:buSzTx/>
              <a:buFontTx/>
              <a:buNone/>
              <a:defRPr sz="1000" i="1">
                <a:solidFill>
                  <a:schemeClr val="tx1"/>
                </a:solidFill>
                <a:latin typeface="Arial" pitchFamily="34" charset="0"/>
              </a:defRPr>
            </a:lvl1pPr>
          </a:lstStyle>
          <a:p>
            <a:pPr>
              <a:defRPr/>
            </a:pPr>
            <a:fld id="{74B68C5E-F965-4DA2-BC8A-7347DB1C8324}" type="slidenum">
              <a:rPr lang="en-US"/>
              <a:pPr>
                <a:defRPr/>
              </a:pPr>
              <a:t>‹#›</a:t>
            </a:fld>
            <a:endParaRPr lang="en-US"/>
          </a:p>
        </p:txBody>
      </p:sp>
    </p:spTree>
    <p:extLst>
      <p:ext uri="{BB962C8B-B14F-4D97-AF65-F5344CB8AC3E}">
        <p14:creationId xmlns:p14="http://schemas.microsoft.com/office/powerpoint/2010/main" val="2099206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7938"/>
            <a:ext cx="4029075" cy="328612"/>
          </a:xfrm>
          <a:prstGeom prst="rect">
            <a:avLst/>
          </a:prstGeom>
          <a:noFill/>
          <a:ln>
            <a:noFill/>
          </a:ln>
          <a:effectLst/>
          <a:extLst/>
        </p:spPr>
        <p:txBody>
          <a:bodyPr vert="horz" wrap="square" lIns="19050" tIns="0" rIns="19050" bIns="0" numCol="1" anchor="t" anchorCtr="0" compatLnSpc="1">
            <a:prstTxWarp prst="textNoShape">
              <a:avLst/>
            </a:prstTxWarp>
          </a:bodyPr>
          <a:lstStyle>
            <a:lvl1pPr algn="l" defTabSz="762000" eaLnBrk="0" hangingPunct="0">
              <a:lnSpc>
                <a:spcPct val="100000"/>
              </a:lnSpc>
              <a:spcBef>
                <a:spcPct val="0"/>
              </a:spcBef>
              <a:buClrTx/>
              <a:buSzTx/>
              <a:buFontTx/>
              <a:buNone/>
              <a:defRPr sz="1000" i="1">
                <a:solidFill>
                  <a:schemeClr val="tx1"/>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5267325" y="7938"/>
            <a:ext cx="4029075" cy="328612"/>
          </a:xfrm>
          <a:prstGeom prst="rect">
            <a:avLst/>
          </a:prstGeom>
          <a:noFill/>
          <a:ln>
            <a:noFill/>
          </a:ln>
          <a:effectLst/>
          <a:extLst/>
        </p:spPr>
        <p:txBody>
          <a:bodyPr vert="horz" wrap="square" lIns="19050" tIns="0" rIns="19050" bIns="0" numCol="1" anchor="t" anchorCtr="0" compatLnSpc="1">
            <a:prstTxWarp prst="textNoShape">
              <a:avLst/>
            </a:prstTxWarp>
          </a:bodyPr>
          <a:lstStyle>
            <a:lvl1pPr algn="r" defTabSz="762000" eaLnBrk="0" hangingPunct="0">
              <a:lnSpc>
                <a:spcPct val="100000"/>
              </a:lnSpc>
              <a:spcBef>
                <a:spcPct val="0"/>
              </a:spcBef>
              <a:buClrTx/>
              <a:buSzTx/>
              <a:buFontTx/>
              <a:buNone/>
              <a:defRPr sz="1000" i="1">
                <a:solidFill>
                  <a:schemeClr val="tx1"/>
                </a:solidFill>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6673850"/>
            <a:ext cx="4029075" cy="328613"/>
          </a:xfrm>
          <a:prstGeom prst="rect">
            <a:avLst/>
          </a:prstGeom>
          <a:noFill/>
          <a:ln>
            <a:noFill/>
          </a:ln>
          <a:effectLst/>
          <a:extLst/>
        </p:spPr>
        <p:txBody>
          <a:bodyPr vert="horz" wrap="square" lIns="19050" tIns="0" rIns="19050" bIns="0" numCol="1" anchor="b" anchorCtr="0" compatLnSpc="1">
            <a:prstTxWarp prst="textNoShape">
              <a:avLst/>
            </a:prstTxWarp>
          </a:bodyPr>
          <a:lstStyle>
            <a:lvl1pPr algn="l" defTabSz="762000" eaLnBrk="0" hangingPunct="0">
              <a:lnSpc>
                <a:spcPct val="100000"/>
              </a:lnSpc>
              <a:spcBef>
                <a:spcPct val="0"/>
              </a:spcBef>
              <a:buClrTx/>
              <a:buSzTx/>
              <a:buFontTx/>
              <a:buNone/>
              <a:defRPr sz="1000" i="1">
                <a:solidFill>
                  <a:schemeClr val="tx1"/>
                </a:solidFill>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5267325" y="6673850"/>
            <a:ext cx="4029075" cy="328613"/>
          </a:xfrm>
          <a:prstGeom prst="rect">
            <a:avLst/>
          </a:prstGeom>
          <a:noFill/>
          <a:ln>
            <a:noFill/>
          </a:ln>
          <a:effectLst/>
          <a:extLst/>
        </p:spPr>
        <p:txBody>
          <a:bodyPr vert="horz" wrap="square" lIns="19050" tIns="0" rIns="19050" bIns="0" numCol="1" anchor="b" anchorCtr="0" compatLnSpc="1">
            <a:prstTxWarp prst="textNoShape">
              <a:avLst/>
            </a:prstTxWarp>
          </a:bodyPr>
          <a:lstStyle>
            <a:lvl1pPr algn="r" defTabSz="762000" eaLnBrk="0" hangingPunct="0">
              <a:lnSpc>
                <a:spcPct val="100000"/>
              </a:lnSpc>
              <a:spcBef>
                <a:spcPct val="0"/>
              </a:spcBef>
              <a:buClrTx/>
              <a:buSzTx/>
              <a:buFontTx/>
              <a:buNone/>
              <a:defRPr sz="1000" i="1">
                <a:solidFill>
                  <a:schemeClr val="tx1"/>
                </a:solidFill>
                <a:latin typeface="Times New Roman" pitchFamily="18" charset="0"/>
              </a:defRPr>
            </a:lvl1pPr>
          </a:lstStyle>
          <a:p>
            <a:pPr>
              <a:defRPr/>
            </a:pPr>
            <a:fld id="{7F4012D0-48C4-43FE-A6CF-3694D61FE40C}" type="slidenum">
              <a:rPr lang="en-US"/>
              <a:pPr>
                <a:defRPr/>
              </a:pPr>
              <a:t>‹#›</a:t>
            </a:fld>
            <a:endParaRPr lang="en-US"/>
          </a:p>
        </p:txBody>
      </p:sp>
      <p:sp>
        <p:nvSpPr>
          <p:cNvPr id="126982" name="Rectangle 6"/>
          <p:cNvSpPr>
            <a:spLocks noChangeArrowheads="1"/>
          </p:cNvSpPr>
          <p:nvPr/>
        </p:nvSpPr>
        <p:spPr bwMode="auto">
          <a:xfrm>
            <a:off x="4265613" y="6678613"/>
            <a:ext cx="765175" cy="257175"/>
          </a:xfrm>
          <a:prstGeom prst="rect">
            <a:avLst/>
          </a:prstGeom>
          <a:noFill/>
          <a:ln>
            <a:noFill/>
          </a:ln>
          <a:effectLst/>
          <a:extLst/>
        </p:spPr>
        <p:txBody>
          <a:bodyPr wrap="none" lIns="87313" tIns="44450" rIns="87313" bIns="44450">
            <a:spAutoFit/>
          </a:bodyPr>
          <a:lstStyle/>
          <a:p>
            <a:pPr algn="ctr" defTabSz="868363" eaLnBrk="0" hangingPunct="0">
              <a:lnSpc>
                <a:spcPct val="90000"/>
              </a:lnSpc>
              <a:defRPr/>
            </a:pPr>
            <a:r>
              <a:rPr lang="en-US" sz="1200">
                <a:solidFill>
                  <a:schemeClr val="tx1"/>
                </a:solidFill>
                <a:latin typeface="Arial" pitchFamily="34" charset="0"/>
              </a:rPr>
              <a:t>Page </a:t>
            </a:r>
            <a:fld id="{2E06AEA8-EDC1-4EA9-90D0-13DF11054866}" type="slidenum">
              <a:rPr lang="en-US" sz="1200">
                <a:solidFill>
                  <a:schemeClr val="tx1"/>
                </a:solidFill>
                <a:latin typeface="Arial" pitchFamily="34" charset="0"/>
              </a:rPr>
              <a:pPr algn="ctr" defTabSz="868363" eaLnBrk="0" hangingPunct="0">
                <a:lnSpc>
                  <a:spcPct val="90000"/>
                </a:lnSpc>
                <a:defRPr/>
              </a:pPr>
              <a:t>‹#›</a:t>
            </a:fld>
            <a:endParaRPr lang="en-US" sz="1200">
              <a:solidFill>
                <a:schemeClr val="tx1"/>
              </a:solidFill>
              <a:latin typeface="Arial" pitchFamily="34" charset="0"/>
            </a:endParaRPr>
          </a:p>
        </p:txBody>
      </p:sp>
      <p:sp>
        <p:nvSpPr>
          <p:cNvPr id="13319" name="Rectangle 7"/>
          <p:cNvSpPr>
            <a:spLocks noGrp="1" noRot="1" noChangeAspect="1" noChangeArrowheads="1" noTextEdit="1"/>
          </p:cNvSpPr>
          <p:nvPr>
            <p:ph type="sldImg" idx="2"/>
          </p:nvPr>
        </p:nvSpPr>
        <p:spPr bwMode="auto">
          <a:xfrm>
            <a:off x="2886075" y="620713"/>
            <a:ext cx="3524250" cy="2441575"/>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1238250" y="3332163"/>
            <a:ext cx="6819900" cy="2951162"/>
          </a:xfrm>
          <a:prstGeom prst="rect">
            <a:avLst/>
          </a:prstGeom>
          <a:noFill/>
          <a:ln>
            <a:noFill/>
          </a:ln>
          <a:effectLst/>
          <a:extLst/>
        </p:spPr>
        <p:txBody>
          <a:bodyPr vert="horz" wrap="square" lIns="92075" tIns="46038" rIns="92075" bIns="46038"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88367618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txBox="1">
            <a:spLocks noGrp="1" noChangeArrowheads="1"/>
          </p:cNvSpPr>
          <p:nvPr/>
        </p:nvSpPr>
        <p:spPr bwMode="auto">
          <a:xfrm>
            <a:off x="5267327" y="6673850"/>
            <a:ext cx="4029074" cy="328613"/>
          </a:xfrm>
          <a:prstGeom prst="rect">
            <a:avLst/>
          </a:prstGeom>
          <a:noFill/>
          <a:ln w="9525">
            <a:noFill/>
            <a:miter lim="800000"/>
            <a:headEnd/>
            <a:tailEnd/>
          </a:ln>
        </p:spPr>
        <p:txBody>
          <a:bodyPr lIns="19050" tIns="0" rIns="19050" bIns="0" anchor="b"/>
          <a:lstStyle/>
          <a:p>
            <a:pPr algn="r" defTabSz="762000" eaLnBrk="0" hangingPunct="0"/>
            <a:fld id="{BFE4B54C-EAE4-4527-BC34-0C8D58CB2916}" type="slidenum">
              <a:rPr lang="en-US" altLang="en-US" sz="1000" i="1">
                <a:solidFill>
                  <a:schemeClr val="tx1"/>
                </a:solidFill>
                <a:latin typeface="Times New Roman" pitchFamily="18" charset="0"/>
              </a:rPr>
              <a:pPr algn="r" defTabSz="762000" eaLnBrk="0" hangingPunct="0"/>
              <a:t>1</a:t>
            </a:fld>
            <a:endParaRPr lang="en-US" altLang="en-US" sz="1000" i="1">
              <a:solidFill>
                <a:schemeClr val="tx1"/>
              </a:solidFill>
              <a:latin typeface="Times New Roman" pitchFamily="18" charset="0"/>
            </a:endParaRPr>
          </a:p>
        </p:txBody>
      </p:sp>
      <p:sp>
        <p:nvSpPr>
          <p:cNvPr id="17411" name="Rectangle 2"/>
          <p:cNvSpPr>
            <a:spLocks noGrp="1" noRot="1" noChangeAspect="1" noChangeArrowheads="1" noTextEdit="1"/>
          </p:cNvSpPr>
          <p:nvPr>
            <p:ph type="sldImg"/>
          </p:nvPr>
        </p:nvSpPr>
        <p:spPr>
          <a:xfrm>
            <a:off x="2882900" y="619125"/>
            <a:ext cx="3530600" cy="2443163"/>
          </a:xfrm>
          <a:solidFill>
            <a:srgbClr val="FFFFFF"/>
          </a:solidFill>
          <a:ln/>
        </p:spPr>
      </p:sp>
      <p:sp>
        <p:nvSpPr>
          <p:cNvPr id="17412" name="Rectangle 3"/>
          <p:cNvSpPr>
            <a:spLocks noGrp="1" noChangeArrowheads="1"/>
          </p:cNvSpPr>
          <p:nvPr>
            <p:ph type="body" idx="1"/>
          </p:nvPr>
        </p:nvSpPr>
        <p:spPr>
          <a:xfrm>
            <a:off x="1239838" y="3332164"/>
            <a:ext cx="6816726" cy="2951161"/>
          </a:xfrm>
          <a:solidFill>
            <a:srgbClr val="FFFFFF"/>
          </a:solidFill>
          <a:ln>
            <a:solidFill>
              <a:srgbClr val="000000"/>
            </a:solidFill>
            <a:miter lim="800000"/>
            <a:headEnd/>
            <a:tailEnd/>
          </a:ln>
        </p:spPr>
        <p:txBody>
          <a:bodyPr/>
          <a:lstStyle/>
          <a:p>
            <a:r>
              <a:rPr lang="en-US" altLang="en-US" dirty="0" smtClean="0">
                <a:latin typeface="Arial" charset="0"/>
              </a:rPr>
              <a:t>Welcome at this presentation</a:t>
            </a:r>
          </a:p>
          <a:p>
            <a:r>
              <a:rPr lang="en-US" altLang="en-US" dirty="0" smtClean="0">
                <a:latin typeface="Arial" charset="0"/>
              </a:rPr>
              <a:t>Feel free to adopt this one to your own needs – there is no copyright on it, but make sure you make a reference to PLCopen in your presentation</a:t>
            </a:r>
          </a:p>
          <a:p>
            <a:endParaRPr lang="en-US" altLang="en-US" dirty="0" smtClean="0">
              <a:latin typeface="Arial" charset="0"/>
            </a:endParaRPr>
          </a:p>
          <a:p>
            <a:r>
              <a:rPr lang="en-US" altLang="en-US" dirty="0" smtClean="0">
                <a:latin typeface="Arial" charset="0"/>
              </a:rPr>
              <a:t>Welcome here in the notes of this presentation. These notes provide you additional information on the subject</a:t>
            </a:r>
          </a:p>
          <a:p>
            <a:r>
              <a:rPr lang="en-US" altLang="en-US" dirty="0" smtClean="0">
                <a:latin typeface="Arial" charset="0"/>
              </a:rPr>
              <a:t>For certain pictures we use several slides to construct it – making it easier for you to adapt them</a:t>
            </a:r>
          </a:p>
          <a:p>
            <a:endParaRPr lang="en-US" altLang="en-US" dirty="0" smtClean="0">
              <a:latin typeface="Arial" charset="0"/>
            </a:endParaRPr>
          </a:p>
          <a:p>
            <a:r>
              <a:rPr lang="en-US" altLang="en-US" dirty="0" smtClean="0">
                <a:latin typeface="Arial" charset="0"/>
              </a:rPr>
              <a:t>For feedback please contact Eelco van der </a:t>
            </a:r>
            <a:r>
              <a:rPr lang="en-US" altLang="en-US" dirty="0" err="1" smtClean="0">
                <a:latin typeface="Arial" charset="0"/>
              </a:rPr>
              <a:t>Wal</a:t>
            </a:r>
            <a:r>
              <a:rPr lang="en-US" altLang="en-US" dirty="0" smtClean="0">
                <a:latin typeface="Arial" charset="0"/>
              </a:rPr>
              <a:t> at evdwal@PLCopen.org – thanks in advance</a:t>
            </a:r>
          </a:p>
          <a:p>
            <a:endParaRPr lang="en-US" altLang="en-US" dirty="0" smtClean="0">
              <a:latin typeface="Arial" charset="0"/>
            </a:endParaRPr>
          </a:p>
          <a:p>
            <a:r>
              <a:rPr lang="en-US" altLang="en-US" dirty="0" smtClean="0">
                <a:latin typeface="Arial" charset="0"/>
              </a:rPr>
              <a:t>Learn and enjoy</a:t>
            </a:r>
          </a:p>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PLCopen Safety is a suite of specifications which currently (2014) consists of the following – see slide</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10</a:t>
            </a:fld>
            <a:endParaRPr lang="en-US"/>
          </a:p>
        </p:txBody>
      </p:sp>
    </p:spTree>
    <p:extLst>
      <p:ext uri="{BB962C8B-B14F-4D97-AF65-F5344CB8AC3E}">
        <p14:creationId xmlns:p14="http://schemas.microsoft.com/office/powerpoint/2010/main" val="308308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en-US" dirty="0" smtClean="0"/>
              <a:t>There will be</a:t>
            </a:r>
            <a:r>
              <a:rPr lang="en-US" baseline="0" dirty="0" smtClean="0"/>
              <a:t> a connection between the safety and the functional application to exchange relevant data. The coupling from the safety environment to the functional application is relative straightforward since one goes outside of the safety environment. The other way around is of course more critical, and needs special conditions. </a:t>
            </a:r>
            <a:r>
              <a:rPr lang="en-US" sz="1200" b="0" i="0" u="none" strike="noStrike" kern="1200" baseline="0" dirty="0" smtClean="0">
                <a:solidFill>
                  <a:schemeClr val="tx1"/>
                </a:solidFill>
                <a:latin typeface="Arial" pitchFamily="34" charset="0"/>
                <a:ea typeface="+mn-ea"/>
                <a:cs typeface="+mn-cs"/>
              </a:rPr>
              <a:t>On the left side of the model as shown above, two sets of inputs are identified, and on the right side two levels of outputs. In the middle, the</a:t>
            </a:r>
          </a:p>
          <a:p>
            <a:r>
              <a:rPr lang="en-US" sz="1200" b="0" i="0" u="none" strike="noStrike" kern="1200" baseline="0" dirty="0" smtClean="0">
                <a:solidFill>
                  <a:schemeClr val="tx1"/>
                </a:solidFill>
                <a:latin typeface="Arial" pitchFamily="34" charset="0"/>
                <a:ea typeface="+mn-ea"/>
                <a:cs typeface="+mn-cs"/>
              </a:rPr>
              <a:t>two environments are shown separately, both coupled to their related inputs and outputs.</a:t>
            </a:r>
          </a:p>
          <a:p>
            <a:r>
              <a:rPr lang="en-US" sz="1200" b="0" i="0" u="none" strike="noStrike" kern="1200" baseline="0" dirty="0" smtClean="0">
                <a:solidFill>
                  <a:schemeClr val="tx1"/>
                </a:solidFill>
                <a:latin typeface="Arial" pitchFamily="34" charset="0"/>
                <a:ea typeface="+mn-ea"/>
                <a:cs typeface="+mn-cs"/>
              </a:rPr>
              <a:t>The permitted data exchange between the safety and the functional applications is shown in the middle.</a:t>
            </a:r>
          </a:p>
          <a:p>
            <a:r>
              <a:rPr lang="en-US" sz="1200" b="0" i="0" u="none" strike="noStrike" kern="1200" baseline="0" dirty="0" smtClean="0">
                <a:solidFill>
                  <a:schemeClr val="tx1"/>
                </a:solidFill>
                <a:latin typeface="Arial" pitchFamily="34" charset="0"/>
                <a:ea typeface="+mn-ea"/>
                <a:cs typeface="+mn-cs"/>
              </a:rPr>
              <a:t>• The functional application has read access to the safety inputs and global variables (as indicated by the left arrow).</a:t>
            </a:r>
          </a:p>
          <a:p>
            <a:r>
              <a:rPr lang="en-US" sz="1200" b="0" i="0" u="none" strike="noStrike" kern="1200" baseline="0" dirty="0" smtClean="0">
                <a:solidFill>
                  <a:schemeClr val="tx1"/>
                </a:solidFill>
                <a:latin typeface="Arial" pitchFamily="34" charset="0"/>
                <a:ea typeface="+mn-ea"/>
                <a:cs typeface="+mn-cs"/>
              </a:rPr>
              <a:t>• The non-safe signals can only be used in the safety application to control program flow and cannot be connected directly</a:t>
            </a:r>
          </a:p>
          <a:p>
            <a:r>
              <a:rPr lang="en-US" sz="1200" b="0" i="0" u="none" strike="noStrike" kern="1200" baseline="0" dirty="0" smtClean="0">
                <a:solidFill>
                  <a:schemeClr val="tx1"/>
                </a:solidFill>
                <a:latin typeface="Arial" pitchFamily="34" charset="0"/>
                <a:ea typeface="+mn-ea"/>
                <a:cs typeface="+mn-cs"/>
              </a:rPr>
              <a:t>to the safe outputs (as indicated by the right arrow and the AND operator).</a:t>
            </a:r>
          </a:p>
          <a:p>
            <a:r>
              <a:rPr lang="en-US" sz="1200" b="0" i="0" u="none" strike="noStrike" kern="1200" baseline="0" dirty="0" smtClean="0">
                <a:solidFill>
                  <a:schemeClr val="tx1"/>
                </a:solidFill>
                <a:latin typeface="Arial" pitchFamily="34" charset="0"/>
                <a:ea typeface="+mn-ea"/>
                <a:cs typeface="+mn-cs"/>
              </a:rPr>
              <a:t>The same applies to the two sets of outputs.</a:t>
            </a:r>
          </a:p>
          <a:p>
            <a:pPr marL="0" marR="0" indent="0" algn="l" defTabSz="914400" rtl="0" eaLnBrk="0" fontAlgn="base" latinLnBrk="0" hangingPunct="0">
              <a:lnSpc>
                <a:spcPct val="90000"/>
              </a:lnSpc>
              <a:spcBef>
                <a:spcPct val="40000"/>
              </a:spcBef>
              <a:spcAft>
                <a:spcPct val="0"/>
              </a:spcAft>
              <a:buClrTx/>
              <a:buSzTx/>
              <a:buFontTx/>
              <a:buNone/>
              <a:tabLst/>
              <a:defRPr/>
            </a:pPr>
            <a:r>
              <a:rPr lang="en-US" sz="1200" b="0" i="0" u="none" strike="noStrike" kern="1200" baseline="0" dirty="0" smtClean="0">
                <a:solidFill>
                  <a:schemeClr val="tx1"/>
                </a:solidFill>
                <a:latin typeface="Arial" pitchFamily="34" charset="0"/>
                <a:ea typeface="+mn-ea"/>
                <a:cs typeface="+mn-cs"/>
              </a:rPr>
              <a:t>An example of this coupling is </a:t>
            </a:r>
            <a:r>
              <a:rPr lang="en-US" baseline="0" dirty="0" smtClean="0"/>
              <a:t>the restart after a release of the emergency stop sensor. </a:t>
            </a:r>
          </a:p>
          <a:p>
            <a:pPr marL="0" marR="0" indent="0" algn="l" defTabSz="914400" rtl="0" eaLnBrk="0" fontAlgn="base" latinLnBrk="0" hangingPunct="0">
              <a:lnSpc>
                <a:spcPct val="90000"/>
              </a:lnSpc>
              <a:spcBef>
                <a:spcPct val="4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11</a:t>
            </a:fld>
            <a:endParaRPr lang="en-US"/>
          </a:p>
        </p:txBody>
      </p:sp>
    </p:spTree>
    <p:extLst>
      <p:ext uri="{BB962C8B-B14F-4D97-AF65-F5344CB8AC3E}">
        <p14:creationId xmlns:p14="http://schemas.microsoft.com/office/powerpoint/2010/main" val="304370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The specification identifies 3 levels, to </a:t>
            </a:r>
            <a:r>
              <a:rPr lang="en-US" sz="1200" kern="1200" dirty="0" smtClean="0">
                <a:solidFill>
                  <a:schemeClr val="tx1"/>
                </a:solidFill>
                <a:effectLst/>
                <a:latin typeface="Arial" pitchFamily="34" charset="0"/>
                <a:ea typeface="+mn-ea"/>
                <a:cs typeface="+mn-cs"/>
              </a:rPr>
              <a:t>reduce the effort for the user significantly by simplifying the releasing process.</a:t>
            </a:r>
            <a:endParaRPr lang="en-US" dirty="0" smtClean="0"/>
          </a:p>
          <a:p>
            <a:endParaRPr lang="en-US" dirty="0" smtClean="0"/>
          </a:p>
          <a:p>
            <a:r>
              <a:rPr lang="en-US" sz="1200" kern="1200" dirty="0" smtClean="0">
                <a:solidFill>
                  <a:schemeClr val="tx1"/>
                </a:solidFill>
                <a:effectLst/>
                <a:latin typeface="Arial" pitchFamily="34" charset="0"/>
                <a:ea typeface="+mn-ea"/>
                <a:cs typeface="+mn-cs"/>
              </a:rPr>
              <a:t>1. Basic Level:</a:t>
            </a:r>
          </a:p>
          <a:p>
            <a:r>
              <a:rPr lang="en-US" sz="1200" kern="1200" dirty="0" smtClean="0">
                <a:solidFill>
                  <a:schemeClr val="tx1"/>
                </a:solidFill>
                <a:effectLst/>
                <a:latin typeface="Arial" pitchFamily="34" charset="0"/>
                <a:ea typeface="+mn-ea"/>
                <a:cs typeface="+mn-cs"/>
              </a:rPr>
              <a:t>A fundamental approach is that the safety program only consists of certified function blocks that can be easily "wired" with one another in graphical form. If, in addition to this, the type of connection is limited, a view adapted to modern technology can be produced, which is similar to the discrete wiring of safety components. The programs have a clear structure and can be easily read. Furthermore, the release time of the program is significantly shortened, as it consists of blocks certified in advance.</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2. Extended Level:</a:t>
            </a:r>
          </a:p>
          <a:p>
            <a:r>
              <a:rPr lang="en-US" sz="1200" kern="1200" dirty="0" smtClean="0">
                <a:solidFill>
                  <a:schemeClr val="tx1"/>
                </a:solidFill>
                <a:effectLst/>
                <a:latin typeface="Arial" pitchFamily="34" charset="0"/>
                <a:ea typeface="+mn-ea"/>
                <a:cs typeface="+mn-cs"/>
              </a:rPr>
              <a:t>In the case of projects, for which the current status of certified function blocks is not sufficient, the user can create the required blocks (or even the program) in the Extended Level. For this, an extended command range is provided. However, the validation of the functionality for these blocks and programs can be considerably more complex and therefore more time-consuming since the programs underlie the whole verification process. If the blocks have been certified / validated, they can be used in the Basic Level together with the advantages described above.</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3. System Level:</a:t>
            </a:r>
          </a:p>
          <a:p>
            <a:r>
              <a:rPr lang="en-US" sz="1200" kern="1200" dirty="0" smtClean="0">
                <a:solidFill>
                  <a:schemeClr val="tx1"/>
                </a:solidFill>
                <a:effectLst/>
                <a:latin typeface="Arial" pitchFamily="34" charset="0"/>
                <a:ea typeface="+mn-ea"/>
                <a:cs typeface="+mn-cs"/>
              </a:rPr>
              <a:t>The System Level is provided for suppliers of safety controls. The System Level also enables, e.g., implementations in supplier-specific languages. However, the System Level is not part of the specification.</a:t>
            </a:r>
          </a:p>
          <a:p>
            <a:r>
              <a:rPr lang="en-US" sz="1200" kern="1200" dirty="0" smtClean="0">
                <a:solidFill>
                  <a:schemeClr val="tx1"/>
                </a:solidFill>
                <a:effectLst/>
                <a:latin typeface="Arial" pitchFamily="34" charset="0"/>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C2D8F8FE-C2EB-4042-9598-E9F72DDA7496}" type="slidenum">
              <a:rPr lang="en-US" smtClean="0"/>
              <a:pPr/>
              <a:t>12</a:t>
            </a:fld>
            <a:endParaRPr lang="en-US"/>
          </a:p>
        </p:txBody>
      </p:sp>
    </p:spTree>
    <p:extLst>
      <p:ext uri="{BB962C8B-B14F-4D97-AF65-F5344CB8AC3E}">
        <p14:creationId xmlns:p14="http://schemas.microsoft.com/office/powerpoint/2010/main" val="183921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The focus of the PLCopen Safety specification is on the software development</a:t>
            </a:r>
            <a:r>
              <a:rPr lang="en-US" baseline="0" dirty="0" smtClean="0"/>
              <a:t> of the </a:t>
            </a:r>
            <a:r>
              <a:rPr lang="en-US" dirty="0" smtClean="0"/>
              <a:t>safety application, esp. in line with the IEC 62061 for machines.</a:t>
            </a:r>
          </a:p>
          <a:p>
            <a:r>
              <a:rPr lang="en-US" dirty="0" smtClean="0"/>
              <a:t>The</a:t>
            </a:r>
            <a:r>
              <a:rPr lang="en-US" baseline="0" dirty="0" smtClean="0"/>
              <a:t> safety application will run on a dedicated safety related controller, which is however outside of the scope of PLCopen and should be developed with different tools. Guidance for such a development is specified in specifications like IEC 61508,  and different tools can be used.</a:t>
            </a:r>
            <a:endParaRPr lang="en-US" dirty="0" smtClean="0"/>
          </a:p>
          <a:p>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13</a:t>
            </a:fld>
            <a:endParaRPr lang="en-US"/>
          </a:p>
        </p:txBody>
      </p:sp>
    </p:spTree>
    <p:extLst>
      <p:ext uri="{BB962C8B-B14F-4D97-AF65-F5344CB8AC3E}">
        <p14:creationId xmlns:p14="http://schemas.microsoft.com/office/powerpoint/2010/main" val="178642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In order to fulfill the common basic requirements,</a:t>
            </a:r>
            <a:r>
              <a:rPr lang="en-US" baseline="0" dirty="0" smtClean="0"/>
              <a:t> several reductions in the development environment are defined.</a:t>
            </a:r>
          </a:p>
          <a:p>
            <a:endParaRPr lang="en-US" baseline="0" dirty="0" smtClean="0"/>
          </a:p>
          <a:p>
            <a:r>
              <a:rPr lang="en-US" baseline="0" dirty="0" smtClean="0"/>
              <a:t>1. The datatypes are limited to SAFEBOOL, BOOL, INT, DINT, REAL, WORD AND TIME.</a:t>
            </a:r>
          </a:p>
          <a:p>
            <a:endParaRPr lang="en-US" baseline="0" dirty="0" smtClean="0"/>
          </a:p>
          <a:p>
            <a:r>
              <a:rPr lang="en-US" baseline="0" dirty="0" smtClean="0"/>
              <a:t>2. The functionalities in general are reduced to AND, OR TON, TOF, TP, CTU, CTD, CTUD, and in extended level also with XOR, NOT, ADD, MUL, SUB, DIV, GT, GE, EQ, LE, LT, NE, and selection functions, type conversion functions, time functions, and </a:t>
            </a:r>
            <a:r>
              <a:rPr lang="en-US" baseline="0" dirty="0" err="1" smtClean="0"/>
              <a:t>bistable</a:t>
            </a:r>
            <a:r>
              <a:rPr lang="en-US" baseline="0" dirty="0" smtClean="0"/>
              <a:t> and edge detection functions.</a:t>
            </a:r>
          </a:p>
          <a:p>
            <a:endParaRPr lang="en-US" baseline="0" dirty="0" smtClean="0"/>
          </a:p>
          <a:p>
            <a:r>
              <a:rPr lang="en-US" baseline="0" dirty="0" smtClean="0"/>
              <a:t>3. The applicable programming languages are limited to the graphical ones, e.g. Ladder Diagram and Function Block Diagram.</a:t>
            </a:r>
          </a:p>
          <a:p>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14</a:t>
            </a:fld>
            <a:endParaRPr lang="en-US"/>
          </a:p>
        </p:txBody>
      </p:sp>
    </p:spTree>
    <p:extLst>
      <p:ext uri="{BB962C8B-B14F-4D97-AF65-F5344CB8AC3E}">
        <p14:creationId xmlns:p14="http://schemas.microsoft.com/office/powerpoint/2010/main" val="1318414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In Part 1 there are</a:t>
            </a:r>
            <a:r>
              <a:rPr lang="en-US" baseline="0" dirty="0" smtClean="0"/>
              <a:t> also in </a:t>
            </a:r>
            <a:r>
              <a:rPr lang="en-US" dirty="0" smtClean="0"/>
              <a:t>total 19</a:t>
            </a:r>
            <a:r>
              <a:rPr lang="en-US" baseline="0" dirty="0" smtClean="0"/>
              <a:t> Function Blocks defined.</a:t>
            </a:r>
          </a:p>
          <a:p>
            <a:r>
              <a:rPr lang="en-US" baseline="0" dirty="0" smtClean="0"/>
              <a:t>Most of them represent the safety functionality in a direct way, like mode selector and emergency stop.</a:t>
            </a:r>
          </a:p>
          <a:p>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15</a:t>
            </a:fld>
            <a:endParaRPr lang="en-US"/>
          </a:p>
        </p:txBody>
      </p:sp>
    </p:spTree>
    <p:extLst>
      <p:ext uri="{BB962C8B-B14F-4D97-AF65-F5344CB8AC3E}">
        <p14:creationId xmlns:p14="http://schemas.microsoft.com/office/powerpoint/2010/main" val="585694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Other ones are linked</a:t>
            </a:r>
            <a:r>
              <a:rPr lang="en-US" baseline="0" dirty="0" smtClean="0"/>
              <a:t> to the basic functionalities or are defining more generic functionalities or are to be used in conjunction with others.</a:t>
            </a:r>
          </a:p>
          <a:p>
            <a:r>
              <a:rPr lang="en-US" baseline="0" dirty="0" smtClean="0"/>
              <a:t>For instance: the Emergency Stop functionality is more an inhibition for a restart of a machine: the real stop functionality is done by a second function block like </a:t>
            </a:r>
            <a:r>
              <a:rPr lang="en-US" baseline="0" dirty="0" err="1" smtClean="0"/>
              <a:t>SafeStop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16</a:t>
            </a:fld>
            <a:endParaRPr lang="en-US"/>
          </a:p>
        </p:txBody>
      </p:sp>
    </p:spTree>
    <p:extLst>
      <p:ext uri="{BB962C8B-B14F-4D97-AF65-F5344CB8AC3E}">
        <p14:creationId xmlns:p14="http://schemas.microsoft.com/office/powerpoint/2010/main" val="310331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Per function block a common set of definitions</a:t>
            </a:r>
            <a:r>
              <a:rPr lang="en-US" baseline="0" dirty="0" smtClean="0"/>
              <a:t> are specified – see slide</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17</a:t>
            </a:fld>
            <a:endParaRPr lang="en-US"/>
          </a:p>
        </p:txBody>
      </p:sp>
    </p:spTree>
    <p:extLst>
      <p:ext uri="{BB962C8B-B14F-4D97-AF65-F5344CB8AC3E}">
        <p14:creationId xmlns:p14="http://schemas.microsoft.com/office/powerpoint/2010/main" val="2413543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As an example of these definitions, let us look at the FB Emergency</a:t>
            </a:r>
            <a:r>
              <a:rPr lang="en-US" baseline="0" dirty="0" smtClean="0"/>
              <a:t> Stop.</a:t>
            </a:r>
          </a:p>
          <a:p>
            <a:r>
              <a:rPr lang="en-US" baseline="0" dirty="0" smtClean="0"/>
              <a:t>Here is short form we go through the different areas, starting with the applicable safety standards, referencing the applicable functionality.</a:t>
            </a:r>
          </a:p>
          <a:p>
            <a:r>
              <a:rPr lang="en-US" baseline="0" dirty="0" smtClean="0"/>
              <a:t>As listed, it covers sections in several safety standard.</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18</a:t>
            </a:fld>
            <a:endParaRPr lang="en-US"/>
          </a:p>
        </p:txBody>
      </p:sp>
    </p:spTree>
    <p:extLst>
      <p:ext uri="{BB962C8B-B14F-4D97-AF65-F5344CB8AC3E}">
        <p14:creationId xmlns:p14="http://schemas.microsoft.com/office/powerpoint/2010/main" val="170520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Next the interface description is defined, </a:t>
            </a:r>
            <a:r>
              <a:rPr lang="en-US" baseline="0" dirty="0" smtClean="0"/>
              <a:t>showing part of the textual description, incl. initial values.</a:t>
            </a:r>
          </a:p>
          <a:p>
            <a:r>
              <a:rPr lang="en-US" baseline="0" dirty="0" smtClean="0"/>
              <a:t>The names starting with S_ have the SAFEBOOL datatype.</a:t>
            </a:r>
          </a:p>
          <a:p>
            <a:r>
              <a:rPr lang="en-US" baseline="0" dirty="0" smtClean="0"/>
              <a:t>The output section is not shown here in detail.</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19</a:t>
            </a:fld>
            <a:endParaRPr lang="en-US"/>
          </a:p>
        </p:txBody>
      </p:sp>
    </p:spTree>
    <p:extLst>
      <p:ext uri="{BB962C8B-B14F-4D97-AF65-F5344CB8AC3E}">
        <p14:creationId xmlns:p14="http://schemas.microsoft.com/office/powerpoint/2010/main" val="179178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31C4459-838C-46F1-92FE-B5CF76636CF9}" type="slidenum">
              <a:rPr lang="en-US"/>
              <a:pPr/>
              <a:t>2</a:t>
            </a:fld>
            <a:endParaRPr lang="en-US"/>
          </a:p>
        </p:txBody>
      </p:sp>
      <p:sp>
        <p:nvSpPr>
          <p:cNvPr id="5122" name="Rectangle 2"/>
          <p:cNvSpPr>
            <a:spLocks noGrp="1" noRot="1" noChangeAspect="1" noChangeArrowheads="1" noTextEdit="1"/>
          </p:cNvSpPr>
          <p:nvPr>
            <p:ph type="sldImg"/>
          </p:nvPr>
        </p:nvSpPr>
        <p:spPr>
          <a:xfrm>
            <a:off x="2882900" y="617538"/>
            <a:ext cx="3530600" cy="2443162"/>
          </a:xfrm>
          <a:ln cap="flat"/>
        </p:spPr>
      </p:sp>
      <p:sp>
        <p:nvSpPr>
          <p:cNvPr id="5123" name="Rectangle 3"/>
          <p:cNvSpPr>
            <a:spLocks noGrp="1" noChangeArrowheads="1"/>
          </p:cNvSpPr>
          <p:nvPr>
            <p:ph type="body" idx="1"/>
          </p:nvPr>
        </p:nvSpPr>
        <p:spPr>
          <a:ln/>
        </p:spPr>
        <p:txBody>
          <a:bodyPr/>
          <a:lstStyle/>
          <a:p>
            <a:r>
              <a:rPr lang="nl-NL" dirty="0" smtClean="0"/>
              <a:t>Welcome</a:t>
            </a:r>
            <a:r>
              <a:rPr lang="nl-NL" baseline="0" dirty="0" smtClean="0"/>
              <a:t> at this presentation on PLCopen Safety, which is the result of the PLCopen Technical Committee 5 – TC5.</a:t>
            </a:r>
          </a:p>
          <a:p>
            <a:r>
              <a:rPr lang="nl-NL" baseline="0" dirty="0" smtClean="0"/>
              <a:t>PLCopen Safety is a natural addition to the existing specifications for Logic (IEC 61131-3) and the suite of PLCopen Motion Control Specifications.</a:t>
            </a:r>
          </a:p>
          <a:p>
            <a:r>
              <a:rPr lang="nl-NL" baseline="0" dirty="0" smtClean="0"/>
              <a:t>See separate presentations on those two items.</a:t>
            </a:r>
            <a:endParaRPr lang="nl-N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baseline="0" dirty="0" smtClean="0"/>
              <a:t>This is the graphical representation, as applicable for the graphical programming languages.</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20</a:t>
            </a:fld>
            <a:endParaRPr lang="en-US"/>
          </a:p>
        </p:txBody>
      </p:sp>
    </p:spTree>
    <p:extLst>
      <p:ext uri="{BB962C8B-B14F-4D97-AF65-F5344CB8AC3E}">
        <p14:creationId xmlns:p14="http://schemas.microsoft.com/office/powerpoint/2010/main" val="2213076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Here a typical timing diagram for the emergency stop, with on the bottom the</a:t>
            </a:r>
            <a:r>
              <a:rPr lang="en-US" baseline="0" dirty="0" smtClean="0"/>
              <a:t> diagnostics codes, which reference again to the active state in the state diagram.</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21</a:t>
            </a:fld>
            <a:endParaRPr lang="en-US"/>
          </a:p>
        </p:txBody>
      </p:sp>
    </p:spTree>
    <p:extLst>
      <p:ext uri="{BB962C8B-B14F-4D97-AF65-F5344CB8AC3E}">
        <p14:creationId xmlns:p14="http://schemas.microsoft.com/office/powerpoint/2010/main" val="3831556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And here the state diagram for</a:t>
            </a:r>
            <a:r>
              <a:rPr lang="en-US" baseline="0" dirty="0" smtClean="0"/>
              <a:t> the emergency stop. Not the different numbers for the states, as referenced by the diagnostic codes.</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22</a:t>
            </a:fld>
            <a:endParaRPr lang="en-US"/>
          </a:p>
        </p:txBody>
      </p:sp>
    </p:spTree>
    <p:extLst>
      <p:ext uri="{BB962C8B-B14F-4D97-AF65-F5344CB8AC3E}">
        <p14:creationId xmlns:p14="http://schemas.microsoft.com/office/powerpoint/2010/main" val="120746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The Function Block specific error</a:t>
            </a:r>
            <a:r>
              <a:rPr lang="en-US" baseline="0" dirty="0" smtClean="0"/>
              <a:t> codes reflect the value of the different outputs in that error state, as partly shown here above.</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23</a:t>
            </a:fld>
            <a:endParaRPr lang="en-US"/>
          </a:p>
        </p:txBody>
      </p:sp>
    </p:spTree>
    <p:extLst>
      <p:ext uri="{BB962C8B-B14F-4D97-AF65-F5344CB8AC3E}">
        <p14:creationId xmlns:p14="http://schemas.microsoft.com/office/powerpoint/2010/main" val="3129200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In</a:t>
            </a:r>
            <a:r>
              <a:rPr lang="en-US" baseline="0" dirty="0" smtClean="0"/>
              <a:t> this example the emergency stop function is connected 2 axes via 2 </a:t>
            </a:r>
            <a:r>
              <a:rPr lang="en-US" baseline="0" dirty="0" err="1" smtClean="0"/>
              <a:t>SF_SafeStop</a:t>
            </a:r>
            <a:r>
              <a:rPr lang="en-US" baseline="0" dirty="0" smtClean="0"/>
              <a:t> blocks as well as 2 </a:t>
            </a:r>
            <a:r>
              <a:rPr lang="en-US" baseline="0" dirty="0" err="1" smtClean="0"/>
              <a:t>MC_Stop</a:t>
            </a:r>
            <a:r>
              <a:rPr lang="en-US" baseline="0" dirty="0" smtClean="0"/>
              <a:t> FBs (see next slide).</a:t>
            </a:r>
          </a:p>
          <a:p>
            <a:r>
              <a:rPr lang="en-US" baseline="0" dirty="0" smtClean="0"/>
              <a:t>The </a:t>
            </a:r>
            <a:r>
              <a:rPr lang="en-US" baseline="0" dirty="0" err="1" smtClean="0"/>
              <a:t>MC_Stop</a:t>
            </a:r>
            <a:r>
              <a:rPr lang="en-US" baseline="0" dirty="0" smtClean="0"/>
              <a:t> FBs are started to generate a normal stop function of the drives and axes.</a:t>
            </a:r>
          </a:p>
          <a:p>
            <a:r>
              <a:rPr lang="en-US" baseline="0" dirty="0" smtClean="0"/>
              <a:t>The </a:t>
            </a:r>
            <a:r>
              <a:rPr lang="en-US" baseline="0" dirty="0" err="1" smtClean="0"/>
              <a:t>SF_SafeStop</a:t>
            </a:r>
            <a:r>
              <a:rPr lang="en-US" baseline="0" dirty="0" smtClean="0"/>
              <a:t> functionalities are checking this process and in case the axes did not stop within the specified time frame (1 sec.) the Safe Stop functionality will stop the axes in a safe way.</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24</a:t>
            </a:fld>
            <a:endParaRPr lang="en-US"/>
          </a:p>
        </p:txBody>
      </p:sp>
    </p:spTree>
    <p:extLst>
      <p:ext uri="{BB962C8B-B14F-4D97-AF65-F5344CB8AC3E}">
        <p14:creationId xmlns:p14="http://schemas.microsoft.com/office/powerpoint/2010/main" val="2769175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Part 3 has added</a:t>
            </a:r>
            <a:r>
              <a:rPr lang="en-US" baseline="0" dirty="0" smtClean="0"/>
              <a:t> the following functionalities: see slide</a:t>
            </a:r>
          </a:p>
          <a:p>
            <a:r>
              <a:rPr lang="en-US" baseline="0" dirty="0" smtClean="0"/>
              <a:t>What covers a large section is the harmonization of the diagnostics information, making it easier to present useful information to the operator on what to do. For instance </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26</a:t>
            </a:fld>
            <a:endParaRPr lang="en-US"/>
          </a:p>
        </p:txBody>
      </p:sp>
    </p:spTree>
    <p:extLst>
      <p:ext uri="{BB962C8B-B14F-4D97-AF65-F5344CB8AC3E}">
        <p14:creationId xmlns:p14="http://schemas.microsoft.com/office/powerpoint/2010/main" val="1299094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Part 4 is focused to</a:t>
            </a:r>
            <a:r>
              <a:rPr lang="en-US" baseline="0" dirty="0" smtClean="0"/>
              <a:t> the application area of presses.</a:t>
            </a:r>
          </a:p>
          <a:p>
            <a:r>
              <a:rPr lang="en-US" sz="1200" b="0" i="0" u="none" strike="noStrike" kern="1200" baseline="0" dirty="0" smtClean="0">
                <a:solidFill>
                  <a:schemeClr val="tx1"/>
                </a:solidFill>
                <a:latin typeface="Arial" pitchFamily="34" charset="0"/>
                <a:ea typeface="+mn-ea"/>
                <a:cs typeface="+mn-cs"/>
              </a:rPr>
              <a:t>A press or a machine press is a tool used to work metal (typically steel) by changing its shape and internal structure. </a:t>
            </a:r>
          </a:p>
          <a:p>
            <a:r>
              <a:rPr lang="en-US" sz="1200" b="0" i="0" u="none" strike="noStrike" kern="1200" baseline="0" dirty="0" smtClean="0">
                <a:solidFill>
                  <a:schemeClr val="tx1"/>
                </a:solidFill>
                <a:latin typeface="Arial" pitchFamily="34" charset="0"/>
                <a:ea typeface="+mn-ea"/>
                <a:cs typeface="+mn-cs"/>
              </a:rPr>
              <a:t>This covers small sizes to real large machines, like used for body parts in the automotive industry.</a:t>
            </a:r>
          </a:p>
          <a:p>
            <a:r>
              <a:rPr lang="en-US" sz="1200" b="0" i="0" u="none" strike="noStrike" kern="1200" baseline="0" dirty="0" smtClean="0">
                <a:solidFill>
                  <a:schemeClr val="tx1"/>
                </a:solidFill>
                <a:latin typeface="Arial" pitchFamily="34" charset="0"/>
                <a:ea typeface="+mn-ea"/>
                <a:cs typeface="+mn-cs"/>
              </a:rPr>
              <a:t>The one shown here is a power press with a fixed barrier guard.</a:t>
            </a:r>
          </a:p>
        </p:txBody>
      </p:sp>
      <p:sp>
        <p:nvSpPr>
          <p:cNvPr id="4" name="Slide Number Placeholder 3"/>
          <p:cNvSpPr>
            <a:spLocks noGrp="1"/>
          </p:cNvSpPr>
          <p:nvPr>
            <p:ph type="sldNum" sz="quarter" idx="10"/>
          </p:nvPr>
        </p:nvSpPr>
        <p:spPr/>
        <p:txBody>
          <a:bodyPr/>
          <a:lstStyle/>
          <a:p>
            <a:fld id="{C2D8F8FE-C2EB-4042-9598-E9F72DDA7496}" type="slidenum">
              <a:rPr lang="en-US" smtClean="0"/>
              <a:pPr/>
              <a:t>27</a:t>
            </a:fld>
            <a:endParaRPr lang="en-US"/>
          </a:p>
        </p:txBody>
      </p:sp>
    </p:spTree>
    <p:extLst>
      <p:ext uri="{BB962C8B-B14F-4D97-AF65-F5344CB8AC3E}">
        <p14:creationId xmlns:p14="http://schemas.microsoft.com/office/powerpoint/2010/main" val="252303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A press normally has a moving section which has a cyclic movement. </a:t>
            </a:r>
          </a:p>
          <a:p>
            <a:r>
              <a:rPr lang="en-US" sz="1200" b="0" i="0" u="none" strike="noStrike" kern="1200" baseline="0" dirty="0" smtClean="0">
                <a:solidFill>
                  <a:schemeClr val="tx1"/>
                </a:solidFill>
                <a:latin typeface="Arial" pitchFamily="34" charset="0"/>
                <a:ea typeface="+mn-ea"/>
                <a:cs typeface="+mn-cs"/>
              </a:rPr>
              <a:t>One can look to a cycle of a press as a 360 degrees circular movement during which certain actions will be applicable during a certain angle of the cycle. In the figure below the cycle is shown at the full 360 degrees, and several actions are shown on 3 different paths. For instance, on path 1 one sees in clockwise motion an activity over the first 85 degrees, as well as at 135 and 225 degrees. The converting of the material could be done in the angle between the 2 last points.</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Although there are different types of presses, one can identify this cycle in all of them. The way this cycle is initiated consists basically of 3 different modes: </a:t>
            </a:r>
          </a:p>
          <a:p>
            <a:r>
              <a:rPr lang="en-US" sz="1200" b="0" i="0" u="none" strike="noStrike" kern="1200" baseline="0" dirty="0" smtClean="0">
                <a:solidFill>
                  <a:schemeClr val="tx1"/>
                </a:solidFill>
                <a:latin typeface="Arial" pitchFamily="34" charset="0"/>
                <a:ea typeface="+mn-ea"/>
                <a:cs typeface="+mn-cs"/>
              </a:rPr>
              <a:t>1. Single cycle: the cycle is only done once and stopped at the end. An initiation has to be done before a next cycle is started </a:t>
            </a:r>
          </a:p>
          <a:p>
            <a:r>
              <a:rPr lang="en-US" sz="1200" b="0" i="0" u="none" strike="noStrike" kern="1200" baseline="0" dirty="0" smtClean="0">
                <a:solidFill>
                  <a:schemeClr val="tx1"/>
                </a:solidFill>
                <a:latin typeface="Arial" pitchFamily="34" charset="0"/>
                <a:ea typeface="+mn-ea"/>
                <a:cs typeface="+mn-cs"/>
              </a:rPr>
              <a:t>2. 1-Cycle, 2-Cycles which are coupled for instance via a light curtain to the insertion and withdrawal of the product </a:t>
            </a:r>
          </a:p>
          <a:p>
            <a:r>
              <a:rPr lang="en-US" sz="1200" b="0" i="0" u="none" strike="noStrike" kern="1200" baseline="0" dirty="0" smtClean="0">
                <a:solidFill>
                  <a:schemeClr val="tx1"/>
                </a:solidFill>
                <a:latin typeface="Arial" pitchFamily="34" charset="0"/>
                <a:ea typeface="+mn-ea"/>
                <a:cs typeface="+mn-cs"/>
              </a:rPr>
              <a:t>3. Continuous mode, where the work is on-going. </a:t>
            </a:r>
          </a:p>
          <a:p>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28</a:t>
            </a:fld>
            <a:endParaRPr lang="en-US"/>
          </a:p>
        </p:txBody>
      </p:sp>
    </p:spTree>
    <p:extLst>
      <p:ext uri="{BB962C8B-B14F-4D97-AF65-F5344CB8AC3E}">
        <p14:creationId xmlns:p14="http://schemas.microsoft.com/office/powerpoint/2010/main" val="4173392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en-US" sz="1200" b="0" i="0" u="none" strike="noStrike" kern="1200" baseline="0" dirty="0" smtClean="0">
                <a:solidFill>
                  <a:schemeClr val="tx1"/>
                </a:solidFill>
                <a:latin typeface="Arial" pitchFamily="34" charset="0"/>
                <a:ea typeface="+mn-ea"/>
                <a:cs typeface="+mn-cs"/>
              </a:rPr>
              <a:t>Presses can be very dangerous for the operating personnel so special safety functions have to be installed.</a:t>
            </a:r>
            <a:endParaRPr lang="en-US" baseline="0" dirty="0" smtClean="0"/>
          </a:p>
          <a:p>
            <a:r>
              <a:rPr lang="en-US" sz="1200" b="0" i="0" u="none" strike="noStrike" kern="1200" baseline="0" dirty="0" smtClean="0">
                <a:solidFill>
                  <a:schemeClr val="tx1"/>
                </a:solidFill>
                <a:latin typeface="Arial" pitchFamily="34" charset="0"/>
                <a:ea typeface="+mn-ea"/>
                <a:cs typeface="+mn-cs"/>
              </a:rPr>
              <a:t>To show the combination of the different functionalities, an example for a power press is shown here. The press in the center is seen from the top. </a:t>
            </a:r>
          </a:p>
          <a:p>
            <a:r>
              <a:rPr lang="en-US" sz="1200" b="0" i="0" u="none" strike="noStrike" kern="1200" baseline="0" dirty="0" smtClean="0">
                <a:solidFill>
                  <a:schemeClr val="tx1"/>
                </a:solidFill>
                <a:latin typeface="Arial" pitchFamily="34" charset="0"/>
                <a:ea typeface="+mn-ea"/>
                <a:cs typeface="+mn-cs"/>
              </a:rPr>
              <a:t>The operator sides are on the top and bottom of the picture. They are protected by both two hand controls (S11-S18) and/or a light curtain (S19 and S20), one on the front side and back side. The two hand control devices are selectable. </a:t>
            </a:r>
          </a:p>
          <a:p>
            <a:r>
              <a:rPr lang="en-US" sz="1200" b="0" i="0" u="none" strike="noStrike" kern="1200" baseline="0" dirty="0" smtClean="0">
                <a:solidFill>
                  <a:schemeClr val="tx1"/>
                </a:solidFill>
                <a:latin typeface="Arial" pitchFamily="34" charset="0"/>
                <a:ea typeface="+mn-ea"/>
                <a:cs typeface="+mn-cs"/>
              </a:rPr>
              <a:t>Access from the left and the right side of the press are protected by interlocked guards (S21, S22) </a:t>
            </a:r>
          </a:p>
          <a:p>
            <a:r>
              <a:rPr lang="en-US" sz="1200" b="0" i="0" u="none" strike="noStrike" kern="1200" baseline="0" dirty="0" smtClean="0">
                <a:solidFill>
                  <a:schemeClr val="tx1"/>
                </a:solidFill>
                <a:latin typeface="Arial" pitchFamily="34" charset="0"/>
                <a:ea typeface="+mn-ea"/>
                <a:cs typeface="+mn-cs"/>
              </a:rPr>
              <a:t>On every corner of the press there is an emergency stop button installed. </a:t>
            </a:r>
          </a:p>
          <a:p>
            <a:r>
              <a:rPr lang="en-US" sz="1200" b="0" i="0" u="none" strike="noStrike" kern="1200" baseline="0" dirty="0" smtClean="0">
                <a:solidFill>
                  <a:schemeClr val="tx1"/>
                </a:solidFill>
                <a:latin typeface="Arial" pitchFamily="34" charset="0"/>
                <a:ea typeface="+mn-ea"/>
                <a:cs typeface="+mn-cs"/>
              </a:rPr>
              <a:t>The operator panel is located on a central position. It contains a mode-selector, and additional emergency stop functionality, the pre-selection for the 4 two-hand-control devices, and a switch for backward move. It also contains a reset button and two indicators (lamps) for status information. </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29</a:t>
            </a:fld>
            <a:endParaRPr lang="en-US"/>
          </a:p>
        </p:txBody>
      </p:sp>
    </p:spTree>
    <p:extLst>
      <p:ext uri="{BB962C8B-B14F-4D97-AF65-F5344CB8AC3E}">
        <p14:creationId xmlns:p14="http://schemas.microsoft.com/office/powerpoint/2010/main" val="2949019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To support these required safety functionalities, the following FBs are identified</a:t>
            </a:r>
            <a:r>
              <a:rPr lang="en-US" baseline="0" dirty="0" smtClean="0"/>
              <a:t> to be used. Note that some of the FBs are already specified in Part 1. Part 4 adds specific ones that are listed here with the addition (P4).</a:t>
            </a:r>
          </a:p>
          <a:p>
            <a:r>
              <a:rPr lang="en-US" baseline="0" dirty="0" smtClean="0"/>
              <a:t>Rest see slide</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30</a:t>
            </a:fld>
            <a:endParaRPr lang="en-US"/>
          </a:p>
        </p:txBody>
      </p:sp>
    </p:spTree>
    <p:extLst>
      <p:ext uri="{BB962C8B-B14F-4D97-AF65-F5344CB8AC3E}">
        <p14:creationId xmlns:p14="http://schemas.microsoft.com/office/powerpoint/2010/main" val="18081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There are many reasons to merge</a:t>
            </a:r>
            <a:r>
              <a:rPr lang="en-US" baseline="0" dirty="0" smtClean="0"/>
              <a:t> the logic and motion with safety. First of all there are so many safety standards that a machine builder cannot even know them all, let alone use them correctly. </a:t>
            </a:r>
            <a:r>
              <a:rPr lang="en-US" sz="1200" b="0" i="0" u="none" strike="noStrike" kern="1200" baseline="0" dirty="0" smtClean="0">
                <a:solidFill>
                  <a:schemeClr val="tx1"/>
                </a:solidFill>
                <a:latin typeface="Arial" pitchFamily="34" charset="0"/>
                <a:ea typeface="+mn-ea"/>
                <a:cs typeface="+mn-cs"/>
              </a:rPr>
              <a:t>Yet in the end they are still responsible for their products and related safety aspects. This risk situation is not very healthy, especially since legislation imposes greater constraints on the equipment suppliers. And their liability increases. </a:t>
            </a:r>
            <a:r>
              <a:rPr lang="en-US" baseline="0" dirty="0" smtClean="0"/>
              <a:t>So that is where PLCopen tries to help – support the usage of safety via harmonization.</a:t>
            </a:r>
          </a:p>
          <a:p>
            <a:endParaRPr lang="en-US" baseline="0" dirty="0" smtClean="0"/>
          </a:p>
        </p:txBody>
      </p:sp>
      <p:sp>
        <p:nvSpPr>
          <p:cNvPr id="4" name="Slide Number Placeholder 3"/>
          <p:cNvSpPr>
            <a:spLocks noGrp="1"/>
          </p:cNvSpPr>
          <p:nvPr>
            <p:ph type="sldNum" sz="quarter" idx="10"/>
          </p:nvPr>
        </p:nvSpPr>
        <p:spPr/>
        <p:txBody>
          <a:bodyPr/>
          <a:lstStyle/>
          <a:p>
            <a:fld id="{C2D8F8FE-C2EB-4042-9598-E9F72DDA7496}" type="slidenum">
              <a:rPr lang="en-US" smtClean="0"/>
              <a:pPr/>
              <a:t>3</a:t>
            </a:fld>
            <a:endParaRPr lang="en-US"/>
          </a:p>
        </p:txBody>
      </p:sp>
    </p:spTree>
    <p:extLst>
      <p:ext uri="{BB962C8B-B14F-4D97-AF65-F5344CB8AC3E}">
        <p14:creationId xmlns:p14="http://schemas.microsoft.com/office/powerpoint/2010/main" val="504255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See slide.</a:t>
            </a:r>
          </a:p>
          <a:p>
            <a:r>
              <a:rPr lang="en-US" dirty="0" smtClean="0"/>
              <a:t>With these functionalities one can create application programs for presses.</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31</a:t>
            </a:fld>
            <a:endParaRPr lang="en-US"/>
          </a:p>
        </p:txBody>
      </p:sp>
    </p:spTree>
    <p:extLst>
      <p:ext uri="{BB962C8B-B14F-4D97-AF65-F5344CB8AC3E}">
        <p14:creationId xmlns:p14="http://schemas.microsoft.com/office/powerpoint/2010/main" val="2993290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xfrm>
            <a:off x="2882900" y="617538"/>
            <a:ext cx="3530600" cy="2443162"/>
          </a:xfrm>
          <a:ln/>
        </p:spPr>
      </p:sp>
      <p:sp>
        <p:nvSpPr>
          <p:cNvPr id="68610" name="Notes Placeholder 2"/>
          <p:cNvSpPr>
            <a:spLocks noGrp="1"/>
          </p:cNvSpPr>
          <p:nvPr>
            <p:ph type="body" idx="1"/>
          </p:nvPr>
        </p:nvSpPr>
        <p:spPr>
          <a:noFill/>
        </p:spPr>
        <p:txBody>
          <a:bodyPr/>
          <a:lstStyle/>
          <a:p>
            <a:r>
              <a:rPr lang="en-US" dirty="0" smtClean="0">
                <a:latin typeface="Arial" charset="0"/>
              </a:rPr>
              <a:t>PLCopen as organization provides the basis for the integration of Logic, Motion and Safety, and with that it provides the basis for you to get more efficiency in automation via structuring, decomposition, reuse and less training. This is a very valuable contribution of the organization</a:t>
            </a:r>
            <a:r>
              <a:rPr lang="en-US" baseline="0" dirty="0" smtClean="0">
                <a:latin typeface="Arial" charset="0"/>
              </a:rPr>
              <a:t> PLCopen. Now some words to that.</a:t>
            </a:r>
            <a:endParaRPr lang="en-US" dirty="0" smtClean="0">
              <a:latin typeface="Arial" charset="0"/>
            </a:endParaRPr>
          </a:p>
        </p:txBody>
      </p:sp>
      <p:sp>
        <p:nvSpPr>
          <p:cNvPr id="68611" name="Slide Number Placeholder 3"/>
          <p:cNvSpPr>
            <a:spLocks noGrp="1"/>
          </p:cNvSpPr>
          <p:nvPr>
            <p:ph type="sldNum" sz="quarter" idx="5"/>
          </p:nvPr>
        </p:nvSpPr>
        <p:spPr>
          <a:noFill/>
          <a:ln>
            <a:miter lim="800000"/>
            <a:headEnd/>
            <a:tailEnd/>
          </a:ln>
        </p:spPr>
        <p:txBody>
          <a:bodyPr/>
          <a:lstStyle/>
          <a:p>
            <a:fld id="{F3D7B6EC-9952-4509-AAB9-5A67FEDFA869}"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5"/>
          <p:cNvSpPr>
            <a:spLocks noGrp="1" noChangeArrowheads="1"/>
          </p:cNvSpPr>
          <p:nvPr>
            <p:ph type="sldNum" sz="quarter" idx="5"/>
          </p:nvPr>
        </p:nvSpPr>
        <p:spPr>
          <a:noFill/>
          <a:ln>
            <a:miter lim="800000"/>
            <a:headEnd/>
            <a:tailEnd/>
          </a:ln>
        </p:spPr>
        <p:txBody>
          <a:bodyPr/>
          <a:lstStyle/>
          <a:p>
            <a:fld id="{1A98D591-1721-4DCF-AFD6-EA3989D22074}" type="slidenum">
              <a:rPr lang="en-US" altLang="en-US" smtClean="0"/>
              <a:pPr/>
              <a:t>33</a:t>
            </a:fld>
            <a:endParaRPr lang="en-US" altLang="en-US" smtClean="0"/>
          </a:p>
        </p:txBody>
      </p:sp>
      <p:sp>
        <p:nvSpPr>
          <p:cNvPr id="99330" name="Rectangle 2"/>
          <p:cNvSpPr>
            <a:spLocks noGrp="1" noRot="1" noChangeAspect="1" noChangeArrowheads="1" noTextEdit="1"/>
          </p:cNvSpPr>
          <p:nvPr>
            <p:ph type="sldImg"/>
          </p:nvPr>
        </p:nvSpPr>
        <p:spPr>
          <a:xfrm>
            <a:off x="2886075" y="619125"/>
            <a:ext cx="3527425" cy="2441575"/>
          </a:xfrm>
          <a:ln cap="flat"/>
        </p:spPr>
      </p:sp>
      <p:sp>
        <p:nvSpPr>
          <p:cNvPr id="99331" name="Rectangle 3"/>
          <p:cNvSpPr>
            <a:spLocks noGrp="1" noChangeArrowheads="1"/>
          </p:cNvSpPr>
          <p:nvPr>
            <p:ph type="body" idx="1"/>
          </p:nvPr>
        </p:nvSpPr>
        <p:spPr>
          <a:xfrm>
            <a:off x="1239520" y="3332702"/>
            <a:ext cx="6817360" cy="2948991"/>
          </a:xfrm>
          <a:noFill/>
        </p:spPr>
        <p:txBody>
          <a:bodyPr lIns="92977" tIns="46489" rIns="92977" bIns="46489"/>
          <a:lstStyle/>
          <a:p>
            <a:r>
              <a:rPr lang="en-US" altLang="en-US" dirty="0" smtClean="0">
                <a:latin typeface="Arial" charset="0"/>
              </a:rPr>
              <a:t>PLCopen is a not-for-profit organization</a:t>
            </a:r>
            <a:r>
              <a:rPr lang="en-US" altLang="en-US" baseline="0" dirty="0" smtClean="0">
                <a:latin typeface="Arial" charset="0"/>
              </a:rPr>
              <a:t> which originated more then 20 years ago in The Netherlands.</a:t>
            </a:r>
            <a:endParaRPr lang="en-US" altLang="en-US" dirty="0" smtClean="0">
              <a:latin typeface="Arial" charset="0"/>
            </a:endParaRPr>
          </a:p>
          <a:p>
            <a:r>
              <a:rPr lang="en-US" altLang="en-US" dirty="0" smtClean="0">
                <a:latin typeface="Arial" charset="0"/>
              </a:rPr>
              <a:t>As already shown, PLCopen provides efficiency in automation. How do we operate?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5"/>
          <p:cNvSpPr>
            <a:spLocks noGrp="1" noChangeArrowheads="1"/>
          </p:cNvSpPr>
          <p:nvPr>
            <p:ph type="sldNum" sz="quarter" idx="5"/>
          </p:nvPr>
        </p:nvSpPr>
        <p:spPr>
          <a:noFill/>
          <a:ln>
            <a:miter lim="800000"/>
            <a:headEnd/>
            <a:tailEnd/>
          </a:ln>
        </p:spPr>
        <p:txBody>
          <a:bodyPr/>
          <a:lstStyle/>
          <a:p>
            <a:fld id="{06DC4AFA-A1CF-4C3E-BEB4-CEE6DD931528}" type="slidenum">
              <a:rPr lang="en-US" altLang="en-US" smtClean="0"/>
              <a:pPr/>
              <a:t>34</a:t>
            </a:fld>
            <a:endParaRPr lang="en-US" altLang="en-US" smtClean="0"/>
          </a:p>
        </p:txBody>
      </p:sp>
      <p:sp>
        <p:nvSpPr>
          <p:cNvPr id="102402" name="Rectangle 2"/>
          <p:cNvSpPr>
            <a:spLocks noGrp="1" noRot="1" noChangeAspect="1" noChangeArrowheads="1" noTextEdit="1"/>
          </p:cNvSpPr>
          <p:nvPr>
            <p:ph type="sldImg"/>
          </p:nvPr>
        </p:nvSpPr>
        <p:spPr>
          <a:xfrm>
            <a:off x="2886075" y="620713"/>
            <a:ext cx="3527425" cy="2441575"/>
          </a:xfrm>
          <a:ln cap="flat"/>
        </p:spPr>
      </p:sp>
      <p:sp>
        <p:nvSpPr>
          <p:cNvPr id="102403" name="Rectangle 3"/>
          <p:cNvSpPr>
            <a:spLocks noGrp="1" noChangeArrowheads="1"/>
          </p:cNvSpPr>
          <p:nvPr>
            <p:ph type="body" idx="1"/>
          </p:nvPr>
        </p:nvSpPr>
        <p:spPr>
          <a:xfrm>
            <a:off x="1239520" y="3331562"/>
            <a:ext cx="6817360" cy="2952407"/>
          </a:xfrm>
          <a:noFill/>
        </p:spPr>
        <p:txBody>
          <a:bodyPr lIns="90464" tIns="45232" rIns="90464" bIns="45232"/>
          <a:lstStyle/>
          <a:p>
            <a:r>
              <a:rPr lang="en-US" altLang="en-US" dirty="0" smtClean="0">
                <a:latin typeface="Arial" charset="0"/>
              </a:rPr>
              <a:t>PLCopen is a world </a:t>
            </a:r>
            <a:r>
              <a:rPr lang="en-US" altLang="en-US" dirty="0" smtClean="0">
                <a:latin typeface="Arial" charset="0"/>
              </a:rPr>
              <a:t>wide </a:t>
            </a:r>
            <a:r>
              <a:rPr lang="en-US" altLang="en-US" smtClean="0">
                <a:latin typeface="Arial" charset="0"/>
              </a:rPr>
              <a:t>non-profit organization, </a:t>
            </a:r>
            <a:r>
              <a:rPr lang="en-US" altLang="en-US" dirty="0" smtClean="0">
                <a:latin typeface="Arial" charset="0"/>
              </a:rPr>
              <a:t>which is headquartered in The Netherlands, and has supporting offices in North America, Japan, and China. Currently we are setting office in Korea. These last organizations have or will have a local website in their local language, making it easier to access the information.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xfrm>
            <a:off x="2882900" y="617538"/>
            <a:ext cx="3530600" cy="2443162"/>
          </a:xfrm>
          <a:ln/>
        </p:spPr>
      </p:sp>
      <p:sp>
        <p:nvSpPr>
          <p:cNvPr id="104450" name="Notes Placeholder 2"/>
          <p:cNvSpPr>
            <a:spLocks noGrp="1"/>
          </p:cNvSpPr>
          <p:nvPr>
            <p:ph type="body" idx="1"/>
          </p:nvPr>
        </p:nvSpPr>
        <p:spPr>
          <a:noFill/>
        </p:spPr>
        <p:txBody>
          <a:bodyPr/>
          <a:lstStyle/>
          <a:p>
            <a:r>
              <a:rPr lang="en-US" smtClean="0">
                <a:latin typeface="Arial" charset="0"/>
              </a:rPr>
              <a:t>The independency of PLCopen as organization is very important.</a:t>
            </a:r>
          </a:p>
          <a:p>
            <a:r>
              <a:rPr lang="en-US" smtClean="0">
                <a:latin typeface="Arial" charset="0"/>
              </a:rPr>
              <a:t>For that reason PLCopen has a ‘1 member – 1 vote’ principle, giving smaller companies the same influence as larger corporations.</a:t>
            </a:r>
          </a:p>
          <a:p>
            <a:r>
              <a:rPr lang="en-US" smtClean="0">
                <a:latin typeface="Arial" charset="0"/>
              </a:rPr>
              <a:t>PLCopen has several membership categories, from large corporations till universities.</a:t>
            </a:r>
          </a:p>
          <a:p>
            <a:r>
              <a:rPr lang="en-US" smtClean="0">
                <a:latin typeface="Arial" charset="0"/>
              </a:rPr>
              <a:t>For a full list of the members check the website PLCopen.org </a:t>
            </a:r>
          </a:p>
        </p:txBody>
      </p:sp>
      <p:sp>
        <p:nvSpPr>
          <p:cNvPr id="104451" name="Slide Number Placeholder 3"/>
          <p:cNvSpPr>
            <a:spLocks noGrp="1"/>
          </p:cNvSpPr>
          <p:nvPr>
            <p:ph type="sldNum" sz="quarter" idx="5"/>
          </p:nvPr>
        </p:nvSpPr>
        <p:spPr>
          <a:noFill/>
          <a:ln>
            <a:miter lim="800000"/>
            <a:headEnd/>
            <a:tailEnd/>
          </a:ln>
        </p:spPr>
        <p:txBody>
          <a:bodyPr/>
          <a:lstStyle/>
          <a:p>
            <a:fld id="{A3F3E338-4890-4457-B36C-02F3BF680528}"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xfrm>
            <a:off x="2882900" y="617538"/>
            <a:ext cx="3530600" cy="2443162"/>
          </a:xfrm>
          <a:ln/>
        </p:spPr>
      </p:sp>
      <p:sp>
        <p:nvSpPr>
          <p:cNvPr id="106498" name="Notes Placeholder 2"/>
          <p:cNvSpPr>
            <a:spLocks noGrp="1"/>
          </p:cNvSpPr>
          <p:nvPr>
            <p:ph type="body" idx="1"/>
          </p:nvPr>
        </p:nvSpPr>
        <p:spPr>
          <a:noFill/>
        </p:spPr>
        <p:txBody>
          <a:bodyPr/>
          <a:lstStyle/>
          <a:p>
            <a:r>
              <a:rPr lang="en-US" dirty="0" smtClean="0">
                <a:latin typeface="Arial" charset="0"/>
              </a:rPr>
              <a:t>PLCopen is primarily depending on its members.</a:t>
            </a:r>
          </a:p>
          <a:p>
            <a:r>
              <a:rPr lang="en-US" dirty="0" smtClean="0">
                <a:latin typeface="Arial" charset="0"/>
              </a:rPr>
              <a:t>They pay an annual fee which provides the basis to operate and to provide services,</a:t>
            </a:r>
            <a:r>
              <a:rPr lang="en-US" baseline="0" dirty="0" smtClean="0">
                <a:latin typeface="Arial" charset="0"/>
              </a:rPr>
              <a:t> like this presentation and create the related specification</a:t>
            </a:r>
            <a:r>
              <a:rPr lang="en-US" dirty="0" smtClean="0">
                <a:latin typeface="Arial" charset="0"/>
              </a:rPr>
              <a:t>.</a:t>
            </a:r>
          </a:p>
          <a:p>
            <a:r>
              <a:rPr lang="en-US" dirty="0" smtClean="0">
                <a:latin typeface="Arial" charset="0"/>
              </a:rPr>
              <a:t>And with a multitude of members the independency of the organization is guaranteed.</a:t>
            </a:r>
          </a:p>
          <a:p>
            <a:r>
              <a:rPr lang="en-US" dirty="0" smtClean="0">
                <a:latin typeface="Arial" charset="0"/>
              </a:rPr>
              <a:t>So think about supporting this organization and be seen as such in the market while influencing your future.</a:t>
            </a:r>
          </a:p>
        </p:txBody>
      </p:sp>
      <p:sp>
        <p:nvSpPr>
          <p:cNvPr id="106499" name="Slide Number Placeholder 3"/>
          <p:cNvSpPr>
            <a:spLocks noGrp="1"/>
          </p:cNvSpPr>
          <p:nvPr>
            <p:ph type="sldNum" sz="quarter" idx="5"/>
          </p:nvPr>
        </p:nvSpPr>
        <p:spPr>
          <a:noFill/>
          <a:ln>
            <a:miter lim="800000"/>
            <a:headEnd/>
            <a:tailEnd/>
          </a:ln>
        </p:spPr>
        <p:txBody>
          <a:bodyPr/>
          <a:lstStyle/>
          <a:p>
            <a:fld id="{6D19CEBE-83E5-4679-9E0D-78DDD2DAADF5}"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xfrm>
            <a:off x="2882900" y="617538"/>
            <a:ext cx="3530600" cy="2443162"/>
          </a:xfrm>
          <a:ln/>
        </p:spPr>
      </p:sp>
      <p:sp>
        <p:nvSpPr>
          <p:cNvPr id="108546" name="Notes Placeholder 2"/>
          <p:cNvSpPr>
            <a:spLocks noGrp="1"/>
          </p:cNvSpPr>
          <p:nvPr>
            <p:ph type="body" idx="1"/>
          </p:nvPr>
        </p:nvSpPr>
        <p:spPr>
          <a:noFill/>
        </p:spPr>
        <p:txBody>
          <a:bodyPr/>
          <a:lstStyle/>
          <a:p>
            <a:r>
              <a:rPr lang="en-US" smtClean="0">
                <a:latin typeface="Arial" charset="0"/>
              </a:rPr>
              <a:t>PLCopen brings a suite of specifications to the market covering different areas while combining in to a total concept.</a:t>
            </a:r>
          </a:p>
        </p:txBody>
      </p:sp>
      <p:sp>
        <p:nvSpPr>
          <p:cNvPr id="108547" name="Slide Number Placeholder 3"/>
          <p:cNvSpPr>
            <a:spLocks noGrp="1"/>
          </p:cNvSpPr>
          <p:nvPr>
            <p:ph type="sldNum" sz="quarter" idx="5"/>
          </p:nvPr>
        </p:nvSpPr>
        <p:spPr>
          <a:noFill/>
          <a:ln>
            <a:miter lim="800000"/>
            <a:headEnd/>
            <a:tailEnd/>
          </a:ln>
        </p:spPr>
        <p:txBody>
          <a:bodyPr/>
          <a:lstStyle/>
          <a:p>
            <a:fld id="{3AF6837E-2066-4B98-958D-19C61B1BFF16}"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5"/>
          <p:cNvSpPr>
            <a:spLocks noGrp="1" noChangeArrowheads="1"/>
          </p:cNvSpPr>
          <p:nvPr>
            <p:ph type="sldNum" sz="quarter" idx="5"/>
          </p:nvPr>
        </p:nvSpPr>
        <p:spPr>
          <a:noFill/>
          <a:ln>
            <a:miter lim="800000"/>
            <a:headEnd/>
            <a:tailEnd/>
          </a:ln>
        </p:spPr>
        <p:txBody>
          <a:bodyPr/>
          <a:lstStyle/>
          <a:p>
            <a:fld id="{4A807740-6358-4BA7-A799-40B0B0AF8A6C}" type="slidenum">
              <a:rPr lang="en-US" altLang="en-US" smtClean="0"/>
              <a:pPr/>
              <a:t>38</a:t>
            </a:fld>
            <a:endParaRPr lang="en-US" altLang="en-US" smtClean="0"/>
          </a:p>
        </p:txBody>
      </p:sp>
      <p:sp>
        <p:nvSpPr>
          <p:cNvPr id="110594" name="Rectangle 2"/>
          <p:cNvSpPr>
            <a:spLocks noGrp="1" noRot="1" noChangeAspect="1" noChangeArrowheads="1" noTextEdit="1"/>
          </p:cNvSpPr>
          <p:nvPr>
            <p:ph type="sldImg"/>
          </p:nvPr>
        </p:nvSpPr>
        <p:spPr>
          <a:xfrm>
            <a:off x="2882900" y="619125"/>
            <a:ext cx="3527425" cy="2441575"/>
          </a:xfrm>
          <a:ln cap="flat"/>
        </p:spPr>
      </p:sp>
      <p:sp>
        <p:nvSpPr>
          <p:cNvPr id="110595" name="Rectangle 3"/>
          <p:cNvSpPr>
            <a:spLocks noGrp="1" noChangeArrowheads="1"/>
          </p:cNvSpPr>
          <p:nvPr>
            <p:ph type="body" idx="1"/>
          </p:nvPr>
        </p:nvSpPr>
        <p:spPr>
          <a:xfrm>
            <a:off x="1239520" y="3331562"/>
            <a:ext cx="6815209" cy="2951268"/>
          </a:xfrm>
          <a:noFill/>
        </p:spPr>
        <p:txBody>
          <a:bodyPr lIns="91725" tIns="45863" rIns="91725" bIns="45863"/>
          <a:lstStyle/>
          <a:p>
            <a:r>
              <a:rPr lang="en-GB" altLang="en-US" smtClean="0">
                <a:latin typeface="Arial" charset="0"/>
              </a:rPr>
              <a:t>More information?? See above</a:t>
            </a:r>
          </a:p>
          <a:p>
            <a:r>
              <a:rPr lang="en-GB" altLang="en-US" smtClean="0">
                <a:latin typeface="Arial" charset="0"/>
              </a:rPr>
              <a:t>And check the other presentations on the different subjects.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xfrm>
            <a:off x="2882900" y="617538"/>
            <a:ext cx="3530600" cy="2443162"/>
          </a:xfrm>
          <a:ln/>
        </p:spPr>
      </p:sp>
      <p:sp>
        <p:nvSpPr>
          <p:cNvPr id="63490" name="Notes Placeholder 2"/>
          <p:cNvSpPr>
            <a:spLocks noGrp="1"/>
          </p:cNvSpPr>
          <p:nvPr>
            <p:ph type="body" idx="1"/>
          </p:nvPr>
        </p:nvSpPr>
        <p:spPr>
          <a:noFill/>
        </p:spPr>
        <p:txBody>
          <a:bodyPr/>
          <a:lstStyle/>
          <a:p>
            <a:r>
              <a:rPr lang="en-US" dirty="0" smtClean="0">
                <a:latin typeface="Arial" charset="0"/>
              </a:rPr>
              <a:t>Nowadays safety becomes a software issue. With digital networks that includes communication to safety related sensors and actuators, like emergency stop, there is no way around it. And due to governmental rules and laws, the responsibility lies much more at the machine builder, so one has to reduce the risk.</a:t>
            </a:r>
          </a:p>
          <a:p>
            <a:r>
              <a:rPr lang="en-US" baseline="0" dirty="0" smtClean="0"/>
              <a:t>This means that the machine builders’  responsibility </a:t>
            </a:r>
            <a:r>
              <a:rPr lang="en-US" sz="1200" b="0" i="0" u="none" strike="noStrike" kern="1200" baseline="0" dirty="0" smtClean="0">
                <a:solidFill>
                  <a:schemeClr val="tx1"/>
                </a:solidFill>
                <a:latin typeface="Arial" pitchFamily="34" charset="0"/>
                <a:ea typeface="+mn-ea"/>
                <a:cs typeface="+mn-cs"/>
              </a:rPr>
              <a:t>for their products and related safety aspects </a:t>
            </a:r>
            <a:r>
              <a:rPr lang="en-US" baseline="0" dirty="0" smtClean="0"/>
              <a:t>is clearer than ever before, and in court it should be proven that the utmost had been done to make the machine safe.</a:t>
            </a:r>
          </a:p>
          <a:p>
            <a:endParaRPr lang="en-US" baseline="0" dirty="0" smtClean="0"/>
          </a:p>
        </p:txBody>
      </p:sp>
      <p:sp>
        <p:nvSpPr>
          <p:cNvPr id="63491" name="Slide Number Placeholder 3"/>
          <p:cNvSpPr>
            <a:spLocks noGrp="1"/>
          </p:cNvSpPr>
          <p:nvPr>
            <p:ph type="sldNum" sz="quarter" idx="5"/>
          </p:nvPr>
        </p:nvSpPr>
        <p:spPr>
          <a:noFill/>
          <a:ln>
            <a:miter lim="800000"/>
            <a:headEnd/>
            <a:tailEnd/>
          </a:ln>
        </p:spPr>
        <p:txBody>
          <a:bodyPr/>
          <a:lstStyle/>
          <a:p>
            <a:fld id="{22345F74-1D15-4CEA-807E-BCD9F5FA30F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The goal for</a:t>
            </a:r>
            <a:r>
              <a:rPr lang="en-US" baseline="0" dirty="0" smtClean="0"/>
              <a:t> this committee is to allow the user to achieve the functional safety at the machine and plant level.</a:t>
            </a:r>
          </a:p>
          <a:p>
            <a:r>
              <a:rPr lang="en-US" baseline="0" dirty="0" smtClean="0"/>
              <a:t>Although the main focus is on machine safety.</a:t>
            </a:r>
          </a:p>
        </p:txBody>
      </p:sp>
      <p:sp>
        <p:nvSpPr>
          <p:cNvPr id="4" name="Slide Number Placeholder 3"/>
          <p:cNvSpPr>
            <a:spLocks noGrp="1"/>
          </p:cNvSpPr>
          <p:nvPr>
            <p:ph type="sldNum" sz="quarter" idx="10"/>
          </p:nvPr>
        </p:nvSpPr>
        <p:spPr/>
        <p:txBody>
          <a:bodyPr/>
          <a:lstStyle/>
          <a:p>
            <a:fld id="{C2D8F8FE-C2EB-4042-9598-E9F72DDA7496}" type="slidenum">
              <a:rPr lang="en-US" smtClean="0"/>
              <a:pPr/>
              <a:t>5</a:t>
            </a:fld>
            <a:endParaRPr lang="en-US"/>
          </a:p>
        </p:txBody>
      </p:sp>
    </p:spTree>
    <p:extLst>
      <p:ext uri="{BB962C8B-B14F-4D97-AF65-F5344CB8AC3E}">
        <p14:creationId xmlns:p14="http://schemas.microsoft.com/office/powerpoint/2010/main" val="314852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xfrm>
            <a:off x="2882900" y="620713"/>
            <a:ext cx="3530600" cy="2443162"/>
          </a:xfrm>
          <a:ln cap="flat"/>
        </p:spPr>
      </p:sp>
      <p:sp>
        <p:nvSpPr>
          <p:cNvPr id="151554" name="Rectangle 3"/>
          <p:cNvSpPr>
            <a:spLocks noGrp="1" noChangeArrowheads="1"/>
          </p:cNvSpPr>
          <p:nvPr>
            <p:ph type="body" idx="1"/>
          </p:nvPr>
        </p:nvSpPr>
        <p:spPr>
          <a:noFill/>
        </p:spPr>
        <p:txBody>
          <a:bodyPr lIns="90464" tIns="45232" rIns="90464" bIns="45232"/>
          <a:lstStyle/>
          <a:p>
            <a:r>
              <a:rPr lang="en-US" dirty="0" smtClean="0">
                <a:latin typeface="Arial" charset="0"/>
              </a:rPr>
              <a:t>The integration</a:t>
            </a:r>
            <a:r>
              <a:rPr lang="en-US" baseline="0" dirty="0" smtClean="0">
                <a:latin typeface="Arial" charset="0"/>
              </a:rPr>
              <a:t> of safety functionality in the development environment makes a lot of sense. For this, PLCopen provides: </a:t>
            </a:r>
          </a:p>
          <a:p>
            <a:pPr marL="171450" indent="-171450">
              <a:buFont typeface="Arial" charset="0"/>
              <a:buChar char="•"/>
            </a:pPr>
            <a:r>
              <a:rPr lang="en-US" baseline="0" dirty="0" smtClean="0">
                <a:latin typeface="Arial" charset="0"/>
              </a:rPr>
              <a:t>Easier commissioning of the machine esp. the safety aspects</a:t>
            </a:r>
          </a:p>
          <a:p>
            <a:pPr marL="171450" indent="-171450">
              <a:buFont typeface="Arial" charset="0"/>
              <a:buChar char="•"/>
            </a:pPr>
            <a:r>
              <a:rPr lang="en-US" baseline="0" dirty="0" smtClean="0">
                <a:latin typeface="Arial" charset="0"/>
              </a:rPr>
              <a:t>Provides the basis for independent training, making a better link between education and praxis possible</a:t>
            </a:r>
          </a:p>
          <a:p>
            <a:pPr marL="171450" indent="-171450">
              <a:buFont typeface="Arial" charset="0"/>
              <a:buChar char="•"/>
            </a:pPr>
            <a:r>
              <a:rPr lang="en-US" baseline="0" dirty="0" smtClean="0">
                <a:latin typeface="Arial" charset="0"/>
              </a:rPr>
              <a:t>Strongly supports safe programming techniques to reduce the possible errors</a:t>
            </a:r>
          </a:p>
          <a:p>
            <a:pPr marL="171450" indent="-171450">
              <a:buFont typeface="Arial" charset="0"/>
              <a:buChar char="•"/>
            </a:pPr>
            <a:r>
              <a:rPr lang="en-US" baseline="0" dirty="0" smtClean="0">
                <a:latin typeface="Arial" charset="0"/>
              </a:rPr>
              <a:t>Important is the combination of a new datatype, SAFEBOOL, coupled to dedicated function blocks for safety functionalities. With this the safety related part of the program is easily identifiable, already by the editors, to support safe programming techniques in general.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The common basic requirements of a safety application for machine builders within all applicable safety standards are:</a:t>
            </a:r>
          </a:p>
          <a:p>
            <a:r>
              <a:rPr lang="en-US" sz="1200" b="0" i="0" u="none" strike="noStrike" kern="1200" baseline="0" dirty="0" smtClean="0">
                <a:solidFill>
                  <a:schemeClr val="tx1"/>
                </a:solidFill>
                <a:latin typeface="Arial" pitchFamily="34" charset="0"/>
                <a:ea typeface="+mn-ea"/>
                <a:cs typeface="+mn-cs"/>
              </a:rPr>
              <a:t>• Distinction between safety and non-safety functionalities</a:t>
            </a:r>
          </a:p>
          <a:p>
            <a:r>
              <a:rPr lang="en-US" sz="1200" b="0" i="0" u="none" strike="noStrike" kern="1200" baseline="0" dirty="0" smtClean="0">
                <a:solidFill>
                  <a:schemeClr val="tx1"/>
                </a:solidFill>
                <a:latin typeface="Arial" pitchFamily="34" charset="0"/>
                <a:ea typeface="+mn-ea"/>
                <a:cs typeface="+mn-cs"/>
              </a:rPr>
              <a:t>• Use of applicable programming languages and language subsets</a:t>
            </a:r>
          </a:p>
          <a:p>
            <a:r>
              <a:rPr lang="en-US" sz="1200" b="0" i="0" u="none" strike="noStrike" kern="1200" baseline="0" dirty="0" smtClean="0">
                <a:solidFill>
                  <a:schemeClr val="tx1"/>
                </a:solidFill>
                <a:latin typeface="Arial" pitchFamily="34" charset="0"/>
                <a:ea typeface="+mn-ea"/>
                <a:cs typeface="+mn-cs"/>
              </a:rPr>
              <a:t>• Use of validated software blocks</a:t>
            </a:r>
          </a:p>
          <a:p>
            <a:r>
              <a:rPr lang="en-US" sz="1200" b="0" i="0" u="none" strike="noStrike" kern="1200" baseline="0" dirty="0" smtClean="0">
                <a:solidFill>
                  <a:schemeClr val="tx1"/>
                </a:solidFill>
                <a:latin typeface="Arial" pitchFamily="34" charset="0"/>
                <a:ea typeface="+mn-ea"/>
                <a:cs typeface="+mn-cs"/>
              </a:rPr>
              <a:t>• Use of applicable programming guidelines</a:t>
            </a:r>
          </a:p>
          <a:p>
            <a:r>
              <a:rPr lang="en-US" sz="1200" b="0" i="0" u="none" strike="noStrike" kern="1200" baseline="0" dirty="0" smtClean="0">
                <a:solidFill>
                  <a:schemeClr val="tx1"/>
                </a:solidFill>
                <a:latin typeface="Arial" pitchFamily="34" charset="0"/>
                <a:ea typeface="+mn-ea"/>
                <a:cs typeface="+mn-cs"/>
              </a:rPr>
              <a:t>• Use of recognized error-reducing measures for the lifecycle of the safety-related software</a:t>
            </a:r>
          </a:p>
          <a:p>
            <a:r>
              <a:rPr lang="en-US" sz="1200" b="0" i="0" u="none" strike="noStrike" kern="1200" baseline="0" dirty="0" smtClean="0">
                <a:solidFill>
                  <a:schemeClr val="tx1"/>
                </a:solidFill>
                <a:latin typeface="Arial" pitchFamily="34" charset="0"/>
                <a:ea typeface="+mn-ea"/>
                <a:cs typeface="+mn-cs"/>
              </a:rPr>
              <a:t>These are the aspects that PLCopen has included in their definition work.</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7</a:t>
            </a:fld>
            <a:endParaRPr lang="en-US"/>
          </a:p>
        </p:txBody>
      </p:sp>
    </p:spTree>
    <p:extLst>
      <p:ext uri="{BB962C8B-B14F-4D97-AF65-F5344CB8AC3E}">
        <p14:creationId xmlns:p14="http://schemas.microsoft.com/office/powerpoint/2010/main" val="46601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In</a:t>
            </a:r>
            <a:r>
              <a:rPr lang="en-US" baseline="0" dirty="0" smtClean="0"/>
              <a:t> order to reach its goal, PLCopen has specified different aspects that go beyond the definition of a set of Function Blocks – see slide (1 of 2)</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8</a:t>
            </a:fld>
            <a:endParaRPr lang="en-US"/>
          </a:p>
        </p:txBody>
      </p:sp>
    </p:spTree>
    <p:extLst>
      <p:ext uri="{BB962C8B-B14F-4D97-AF65-F5344CB8AC3E}">
        <p14:creationId xmlns:p14="http://schemas.microsoft.com/office/powerpoint/2010/main" val="9357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617538"/>
            <a:ext cx="3530600" cy="2443162"/>
          </a:xfrm>
        </p:spPr>
      </p:sp>
      <p:sp>
        <p:nvSpPr>
          <p:cNvPr id="3" name="Notes Placeholder 2"/>
          <p:cNvSpPr>
            <a:spLocks noGrp="1"/>
          </p:cNvSpPr>
          <p:nvPr>
            <p:ph type="body" idx="1"/>
          </p:nvPr>
        </p:nvSpPr>
        <p:spPr/>
        <p:txBody>
          <a:bodyPr/>
          <a:lstStyle/>
          <a:p>
            <a:r>
              <a:rPr lang="en-US" dirty="0" smtClean="0"/>
              <a:t>Slide 2 of 2. See text in slide</a:t>
            </a:r>
            <a:endParaRPr lang="en-US" dirty="0"/>
          </a:p>
        </p:txBody>
      </p:sp>
      <p:sp>
        <p:nvSpPr>
          <p:cNvPr id="4" name="Slide Number Placeholder 3"/>
          <p:cNvSpPr>
            <a:spLocks noGrp="1"/>
          </p:cNvSpPr>
          <p:nvPr>
            <p:ph type="sldNum" sz="quarter" idx="10"/>
          </p:nvPr>
        </p:nvSpPr>
        <p:spPr/>
        <p:txBody>
          <a:bodyPr/>
          <a:lstStyle/>
          <a:p>
            <a:fld id="{C2D8F8FE-C2EB-4042-9598-E9F72DDA7496}" type="slidenum">
              <a:rPr lang="en-US" smtClean="0"/>
              <a:pPr/>
              <a:t>9</a:t>
            </a:fld>
            <a:endParaRPr lang="en-US"/>
          </a:p>
        </p:txBody>
      </p:sp>
    </p:spTree>
    <p:extLst>
      <p:ext uri="{BB962C8B-B14F-4D97-AF65-F5344CB8AC3E}">
        <p14:creationId xmlns:p14="http://schemas.microsoft.com/office/powerpoint/2010/main" val="123129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3"/>
            <a:ext cx="84201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4" y="1066800"/>
            <a:ext cx="9372600" cy="7620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304804" y="1905000"/>
            <a:ext cx="4610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067303" y="1905000"/>
            <a:ext cx="4610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304800" y="1066800"/>
            <a:ext cx="9372600" cy="762000"/>
          </a:xfrm>
        </p:spPr>
        <p:txBody>
          <a:bodyPr/>
          <a:lstStyle/>
          <a:p>
            <a:r>
              <a:rPr lang="en-US" smtClean="0"/>
              <a:t>Click to edit Master title style</a:t>
            </a:r>
            <a:endParaRPr lang="en-US"/>
          </a:p>
        </p:txBody>
      </p:sp>
      <p:sp>
        <p:nvSpPr>
          <p:cNvPr id="3" name="Tijdelijke aanduiding voor tabel 2"/>
          <p:cNvSpPr>
            <a:spLocks noGrp="1"/>
          </p:cNvSpPr>
          <p:nvPr>
            <p:ph type="tbl" idx="1"/>
          </p:nvPr>
        </p:nvSpPr>
        <p:spPr>
          <a:xfrm>
            <a:off x="304800" y="1905000"/>
            <a:ext cx="9372600" cy="4419600"/>
          </a:xfrm>
        </p:spPr>
        <p:txBody>
          <a:bodyPr/>
          <a:lstStyle/>
          <a:p>
            <a:pPr lvl="0"/>
            <a:r>
              <a:rPr lang="en-US" noProof="0" smtClean="0"/>
              <a:t>Click icon to add table</a:t>
            </a: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8"/>
            <a:ext cx="84201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304804" y="1905000"/>
            <a:ext cx="4610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067303" y="1905000"/>
            <a:ext cx="4610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1066800"/>
            <a:ext cx="2343150" cy="52578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304800" y="1066800"/>
            <a:ext cx="68770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4" y="1066800"/>
            <a:ext cx="9372600" cy="7620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304804" y="1905000"/>
            <a:ext cx="4610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lipArt Placeholder 3"/>
          <p:cNvSpPr>
            <a:spLocks noGrp="1"/>
          </p:cNvSpPr>
          <p:nvPr>
            <p:ph type="clipArt" sz="half" idx="2"/>
          </p:nvPr>
        </p:nvSpPr>
        <p:spPr>
          <a:xfrm>
            <a:off x="5067303" y="1905000"/>
            <a:ext cx="4610100" cy="4419600"/>
          </a:xfrm>
        </p:spPr>
        <p:txBody>
          <a:bodyPr/>
          <a:lstStyle/>
          <a:p>
            <a:pPr lvl="0"/>
            <a:r>
              <a:rPr lang="en-US" noProof="0" smtClean="0"/>
              <a:t>Click icon to add clip art</a:t>
            </a:r>
            <a:endParaRPr lang="nl-NL"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304800" y="1066800"/>
            <a:ext cx="93726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1027" name="Rectangle 6"/>
          <p:cNvSpPr>
            <a:spLocks noGrp="1" noChangeArrowheads="1"/>
          </p:cNvSpPr>
          <p:nvPr>
            <p:ph type="body" idx="1"/>
          </p:nvPr>
        </p:nvSpPr>
        <p:spPr bwMode="auto">
          <a:xfrm>
            <a:off x="304800" y="1905000"/>
            <a:ext cx="9372600" cy="4419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Line 8"/>
          <p:cNvSpPr>
            <a:spLocks noChangeShapeType="1"/>
          </p:cNvSpPr>
          <p:nvPr/>
        </p:nvSpPr>
        <p:spPr bwMode="auto">
          <a:xfrm>
            <a:off x="293688" y="914400"/>
            <a:ext cx="9371012" cy="0"/>
          </a:xfrm>
          <a:prstGeom prst="line">
            <a:avLst/>
          </a:prstGeom>
          <a:noFill/>
          <a:ln w="50800">
            <a:solidFill>
              <a:srgbClr val="0066CC"/>
            </a:solidFill>
            <a:round/>
            <a:headEnd type="none" w="sm" len="sm"/>
            <a:tailEnd type="none" w="sm" len="sm"/>
          </a:ln>
          <a:effectLst/>
          <a:extLst/>
        </p:spPr>
        <p:txBody>
          <a:bodyPr/>
          <a:lstStyle/>
          <a:p>
            <a:pPr algn="ctr" eaLnBrk="0" hangingPunct="0">
              <a:lnSpc>
                <a:spcPct val="210000"/>
              </a:lnSpc>
              <a:spcBef>
                <a:spcPct val="30000"/>
              </a:spcBef>
              <a:buClr>
                <a:srgbClr val="790015"/>
              </a:buClr>
              <a:buSzPct val="100000"/>
              <a:buFont typeface="Wingdings" pitchFamily="2" charset="2"/>
              <a:buNone/>
              <a:defRPr/>
            </a:pPr>
            <a:endParaRPr lang="nl-NL">
              <a:latin typeface="Arial" pitchFamily="34" charset="0"/>
            </a:endParaRPr>
          </a:p>
        </p:txBody>
      </p:sp>
      <p:sp>
        <p:nvSpPr>
          <p:cNvPr id="1030" name="Line 9"/>
          <p:cNvSpPr>
            <a:spLocks noChangeShapeType="1"/>
          </p:cNvSpPr>
          <p:nvPr/>
        </p:nvSpPr>
        <p:spPr bwMode="auto">
          <a:xfrm>
            <a:off x="273050" y="6400800"/>
            <a:ext cx="9371013" cy="0"/>
          </a:xfrm>
          <a:prstGeom prst="line">
            <a:avLst/>
          </a:prstGeom>
          <a:noFill/>
          <a:ln w="50800">
            <a:solidFill>
              <a:srgbClr val="0066CC"/>
            </a:solidFill>
            <a:round/>
            <a:headEnd type="none" w="sm" len="sm"/>
            <a:tailEnd type="none" w="sm" len="sm"/>
          </a:ln>
          <a:effectLst/>
          <a:extLst/>
        </p:spPr>
        <p:txBody>
          <a:bodyPr/>
          <a:lstStyle/>
          <a:p>
            <a:pPr algn="ctr" eaLnBrk="0" hangingPunct="0">
              <a:lnSpc>
                <a:spcPct val="210000"/>
              </a:lnSpc>
              <a:spcBef>
                <a:spcPct val="30000"/>
              </a:spcBef>
              <a:buClr>
                <a:srgbClr val="790015"/>
              </a:buClr>
              <a:buSzPct val="100000"/>
              <a:buFont typeface="Wingdings" pitchFamily="2" charset="2"/>
              <a:buNone/>
              <a:defRPr/>
            </a:pPr>
            <a:endParaRPr lang="nl-NL" dirty="0">
              <a:latin typeface="Arial" pitchFamily="34" charset="0"/>
            </a:endParaRPr>
          </a:p>
        </p:txBody>
      </p:sp>
      <p:sp>
        <p:nvSpPr>
          <p:cNvPr id="1031" name="Rectangle 10"/>
          <p:cNvSpPr>
            <a:spLocks noChangeArrowheads="1"/>
          </p:cNvSpPr>
          <p:nvPr/>
        </p:nvSpPr>
        <p:spPr bwMode="auto">
          <a:xfrm>
            <a:off x="288925" y="6523038"/>
            <a:ext cx="2339975" cy="277812"/>
          </a:xfrm>
          <a:prstGeom prst="rect">
            <a:avLst/>
          </a:prstGeom>
          <a:noFill/>
          <a:ln>
            <a:noFill/>
          </a:ln>
          <a:effectLst/>
          <a:extLst/>
        </p:spPr>
        <p:txBody>
          <a:bodyPr wrap="none" lIns="92075" tIns="46038" rIns="92075" bIns="46038">
            <a:spAutoFit/>
          </a:bodyPr>
          <a:lstStyle/>
          <a:p>
            <a:pPr eaLnBrk="0" hangingPunct="0">
              <a:defRPr/>
            </a:pPr>
            <a:r>
              <a:rPr lang="en-US" sz="1200" b="1" dirty="0">
                <a:solidFill>
                  <a:srgbClr val="0066CC"/>
                </a:solidFill>
                <a:latin typeface="Arial" pitchFamily="34" charset="0"/>
              </a:rPr>
              <a:t>Page  </a:t>
            </a:r>
            <a:fld id="{A4267CA6-FAB9-4746-A79F-1746092BE670}" type="slidenum">
              <a:rPr lang="en-US" sz="1200" b="1">
                <a:solidFill>
                  <a:srgbClr val="0066CC"/>
                </a:solidFill>
                <a:latin typeface="Arial" pitchFamily="34" charset="0"/>
              </a:rPr>
              <a:pPr eaLnBrk="0" hangingPunct="0">
                <a:defRPr/>
              </a:pPr>
              <a:t>‹#›</a:t>
            </a:fld>
            <a:r>
              <a:rPr lang="en-US" sz="1200" b="1" dirty="0">
                <a:solidFill>
                  <a:srgbClr val="0066CC"/>
                </a:solidFill>
                <a:latin typeface="Arial" pitchFamily="34" charset="0"/>
              </a:rPr>
              <a:t>  printed at </a:t>
            </a:r>
            <a:fld id="{903CE371-F1CC-4141-9176-0A025799425F}" type="datetime1">
              <a:rPr lang="en-US" sz="1200" b="1">
                <a:solidFill>
                  <a:srgbClr val="0066CC"/>
                </a:solidFill>
                <a:latin typeface="Arial" pitchFamily="34" charset="0"/>
              </a:rPr>
              <a:pPr eaLnBrk="0" hangingPunct="0">
                <a:defRPr/>
              </a:pPr>
              <a:t>2/18/2015</a:t>
            </a:fld>
            <a:endParaRPr lang="en-US" sz="1200" b="1" dirty="0">
              <a:solidFill>
                <a:srgbClr val="0066CC"/>
              </a:solidFill>
              <a:latin typeface="Arial" pitchFamily="34" charset="0"/>
            </a:endParaRPr>
          </a:p>
        </p:txBody>
      </p:sp>
      <p:sp>
        <p:nvSpPr>
          <p:cNvPr id="1032" name="Rectangle 11"/>
          <p:cNvSpPr>
            <a:spLocks noChangeArrowheads="1"/>
          </p:cNvSpPr>
          <p:nvPr/>
        </p:nvSpPr>
        <p:spPr bwMode="auto">
          <a:xfrm>
            <a:off x="8059738" y="6535738"/>
            <a:ext cx="1552575" cy="258762"/>
          </a:xfrm>
          <a:prstGeom prst="rect">
            <a:avLst/>
          </a:prstGeom>
          <a:noFill/>
          <a:ln>
            <a:noFill/>
          </a:ln>
          <a:effectLst/>
          <a:extLst/>
        </p:spPr>
        <p:txBody>
          <a:bodyPr wrap="none" lIns="92075" tIns="46038" rIns="92075" bIns="46038">
            <a:spAutoFit/>
          </a:bodyPr>
          <a:lstStyle/>
          <a:p>
            <a:pPr eaLnBrk="0" hangingPunct="0">
              <a:lnSpc>
                <a:spcPct val="90000"/>
              </a:lnSpc>
              <a:spcBef>
                <a:spcPct val="30000"/>
              </a:spcBef>
              <a:defRPr/>
            </a:pPr>
            <a:r>
              <a:rPr lang="en-US" sz="1200" b="1" dirty="0">
                <a:solidFill>
                  <a:srgbClr val="0066CC"/>
                </a:solidFill>
                <a:latin typeface="Arial" pitchFamily="34" charset="0"/>
              </a:rPr>
              <a:t>www.PLCopen.org</a:t>
            </a:r>
          </a:p>
        </p:txBody>
      </p:sp>
      <p:sp>
        <p:nvSpPr>
          <p:cNvPr id="11" name="Rectangle 7"/>
          <p:cNvSpPr>
            <a:spLocks noChangeArrowheads="1"/>
          </p:cNvSpPr>
          <p:nvPr userDrawn="1"/>
        </p:nvSpPr>
        <p:spPr bwMode="auto">
          <a:xfrm>
            <a:off x="6969125" y="231775"/>
            <a:ext cx="2755900" cy="603250"/>
          </a:xfrm>
          <a:prstGeom prst="rect">
            <a:avLst/>
          </a:prstGeom>
          <a:noFill/>
          <a:ln>
            <a:noFill/>
          </a:ln>
          <a:effectLst/>
          <a:extLst/>
        </p:spPr>
        <p:txBody>
          <a:bodyPr lIns="92075" tIns="46038" rIns="92075" bIns="46038">
            <a:spAutoFit/>
          </a:bodyPr>
          <a:lstStyle/>
          <a:p>
            <a:pPr algn="r" eaLnBrk="0" hangingPunct="0">
              <a:lnSpc>
                <a:spcPct val="80000"/>
              </a:lnSpc>
              <a:defRPr/>
            </a:pPr>
            <a:r>
              <a:rPr lang="en-US" altLang="en-US" sz="2800" b="1" dirty="0">
                <a:solidFill>
                  <a:srgbClr val="0066CC"/>
                </a:solidFill>
                <a:latin typeface="Arial" pitchFamily="34" charset="0"/>
              </a:rPr>
              <a:t>PLCopen</a:t>
            </a:r>
            <a:r>
              <a:rPr lang="en-US" altLang="en-US" sz="1100" b="1" baseline="100000" dirty="0">
                <a:solidFill>
                  <a:srgbClr val="000000"/>
                </a:solidFill>
                <a:latin typeface="Arial" pitchFamily="34" charset="0"/>
                <a:cs typeface="Arial" charset="0"/>
              </a:rPr>
              <a:t>®</a:t>
            </a:r>
          </a:p>
          <a:p>
            <a:pPr algn="ctr" eaLnBrk="0" hangingPunct="0">
              <a:lnSpc>
                <a:spcPct val="80000"/>
              </a:lnSpc>
              <a:defRPr/>
            </a:pPr>
            <a:r>
              <a:rPr lang="en-US" altLang="en-US" sz="1400" b="1" i="1" dirty="0">
                <a:solidFill>
                  <a:srgbClr val="000000"/>
                </a:solidFill>
                <a:latin typeface="Arial" pitchFamily="34" charset="0"/>
              </a:rPr>
              <a:t> for efficiency in automation</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fontAlgn="base">
        <a:lnSpc>
          <a:spcPct val="90000"/>
        </a:lnSpc>
        <a:spcBef>
          <a:spcPct val="0"/>
        </a:spcBef>
        <a:spcAft>
          <a:spcPct val="0"/>
        </a:spcAft>
        <a:defRPr sz="3600" b="1">
          <a:solidFill>
            <a:srgbClr val="790015"/>
          </a:solidFill>
          <a:latin typeface="+mj-lt"/>
          <a:ea typeface="+mj-ea"/>
          <a:cs typeface="+mj-cs"/>
        </a:defRPr>
      </a:lvl1pPr>
      <a:lvl2pPr algn="ctr" rtl="0" fontAlgn="base">
        <a:lnSpc>
          <a:spcPct val="90000"/>
        </a:lnSpc>
        <a:spcBef>
          <a:spcPct val="0"/>
        </a:spcBef>
        <a:spcAft>
          <a:spcPct val="0"/>
        </a:spcAft>
        <a:defRPr sz="3600" b="1">
          <a:solidFill>
            <a:srgbClr val="790015"/>
          </a:solidFill>
          <a:latin typeface="Arial" pitchFamily="34" charset="0"/>
        </a:defRPr>
      </a:lvl2pPr>
      <a:lvl3pPr algn="ctr" rtl="0" fontAlgn="base">
        <a:lnSpc>
          <a:spcPct val="90000"/>
        </a:lnSpc>
        <a:spcBef>
          <a:spcPct val="0"/>
        </a:spcBef>
        <a:spcAft>
          <a:spcPct val="0"/>
        </a:spcAft>
        <a:defRPr sz="3600" b="1">
          <a:solidFill>
            <a:srgbClr val="790015"/>
          </a:solidFill>
          <a:latin typeface="Arial" pitchFamily="34" charset="0"/>
        </a:defRPr>
      </a:lvl3pPr>
      <a:lvl4pPr algn="ctr" rtl="0" fontAlgn="base">
        <a:lnSpc>
          <a:spcPct val="90000"/>
        </a:lnSpc>
        <a:spcBef>
          <a:spcPct val="0"/>
        </a:spcBef>
        <a:spcAft>
          <a:spcPct val="0"/>
        </a:spcAft>
        <a:defRPr sz="3600" b="1">
          <a:solidFill>
            <a:srgbClr val="790015"/>
          </a:solidFill>
          <a:latin typeface="Arial" pitchFamily="34" charset="0"/>
        </a:defRPr>
      </a:lvl4pPr>
      <a:lvl5pPr algn="ctr" rtl="0" fontAlgn="base">
        <a:lnSpc>
          <a:spcPct val="90000"/>
        </a:lnSpc>
        <a:spcBef>
          <a:spcPct val="0"/>
        </a:spcBef>
        <a:spcAft>
          <a:spcPct val="0"/>
        </a:spcAft>
        <a:defRPr sz="3600" b="1">
          <a:solidFill>
            <a:srgbClr val="790015"/>
          </a:solidFill>
          <a:latin typeface="Arial" pitchFamily="34" charset="0"/>
        </a:defRPr>
      </a:lvl5pPr>
      <a:lvl6pPr marL="457200" algn="ctr" rtl="0" eaLnBrk="1" fontAlgn="base" hangingPunct="1">
        <a:lnSpc>
          <a:spcPct val="90000"/>
        </a:lnSpc>
        <a:spcBef>
          <a:spcPct val="0"/>
        </a:spcBef>
        <a:spcAft>
          <a:spcPct val="0"/>
        </a:spcAft>
        <a:defRPr sz="3600" b="1">
          <a:solidFill>
            <a:srgbClr val="790015"/>
          </a:solidFill>
          <a:latin typeface="Arial" pitchFamily="34" charset="0"/>
        </a:defRPr>
      </a:lvl6pPr>
      <a:lvl7pPr marL="914400" algn="ctr" rtl="0" eaLnBrk="1" fontAlgn="base" hangingPunct="1">
        <a:lnSpc>
          <a:spcPct val="90000"/>
        </a:lnSpc>
        <a:spcBef>
          <a:spcPct val="0"/>
        </a:spcBef>
        <a:spcAft>
          <a:spcPct val="0"/>
        </a:spcAft>
        <a:defRPr sz="3600" b="1">
          <a:solidFill>
            <a:srgbClr val="790015"/>
          </a:solidFill>
          <a:latin typeface="Arial" pitchFamily="34" charset="0"/>
        </a:defRPr>
      </a:lvl7pPr>
      <a:lvl8pPr marL="1371600" algn="ctr" rtl="0" eaLnBrk="1" fontAlgn="base" hangingPunct="1">
        <a:lnSpc>
          <a:spcPct val="90000"/>
        </a:lnSpc>
        <a:spcBef>
          <a:spcPct val="0"/>
        </a:spcBef>
        <a:spcAft>
          <a:spcPct val="0"/>
        </a:spcAft>
        <a:defRPr sz="3600" b="1">
          <a:solidFill>
            <a:srgbClr val="790015"/>
          </a:solidFill>
          <a:latin typeface="Arial" pitchFamily="34" charset="0"/>
        </a:defRPr>
      </a:lvl8pPr>
      <a:lvl9pPr marL="1828800" algn="ctr" rtl="0" eaLnBrk="1" fontAlgn="base" hangingPunct="1">
        <a:lnSpc>
          <a:spcPct val="90000"/>
        </a:lnSpc>
        <a:spcBef>
          <a:spcPct val="0"/>
        </a:spcBef>
        <a:spcAft>
          <a:spcPct val="0"/>
        </a:spcAft>
        <a:defRPr sz="3600" b="1">
          <a:solidFill>
            <a:srgbClr val="790015"/>
          </a:solidFill>
          <a:latin typeface="Arial" pitchFamily="34" charset="0"/>
        </a:defRPr>
      </a:lvl9pPr>
    </p:titleStyle>
    <p:bodyStyle>
      <a:lvl1pPr marL="285750" indent="-285750" algn="l" rtl="0" fontAlgn="base">
        <a:lnSpc>
          <a:spcPct val="90000"/>
        </a:lnSpc>
        <a:spcBef>
          <a:spcPct val="30000"/>
        </a:spcBef>
        <a:spcAft>
          <a:spcPct val="0"/>
        </a:spcAft>
        <a:buClr>
          <a:srgbClr val="790015"/>
        </a:buClr>
        <a:buSzPct val="100000"/>
        <a:buFont typeface="Wingdings" pitchFamily="2" charset="2"/>
        <a:buChar char="§"/>
        <a:defRPr sz="2400" b="1">
          <a:solidFill>
            <a:schemeClr val="tx2"/>
          </a:solidFill>
          <a:latin typeface="+mn-lt"/>
          <a:ea typeface="+mn-ea"/>
          <a:cs typeface="+mn-cs"/>
        </a:defRPr>
      </a:lvl1pPr>
      <a:lvl2pPr marL="685800" indent="-228600" algn="l" rtl="0" fontAlgn="base">
        <a:lnSpc>
          <a:spcPct val="90000"/>
        </a:lnSpc>
        <a:spcBef>
          <a:spcPct val="30000"/>
        </a:spcBef>
        <a:spcAft>
          <a:spcPct val="0"/>
        </a:spcAft>
        <a:buClr>
          <a:srgbClr val="790015"/>
        </a:buClr>
        <a:buSzPct val="100000"/>
        <a:buChar char="•"/>
        <a:defRPr sz="2800">
          <a:solidFill>
            <a:schemeClr val="tx2"/>
          </a:solidFill>
          <a:latin typeface="+mn-lt"/>
        </a:defRPr>
      </a:lvl2pPr>
      <a:lvl3pPr marL="1143000" indent="-228600" algn="l" rtl="0" fontAlgn="base">
        <a:lnSpc>
          <a:spcPct val="90000"/>
        </a:lnSpc>
        <a:spcBef>
          <a:spcPct val="30000"/>
        </a:spcBef>
        <a:spcAft>
          <a:spcPct val="0"/>
        </a:spcAft>
        <a:buClr>
          <a:srgbClr val="790015"/>
        </a:buClr>
        <a:buSzPct val="100000"/>
        <a:buChar char="•"/>
        <a:defRPr sz="2400">
          <a:solidFill>
            <a:schemeClr val="tx2"/>
          </a:solidFill>
          <a:latin typeface="+mn-lt"/>
        </a:defRPr>
      </a:lvl3pPr>
      <a:lvl4pPr marL="1543050" indent="-171450" algn="l" rtl="0" fontAlgn="base">
        <a:lnSpc>
          <a:spcPct val="90000"/>
        </a:lnSpc>
        <a:spcBef>
          <a:spcPct val="30000"/>
        </a:spcBef>
        <a:spcAft>
          <a:spcPct val="0"/>
        </a:spcAft>
        <a:buClr>
          <a:srgbClr val="790015"/>
        </a:buClr>
        <a:buSzPct val="100000"/>
        <a:buChar char="•"/>
        <a:defRPr sz="1400">
          <a:solidFill>
            <a:schemeClr val="tx2"/>
          </a:solidFill>
          <a:latin typeface="+mn-lt"/>
        </a:defRPr>
      </a:lvl4pPr>
      <a:lvl5pPr marL="2000250" indent="-171450" algn="l" rtl="0" fontAlgn="base">
        <a:lnSpc>
          <a:spcPct val="90000"/>
        </a:lnSpc>
        <a:spcBef>
          <a:spcPct val="30000"/>
        </a:spcBef>
        <a:spcAft>
          <a:spcPct val="0"/>
        </a:spcAft>
        <a:buClr>
          <a:srgbClr val="790015"/>
        </a:buClr>
        <a:buSzPct val="100000"/>
        <a:buChar char="•"/>
        <a:defRPr sz="1400">
          <a:solidFill>
            <a:schemeClr val="tx2"/>
          </a:solidFill>
          <a:latin typeface="+mn-lt"/>
        </a:defRPr>
      </a:lvl5pPr>
      <a:lvl6pPr marL="24574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6pPr>
      <a:lvl7pPr marL="29146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7pPr>
      <a:lvl8pPr marL="33718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8pPr>
      <a:lvl9pPr marL="38290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Microsoft_PowerPoint_97-2003_Presentation1.ppt"/><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File:Power_press_animation.gi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http://upload.wikimedia.org/wikipedia/commons/0/01/Power_press_animation.gif" TargetMode="External"/><Relationship Id="rId4" Type="http://schemas.openxmlformats.org/officeDocument/2006/relationships/image" Target="../media/image15.gi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package" Target="../embeddings/Microsoft_PowerPoint_Presentation1.pptx"/><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0.wmf"/><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9.w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3.jpeg"/><Relationship Id="rId10" Type="http://schemas.openxmlformats.org/officeDocument/2006/relationships/image" Target="../media/image26.jpeg"/><Relationship Id="rId4" Type="http://schemas.openxmlformats.org/officeDocument/2006/relationships/image" Target="../media/image2.jpeg"/><Relationship Id="rId9"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a:xfrm>
            <a:off x="742950" y="1066801"/>
            <a:ext cx="8420100" cy="3810000"/>
          </a:xfrm>
        </p:spPr>
        <p:txBody>
          <a:bodyPr/>
          <a:lstStyle/>
          <a:p>
            <a:pPr eaLnBrk="1" hangingPunct="1"/>
            <a:r>
              <a:rPr lang="en-US" altLang="en-US" dirty="0" smtClean="0"/>
              <a:t>Welcome </a:t>
            </a:r>
            <a:br>
              <a:rPr lang="en-US" altLang="en-US" dirty="0" smtClean="0"/>
            </a:br>
            <a:r>
              <a:rPr lang="en-US" altLang="en-US" dirty="0" smtClean="0"/>
              <a:t/>
            </a:r>
            <a:br>
              <a:rPr lang="en-US" altLang="en-US" dirty="0" smtClean="0"/>
            </a:br>
            <a:r>
              <a:rPr lang="en-US" altLang="en-US" dirty="0" smtClean="0"/>
              <a:t>at this</a:t>
            </a:r>
            <a:br>
              <a:rPr lang="en-US" altLang="en-US" dirty="0" smtClean="0"/>
            </a:br>
            <a:r>
              <a:rPr lang="en-US" altLang="en-US" dirty="0" smtClean="0"/>
              <a:t/>
            </a:r>
            <a:br>
              <a:rPr lang="en-US" altLang="en-US" dirty="0" smtClean="0"/>
            </a:br>
            <a:r>
              <a:rPr lang="en-US" altLang="en-US" dirty="0" smtClean="0"/>
              <a:t>PLCopen presentation</a:t>
            </a:r>
            <a:br>
              <a:rPr lang="en-US" altLang="en-US" dirty="0" smtClean="0"/>
            </a:br>
            <a:r>
              <a:rPr lang="en-US" altLang="en-US" dirty="0" smtClean="0"/>
              <a:t/>
            </a:r>
            <a:br>
              <a:rPr lang="en-US" altLang="en-US" dirty="0" smtClean="0"/>
            </a:br>
            <a:r>
              <a:rPr lang="en-US" altLang="en-US" dirty="0" smtClean="0"/>
              <a:t>on Safety</a:t>
            </a:r>
          </a:p>
        </p:txBody>
      </p:sp>
      <p:sp>
        <p:nvSpPr>
          <p:cNvPr id="16387" name="Subtitle 1"/>
          <p:cNvSpPr>
            <a:spLocks noGrp="1"/>
          </p:cNvSpPr>
          <p:nvPr>
            <p:ph type="subTitle" idx="4294967295"/>
          </p:nvPr>
        </p:nvSpPr>
        <p:spPr>
          <a:xfrm>
            <a:off x="1485900" y="5089525"/>
            <a:ext cx="6934200" cy="777875"/>
          </a:xfrm>
        </p:spPr>
        <p:txBody>
          <a:bodyPr/>
          <a:lstStyle/>
          <a:p>
            <a:pPr marL="0" indent="0" algn="ctr" eaLnBrk="1" hangingPunct="1">
              <a:buFont typeface="Wingdings" pitchFamily="2" charset="2"/>
              <a:buNone/>
            </a:pPr>
            <a:r>
              <a:rPr lang="en-US" dirty="0" smtClean="0"/>
              <a:t>Check also the notes coupled to each slide</a:t>
            </a:r>
          </a:p>
        </p:txBody>
      </p:sp>
    </p:spTree>
    <p:extLst>
      <p:ext uri="{BB962C8B-B14F-4D97-AF65-F5344CB8AC3E}">
        <p14:creationId xmlns:p14="http://schemas.microsoft.com/office/powerpoint/2010/main" val="3155316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2"/>
          <p:cNvSpPr>
            <a:spLocks noGrp="1" noChangeArrowheads="1"/>
          </p:cNvSpPr>
          <p:nvPr>
            <p:ph type="title"/>
          </p:nvPr>
        </p:nvSpPr>
        <p:spPr>
          <a:xfrm>
            <a:off x="304800" y="1139825"/>
            <a:ext cx="9372600" cy="993775"/>
          </a:xfrm>
        </p:spPr>
        <p:txBody>
          <a:bodyPr/>
          <a:lstStyle/>
          <a:p>
            <a:pPr>
              <a:lnSpc>
                <a:spcPct val="110000"/>
              </a:lnSpc>
            </a:pPr>
            <a:r>
              <a:rPr lang="nl-NL" sz="3200" dirty="0" smtClean="0"/>
              <a:t>PLCopen Safety – a suite of Specifications</a:t>
            </a:r>
            <a:endParaRPr lang="en-US" sz="3200" dirty="0" smtClean="0"/>
          </a:p>
        </p:txBody>
      </p:sp>
      <p:sp>
        <p:nvSpPr>
          <p:cNvPr id="164868" name="Rectangle 3"/>
          <p:cNvSpPr>
            <a:spLocks noGrp="1" noChangeArrowheads="1"/>
          </p:cNvSpPr>
          <p:nvPr>
            <p:ph type="body" idx="1"/>
          </p:nvPr>
        </p:nvSpPr>
        <p:spPr>
          <a:xfrm>
            <a:off x="304800" y="2205038"/>
            <a:ext cx="9372600" cy="4248150"/>
          </a:xfrm>
        </p:spPr>
        <p:txBody>
          <a:bodyPr/>
          <a:lstStyle/>
          <a:p>
            <a:pPr>
              <a:lnSpc>
                <a:spcPct val="200000"/>
              </a:lnSpc>
            </a:pPr>
            <a:r>
              <a:rPr lang="nl-NL" dirty="0" smtClean="0"/>
              <a:t>Part 1 - Concepts and Function Blocks</a:t>
            </a:r>
          </a:p>
          <a:p>
            <a:pPr>
              <a:lnSpc>
                <a:spcPct val="200000"/>
              </a:lnSpc>
            </a:pPr>
            <a:r>
              <a:rPr lang="nl-NL" dirty="0" smtClean="0"/>
              <a:t>Part 2 - User Examples</a:t>
            </a:r>
          </a:p>
          <a:p>
            <a:pPr>
              <a:lnSpc>
                <a:spcPct val="200000"/>
              </a:lnSpc>
            </a:pPr>
            <a:r>
              <a:rPr lang="nl-NL" dirty="0" smtClean="0"/>
              <a:t>Part 3 </a:t>
            </a:r>
            <a:r>
              <a:rPr lang="nl-NL" dirty="0"/>
              <a:t>- </a:t>
            </a:r>
            <a:r>
              <a:rPr lang="nl-NL" dirty="0" smtClean="0"/>
              <a:t>Extensions to Part 1</a:t>
            </a:r>
          </a:p>
          <a:p>
            <a:pPr>
              <a:lnSpc>
                <a:spcPct val="200000"/>
              </a:lnSpc>
            </a:pPr>
            <a:r>
              <a:rPr lang="nl-NL" dirty="0" smtClean="0"/>
              <a:t>Part 4 </a:t>
            </a:r>
            <a:r>
              <a:rPr lang="nl-NL" dirty="0"/>
              <a:t>- Extensions </a:t>
            </a:r>
            <a:r>
              <a:rPr lang="nl-NL" dirty="0" smtClean="0"/>
              <a:t>for Presses</a:t>
            </a:r>
          </a:p>
          <a:p>
            <a:pPr>
              <a:lnSpc>
                <a:spcPct val="200000"/>
              </a:lnSpc>
            </a:pPr>
            <a:r>
              <a:rPr lang="nl-NL" dirty="0" smtClean="0"/>
              <a:t>Separate user document: Logic, Motion, Safety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900" y="2578894"/>
            <a:ext cx="2857500" cy="2450306"/>
          </a:xfrm>
          <a:prstGeom prst="rect">
            <a:avLst/>
          </a:prstGeom>
        </p:spPr>
      </p:pic>
    </p:spTree>
    <p:extLst>
      <p:ext uri="{BB962C8B-B14F-4D97-AF65-F5344CB8AC3E}">
        <p14:creationId xmlns:p14="http://schemas.microsoft.com/office/powerpoint/2010/main" val="3287405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Model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17" y="1938338"/>
            <a:ext cx="9377483" cy="431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839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User Levels</a:t>
            </a:r>
            <a:endParaRPr lang="en-US" dirty="0"/>
          </a:p>
        </p:txBody>
      </p:sp>
      <p:sp>
        <p:nvSpPr>
          <p:cNvPr id="4"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77424132"/>
              </p:ext>
            </p:extLst>
          </p:nvPr>
        </p:nvGraphicFramePr>
        <p:xfrm>
          <a:off x="1752600" y="1676400"/>
          <a:ext cx="6153150" cy="4614863"/>
        </p:xfrm>
        <a:graphic>
          <a:graphicData uri="http://schemas.openxmlformats.org/presentationml/2006/ole">
            <mc:AlternateContent xmlns:mc="http://schemas.openxmlformats.org/markup-compatibility/2006">
              <mc:Choice xmlns:v="urn:schemas-microsoft-com:vml" Requires="v">
                <p:oleObj spid="_x0000_s1034" name="Presentation" r:id="rId5" imgW="4572000" imgH="3429000" progId="PowerPoint.Show.8">
                  <p:embed/>
                </p:oleObj>
              </mc:Choice>
              <mc:Fallback>
                <p:oleObj name="Presentation" r:id="rId5" imgW="4572000" imgH="3429000" progId="PowerPoint.Show.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676400"/>
                        <a:ext cx="6153150" cy="4614863"/>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52925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Positioning of the work</a:t>
            </a:r>
            <a:endParaRPr lang="en-US" dirty="0"/>
          </a:p>
        </p:txBody>
      </p:sp>
      <p:sp>
        <p:nvSpPr>
          <p:cNvPr id="4" name="Rectangle 3"/>
          <p:cNvSpPr/>
          <p:nvPr/>
        </p:nvSpPr>
        <p:spPr bwMode="auto">
          <a:xfrm>
            <a:off x="1234800" y="2925056"/>
            <a:ext cx="2880000" cy="1008000"/>
          </a:xfrm>
          <a:prstGeom prst="rect">
            <a:avLst/>
          </a:prstGeom>
          <a:solidFill>
            <a:srgbClr val="0070C0"/>
          </a:solidFill>
          <a:ln>
            <a:noFill/>
          </a:ln>
          <a:effectLst/>
          <a:extLst/>
        </p:spPr>
        <p:txBody>
          <a:bodyPr vert="horz" wrap="none" lIns="92075" tIns="46038" rIns="92075" bIns="46038" numCol="1" rtlCol="0" anchor="ctr" anchorCtr="0" compatLnSpc="1">
            <a:prstTxWarp prst="textNoShape">
              <a:avLst/>
            </a:prstTxWarp>
          </a:bodyPr>
          <a:lstStyle/>
          <a:p>
            <a:pPr marL="285750" marR="0" indent="-285750" algn="ctr" defTabSz="914400" rtl="0" eaLnBrk="0" fontAlgn="base" latinLnBrk="0" hangingPunct="0">
              <a:lnSpc>
                <a:spcPct val="100000"/>
              </a:lnSpc>
              <a:spcBef>
                <a:spcPct val="30000"/>
              </a:spcBef>
              <a:spcAft>
                <a:spcPct val="0"/>
              </a:spcAft>
              <a:buClr>
                <a:srgbClr val="790015"/>
              </a:buClr>
              <a:buSzPct val="100000"/>
              <a:buFont typeface="Wingdings" pitchFamily="2" charset="2"/>
              <a:buNone/>
              <a:tabLst/>
            </a:pPr>
            <a:r>
              <a:rPr kumimoji="0" lang="nl-NL" sz="1800" b="1" i="0" u="none" strike="noStrike" cap="none" normalizeH="0" baseline="0" dirty="0" smtClean="0">
                <a:ln>
                  <a:noFill/>
                </a:ln>
                <a:solidFill>
                  <a:schemeClr val="tx2"/>
                </a:solidFill>
                <a:effectLst/>
                <a:latin typeface="Arial" pitchFamily="34" charset="0"/>
              </a:rPr>
              <a:t>LVL</a:t>
            </a:r>
          </a:p>
          <a:p>
            <a:pPr marL="285750" marR="0" indent="-285750" algn="ctr" defTabSz="914400" rtl="0" eaLnBrk="0" fontAlgn="base" latinLnBrk="0" hangingPunct="0">
              <a:lnSpc>
                <a:spcPct val="100000"/>
              </a:lnSpc>
              <a:spcBef>
                <a:spcPct val="30000"/>
              </a:spcBef>
              <a:spcAft>
                <a:spcPct val="0"/>
              </a:spcAft>
              <a:buClr>
                <a:srgbClr val="790015"/>
              </a:buClr>
              <a:buSzPct val="100000"/>
              <a:buFont typeface="Wingdings" pitchFamily="2" charset="2"/>
              <a:buNone/>
              <a:tabLst/>
            </a:pPr>
            <a:r>
              <a:rPr kumimoji="0" lang="nl-NL" sz="1800" b="1" i="0" u="none" strike="noStrike" cap="none" normalizeH="0" baseline="0" dirty="0" smtClean="0">
                <a:ln>
                  <a:noFill/>
                </a:ln>
                <a:solidFill>
                  <a:schemeClr val="tx2"/>
                </a:solidFill>
                <a:effectLst/>
                <a:latin typeface="Arial" pitchFamily="34" charset="0"/>
              </a:rPr>
              <a:t>PLCopen Safety</a:t>
            </a:r>
          </a:p>
          <a:p>
            <a:pPr marL="285750" marR="0" indent="-285750" algn="ctr" defTabSz="914400" rtl="0" eaLnBrk="0" fontAlgn="base" latinLnBrk="0" hangingPunct="0">
              <a:lnSpc>
                <a:spcPct val="100000"/>
              </a:lnSpc>
              <a:spcBef>
                <a:spcPct val="30000"/>
              </a:spcBef>
              <a:spcAft>
                <a:spcPct val="0"/>
              </a:spcAft>
              <a:buClr>
                <a:srgbClr val="790015"/>
              </a:buClr>
              <a:buSzPct val="100000"/>
              <a:buFont typeface="Wingdings" pitchFamily="2" charset="2"/>
              <a:buNone/>
              <a:tabLst/>
            </a:pPr>
            <a:r>
              <a:rPr kumimoji="0" lang="nl-NL" sz="1800" b="1" i="0" u="none" strike="noStrike" cap="none" normalizeH="0" baseline="0" dirty="0" smtClean="0">
                <a:ln>
                  <a:noFill/>
                </a:ln>
                <a:solidFill>
                  <a:schemeClr val="tx2"/>
                </a:solidFill>
                <a:effectLst/>
                <a:latin typeface="Arial" pitchFamily="34" charset="0"/>
              </a:rPr>
              <a:t>IEC 61131-3 LD, FBD</a:t>
            </a:r>
          </a:p>
        </p:txBody>
      </p:sp>
      <p:sp>
        <p:nvSpPr>
          <p:cNvPr id="5" name="Rectangle 4"/>
          <p:cNvSpPr/>
          <p:nvPr/>
        </p:nvSpPr>
        <p:spPr bwMode="auto">
          <a:xfrm>
            <a:off x="1234800" y="4221088"/>
            <a:ext cx="2880000" cy="720000"/>
          </a:xfrm>
          <a:prstGeom prst="rect">
            <a:avLst/>
          </a:prstGeom>
          <a:solidFill>
            <a:srgbClr val="0070C0"/>
          </a:solidFill>
          <a:ln>
            <a:noFill/>
          </a:ln>
          <a:effectLst/>
          <a:extLst/>
        </p:spPr>
        <p:txBody>
          <a:bodyPr vert="horz" wrap="none" lIns="92075" tIns="46038" rIns="92075" bIns="46038" numCol="1" rtlCol="0" anchor="ctr" anchorCtr="0" compatLnSpc="1">
            <a:prstTxWarp prst="textNoShape">
              <a:avLst/>
            </a:prstTxWarp>
          </a:bodyPr>
          <a:lstStyle/>
          <a:p>
            <a:pPr marL="285750" marR="0" indent="-285750" algn="ctr" defTabSz="914400" rtl="0" eaLnBrk="0" fontAlgn="base" latinLnBrk="0" hangingPunct="0">
              <a:lnSpc>
                <a:spcPct val="100000"/>
              </a:lnSpc>
              <a:spcBef>
                <a:spcPct val="30000"/>
              </a:spcBef>
              <a:spcAft>
                <a:spcPct val="0"/>
              </a:spcAft>
              <a:buClr>
                <a:srgbClr val="790015"/>
              </a:buClr>
              <a:buSzPct val="100000"/>
              <a:buFont typeface="Wingdings" pitchFamily="2" charset="2"/>
              <a:buNone/>
              <a:tabLst/>
            </a:pPr>
            <a:r>
              <a:rPr kumimoji="0" lang="nl-NL" sz="1800" b="1" i="0" u="none" strike="noStrike" cap="none" normalizeH="0" baseline="0" dirty="0" smtClean="0">
                <a:ln>
                  <a:noFill/>
                </a:ln>
                <a:solidFill>
                  <a:schemeClr val="tx2"/>
                </a:solidFill>
                <a:effectLst/>
                <a:latin typeface="Arial" pitchFamily="34" charset="0"/>
              </a:rPr>
              <a:t>FVL</a:t>
            </a:r>
          </a:p>
          <a:p>
            <a:pPr marL="285750" marR="0" indent="-285750" algn="ctr" defTabSz="914400" rtl="0" eaLnBrk="0" fontAlgn="base" latinLnBrk="0" hangingPunct="0">
              <a:lnSpc>
                <a:spcPct val="100000"/>
              </a:lnSpc>
              <a:spcBef>
                <a:spcPct val="30000"/>
              </a:spcBef>
              <a:spcAft>
                <a:spcPct val="0"/>
              </a:spcAft>
              <a:buClr>
                <a:srgbClr val="790015"/>
              </a:buClr>
              <a:buSzPct val="100000"/>
              <a:buFont typeface="Wingdings" pitchFamily="2" charset="2"/>
              <a:buNone/>
              <a:tabLst/>
            </a:pPr>
            <a:r>
              <a:rPr kumimoji="0" lang="nl-NL" sz="1800" b="1" i="0" u="none" strike="noStrike" cap="none" normalizeH="0" baseline="0" dirty="0" smtClean="0">
                <a:ln>
                  <a:noFill/>
                </a:ln>
                <a:solidFill>
                  <a:schemeClr val="tx2"/>
                </a:solidFill>
                <a:effectLst/>
                <a:latin typeface="Arial" pitchFamily="34" charset="0"/>
              </a:rPr>
              <a:t>(C, C++, Ass., others)</a:t>
            </a:r>
            <a:endParaRPr kumimoji="0" lang="en-US" sz="1800" b="1" i="0" u="none" strike="noStrike" cap="none" normalizeH="0" baseline="0" dirty="0" smtClean="0">
              <a:ln>
                <a:noFill/>
              </a:ln>
              <a:solidFill>
                <a:schemeClr val="tx2"/>
              </a:solidFill>
              <a:effectLst/>
              <a:latin typeface="Arial" pitchFamily="34" charset="0"/>
            </a:endParaRPr>
          </a:p>
        </p:txBody>
      </p:sp>
      <p:sp>
        <p:nvSpPr>
          <p:cNvPr id="6" name="Rectangle 5"/>
          <p:cNvSpPr/>
          <p:nvPr/>
        </p:nvSpPr>
        <p:spPr bwMode="auto">
          <a:xfrm>
            <a:off x="5531024" y="3969100"/>
            <a:ext cx="3384376" cy="2268212"/>
          </a:xfrm>
          <a:prstGeom prst="rect">
            <a:avLst/>
          </a:prstGeom>
          <a:noFill/>
          <a:ln>
            <a:solidFill>
              <a:schemeClr val="tx1"/>
            </a:solidFill>
            <a:prstDash val="sysDot"/>
          </a:ln>
          <a:effectLst/>
          <a:extLst/>
        </p:spPr>
        <p:txBody>
          <a:bodyPr vert="horz" wrap="none" lIns="92075" tIns="46038" rIns="92075" bIns="46038" numCol="1" rtlCol="0" anchor="ctr" anchorCtr="0" compatLnSpc="1">
            <a:prstTxWarp prst="textNoShape">
              <a:avLst/>
            </a:prstTxWarp>
          </a:bodyPr>
          <a:lstStyle/>
          <a:p>
            <a:pPr marL="285750" marR="0" indent="-285750" algn="ctr" defTabSz="914400" rtl="0" eaLnBrk="0" fontAlgn="base" latinLnBrk="0" hangingPunct="0">
              <a:lnSpc>
                <a:spcPct val="210000"/>
              </a:lnSpc>
              <a:spcBef>
                <a:spcPct val="30000"/>
              </a:spcBef>
              <a:spcAft>
                <a:spcPct val="0"/>
              </a:spcAft>
              <a:buClr>
                <a:srgbClr val="790015"/>
              </a:buClr>
              <a:buSzPct val="100000"/>
              <a:buFont typeface="Wingdings" pitchFamily="2" charset="2"/>
              <a:buNone/>
              <a:tabLst/>
            </a:pPr>
            <a:endParaRPr kumimoji="0" lang="en-US" sz="2400" b="0" i="0" u="none" strike="noStrike" cap="none" normalizeH="0" baseline="0" smtClean="0">
              <a:ln>
                <a:noFill/>
              </a:ln>
              <a:solidFill>
                <a:schemeClr val="tx2"/>
              </a:solidFill>
              <a:effectLst/>
              <a:latin typeface="Arial" pitchFamily="34" charset="0"/>
            </a:endParaRPr>
          </a:p>
        </p:txBody>
      </p:sp>
      <p:sp>
        <p:nvSpPr>
          <p:cNvPr id="7" name="Rectangle 6"/>
          <p:cNvSpPr/>
          <p:nvPr/>
        </p:nvSpPr>
        <p:spPr bwMode="auto">
          <a:xfrm>
            <a:off x="5806800" y="5229200"/>
            <a:ext cx="2880000" cy="720000"/>
          </a:xfrm>
          <a:prstGeom prst="rect">
            <a:avLst/>
          </a:prstGeom>
          <a:solidFill>
            <a:srgbClr val="CCCCFF"/>
          </a:solidFill>
          <a:ln>
            <a:noFill/>
          </a:ln>
          <a:effectLst/>
          <a:extLst/>
        </p:spPr>
        <p:txBody>
          <a:bodyPr vert="horz" wrap="none" lIns="92075" tIns="46038" rIns="92075" bIns="46038" numCol="1" rtlCol="0" anchor="ctr" anchorCtr="0" compatLnSpc="1">
            <a:prstTxWarp prst="textNoShape">
              <a:avLst/>
            </a:prstTxWarp>
          </a:bodyPr>
          <a:lstStyle/>
          <a:p>
            <a:pPr marL="285750" marR="0" indent="-285750" algn="ctr" defTabSz="914400" rtl="0" eaLnBrk="0" fontAlgn="base" latinLnBrk="0" hangingPunct="0">
              <a:lnSpc>
                <a:spcPct val="100000"/>
              </a:lnSpc>
              <a:spcBef>
                <a:spcPct val="30000"/>
              </a:spcBef>
              <a:spcAft>
                <a:spcPct val="0"/>
              </a:spcAft>
              <a:buClr>
                <a:srgbClr val="790015"/>
              </a:buClr>
              <a:buSzPct val="100000"/>
              <a:buFont typeface="Wingdings" pitchFamily="2" charset="2"/>
              <a:buNone/>
              <a:tabLst/>
            </a:pPr>
            <a:r>
              <a:rPr kumimoji="0" lang="nl-NL" sz="1800" b="1" i="0" u="none" strike="noStrike" cap="none" normalizeH="0" baseline="0" dirty="0" smtClean="0">
                <a:ln>
                  <a:noFill/>
                </a:ln>
                <a:solidFill>
                  <a:schemeClr val="tx2"/>
                </a:solidFill>
                <a:effectLst/>
                <a:latin typeface="Arial" pitchFamily="34" charset="0"/>
              </a:rPr>
              <a:t>(Dedicated)</a:t>
            </a:r>
          </a:p>
          <a:p>
            <a:pPr marL="285750" marR="0" indent="-285750" algn="ctr" defTabSz="914400" rtl="0" eaLnBrk="0" fontAlgn="base" latinLnBrk="0" hangingPunct="0">
              <a:lnSpc>
                <a:spcPct val="100000"/>
              </a:lnSpc>
              <a:spcBef>
                <a:spcPct val="30000"/>
              </a:spcBef>
              <a:spcAft>
                <a:spcPct val="0"/>
              </a:spcAft>
              <a:buClr>
                <a:srgbClr val="790015"/>
              </a:buClr>
              <a:buSzPct val="100000"/>
              <a:buFont typeface="Wingdings" pitchFamily="2" charset="2"/>
              <a:buNone/>
              <a:tabLst/>
            </a:pPr>
            <a:r>
              <a:rPr kumimoji="0" lang="nl-NL" sz="1800" b="1" i="0" u="none" strike="noStrike" cap="none" normalizeH="0" baseline="0" dirty="0" smtClean="0">
                <a:ln>
                  <a:noFill/>
                </a:ln>
                <a:solidFill>
                  <a:schemeClr val="tx2"/>
                </a:solidFill>
                <a:effectLst/>
                <a:latin typeface="Arial" pitchFamily="34" charset="0"/>
              </a:rPr>
              <a:t>Hardware</a:t>
            </a:r>
          </a:p>
        </p:txBody>
      </p:sp>
      <p:sp>
        <p:nvSpPr>
          <p:cNvPr id="8" name="Rectangle 7"/>
          <p:cNvSpPr/>
          <p:nvPr/>
        </p:nvSpPr>
        <p:spPr bwMode="auto">
          <a:xfrm>
            <a:off x="5791200" y="4221088"/>
            <a:ext cx="2880000" cy="720000"/>
          </a:xfrm>
          <a:prstGeom prst="rect">
            <a:avLst/>
          </a:prstGeom>
          <a:solidFill>
            <a:srgbClr val="CCCCFF"/>
          </a:solidFill>
          <a:ln>
            <a:noFill/>
          </a:ln>
          <a:effectLst/>
          <a:extLst/>
        </p:spPr>
        <p:txBody>
          <a:bodyPr vert="horz" wrap="none" lIns="92075" tIns="46038" rIns="92075" bIns="46038" numCol="1" rtlCol="0" anchor="ctr" anchorCtr="0" compatLnSpc="1">
            <a:prstTxWarp prst="textNoShape">
              <a:avLst/>
            </a:prstTxWarp>
          </a:bodyPr>
          <a:lstStyle/>
          <a:p>
            <a:pPr marL="285750" marR="0" indent="-285750" algn="ctr" defTabSz="914400" rtl="0" eaLnBrk="0" fontAlgn="base" latinLnBrk="0" hangingPunct="0">
              <a:lnSpc>
                <a:spcPct val="100000"/>
              </a:lnSpc>
              <a:spcBef>
                <a:spcPct val="30000"/>
              </a:spcBef>
              <a:spcAft>
                <a:spcPct val="0"/>
              </a:spcAft>
              <a:buClr>
                <a:srgbClr val="790015"/>
              </a:buClr>
              <a:buSzPct val="100000"/>
              <a:buFont typeface="Wingdings" pitchFamily="2" charset="2"/>
              <a:buNone/>
              <a:tabLst/>
            </a:pPr>
            <a:r>
              <a:rPr kumimoji="0" lang="nl-NL" sz="1800" b="1" i="0" u="none" strike="noStrike" cap="none" normalizeH="0" baseline="0" dirty="0" smtClean="0">
                <a:ln>
                  <a:noFill/>
                </a:ln>
                <a:solidFill>
                  <a:schemeClr val="tx2"/>
                </a:solidFill>
                <a:effectLst/>
                <a:latin typeface="Arial" pitchFamily="34" charset="0"/>
              </a:rPr>
              <a:t>Embedded Software, </a:t>
            </a:r>
          </a:p>
          <a:p>
            <a:pPr marL="285750" marR="0" indent="-285750" algn="ctr" defTabSz="914400" rtl="0" eaLnBrk="0" fontAlgn="base" latinLnBrk="0" hangingPunct="0">
              <a:lnSpc>
                <a:spcPct val="100000"/>
              </a:lnSpc>
              <a:spcBef>
                <a:spcPct val="30000"/>
              </a:spcBef>
              <a:spcAft>
                <a:spcPct val="0"/>
              </a:spcAft>
              <a:buClr>
                <a:srgbClr val="790015"/>
              </a:buClr>
              <a:buSzPct val="100000"/>
              <a:buFont typeface="Wingdings" pitchFamily="2" charset="2"/>
              <a:buNone/>
              <a:tabLst/>
            </a:pPr>
            <a:r>
              <a:rPr kumimoji="0" lang="nl-NL" sz="1800" b="1" i="0" u="none" strike="noStrike" cap="none" normalizeH="0" baseline="0" dirty="0" smtClean="0">
                <a:ln>
                  <a:noFill/>
                </a:ln>
                <a:solidFill>
                  <a:schemeClr val="tx2"/>
                </a:solidFill>
                <a:effectLst/>
                <a:latin typeface="Arial" pitchFamily="34" charset="0"/>
              </a:rPr>
              <a:t>Firmware, Oper. Systems</a:t>
            </a:r>
            <a:endParaRPr kumimoji="0" lang="en-US" sz="1800" b="1" i="0" u="none" strike="noStrike" cap="none" normalizeH="0" baseline="0" dirty="0" smtClean="0">
              <a:ln>
                <a:noFill/>
              </a:ln>
              <a:solidFill>
                <a:schemeClr val="tx2"/>
              </a:solidFill>
              <a:effectLst/>
              <a:latin typeface="Arial" pitchFamily="34" charset="0"/>
            </a:endParaRPr>
          </a:p>
        </p:txBody>
      </p:sp>
      <p:sp>
        <p:nvSpPr>
          <p:cNvPr id="9" name="Rectangle 8"/>
          <p:cNvSpPr/>
          <p:nvPr/>
        </p:nvSpPr>
        <p:spPr bwMode="auto">
          <a:xfrm>
            <a:off x="5806800" y="2925024"/>
            <a:ext cx="2880000" cy="720000"/>
          </a:xfrm>
          <a:prstGeom prst="rect">
            <a:avLst/>
          </a:prstGeom>
          <a:solidFill>
            <a:srgbClr val="00B050"/>
          </a:solidFill>
          <a:ln>
            <a:noFill/>
          </a:ln>
          <a:effectLst/>
          <a:extLst/>
        </p:spPr>
        <p:txBody>
          <a:bodyPr vert="horz" wrap="none" lIns="92075" tIns="46038" rIns="92075" bIns="46038" numCol="1" rtlCol="0" anchor="ctr" anchorCtr="0" compatLnSpc="1">
            <a:prstTxWarp prst="textNoShape">
              <a:avLst/>
            </a:prstTxWarp>
          </a:bodyPr>
          <a:lstStyle/>
          <a:p>
            <a:pPr marL="285750" marR="0" indent="-285750" algn="ctr" defTabSz="914400" rtl="0" eaLnBrk="0" fontAlgn="base" latinLnBrk="0" hangingPunct="0">
              <a:lnSpc>
                <a:spcPct val="210000"/>
              </a:lnSpc>
              <a:spcBef>
                <a:spcPct val="30000"/>
              </a:spcBef>
              <a:spcAft>
                <a:spcPct val="0"/>
              </a:spcAft>
              <a:buClr>
                <a:srgbClr val="790015"/>
              </a:buClr>
              <a:buSzPct val="100000"/>
              <a:buFont typeface="Wingdings" pitchFamily="2" charset="2"/>
              <a:buNone/>
              <a:tabLst/>
            </a:pPr>
            <a:r>
              <a:rPr kumimoji="0" lang="nl-NL" sz="1800" b="1" i="0" u="none" strike="noStrike" cap="none" normalizeH="0" baseline="0" dirty="0" smtClean="0">
                <a:ln>
                  <a:noFill/>
                </a:ln>
                <a:solidFill>
                  <a:schemeClr val="tx2"/>
                </a:solidFill>
                <a:effectLst/>
                <a:latin typeface="Arial" pitchFamily="34" charset="0"/>
              </a:rPr>
              <a:t>Safety Application</a:t>
            </a:r>
            <a:endParaRPr kumimoji="0" lang="en-US" sz="1800" b="1" i="0" u="none" strike="noStrike" cap="none" normalizeH="0" baseline="0" dirty="0" smtClean="0">
              <a:ln>
                <a:noFill/>
              </a:ln>
              <a:solidFill>
                <a:schemeClr val="tx2"/>
              </a:solidFill>
              <a:effectLst/>
              <a:latin typeface="Arial" pitchFamily="34" charset="0"/>
            </a:endParaRPr>
          </a:p>
        </p:txBody>
      </p:sp>
      <p:sp>
        <p:nvSpPr>
          <p:cNvPr id="10" name="Right Arrow 9"/>
          <p:cNvSpPr/>
          <p:nvPr/>
        </p:nvSpPr>
        <p:spPr bwMode="auto">
          <a:xfrm>
            <a:off x="4114800" y="2852936"/>
            <a:ext cx="1656504" cy="576000"/>
          </a:xfrm>
          <a:prstGeom prst="rightArrow">
            <a:avLst/>
          </a:prstGeom>
          <a:solidFill>
            <a:srgbClr val="00B050"/>
          </a:solidFill>
          <a:ln>
            <a:noFill/>
          </a:ln>
          <a:effectLst/>
          <a:extLst/>
        </p:spPr>
        <p:txBody>
          <a:bodyPr vert="horz" wrap="none" lIns="92075" tIns="46038" rIns="92075" bIns="46038" numCol="1" rtlCol="0" anchor="ctr" anchorCtr="0" compatLnSpc="1">
            <a:prstTxWarp prst="textNoShape">
              <a:avLst/>
            </a:prstTxWarp>
          </a:bodyPr>
          <a:lstStyle/>
          <a:p>
            <a:pPr marL="285750" marR="0" indent="-285750" algn="ctr" defTabSz="914400" rtl="0" eaLnBrk="0" fontAlgn="base" latinLnBrk="0" hangingPunct="0">
              <a:lnSpc>
                <a:spcPct val="210000"/>
              </a:lnSpc>
              <a:spcBef>
                <a:spcPct val="30000"/>
              </a:spcBef>
              <a:spcAft>
                <a:spcPct val="0"/>
              </a:spcAft>
              <a:buClr>
                <a:srgbClr val="790015"/>
              </a:buClr>
              <a:buSzPct val="100000"/>
              <a:buFont typeface="Wingdings" pitchFamily="2" charset="2"/>
              <a:buNone/>
              <a:tabLst/>
            </a:pPr>
            <a:r>
              <a:rPr kumimoji="0" lang="nl-NL" sz="1200" b="1" i="0" u="none" strike="noStrike" cap="none" normalizeH="0" baseline="0" dirty="0" smtClean="0">
                <a:ln>
                  <a:noFill/>
                </a:ln>
                <a:solidFill>
                  <a:schemeClr val="tx2"/>
                </a:solidFill>
                <a:effectLst/>
                <a:latin typeface="Arial" pitchFamily="34" charset="0"/>
              </a:rPr>
              <a:t>IEC 62061 (*)</a:t>
            </a:r>
            <a:endParaRPr kumimoji="0" lang="en-US" sz="1200" b="1" i="0" u="none" strike="noStrike" cap="none" normalizeH="0" baseline="0" dirty="0" smtClean="0">
              <a:ln>
                <a:noFill/>
              </a:ln>
              <a:solidFill>
                <a:schemeClr val="tx2"/>
              </a:solidFill>
              <a:effectLst/>
              <a:latin typeface="Arial" pitchFamily="34" charset="0"/>
            </a:endParaRPr>
          </a:p>
        </p:txBody>
      </p:sp>
      <p:sp>
        <p:nvSpPr>
          <p:cNvPr id="11" name="Right Arrow 10"/>
          <p:cNvSpPr/>
          <p:nvPr/>
        </p:nvSpPr>
        <p:spPr bwMode="auto">
          <a:xfrm rot="20105144">
            <a:off x="4026481" y="3629891"/>
            <a:ext cx="1872000" cy="576000"/>
          </a:xfrm>
          <a:prstGeom prst="rightArrow">
            <a:avLst/>
          </a:prstGeom>
          <a:solidFill>
            <a:srgbClr val="00B050"/>
          </a:solidFill>
          <a:ln>
            <a:noFill/>
          </a:ln>
          <a:effectLst/>
          <a:extLst/>
        </p:spPr>
        <p:txBody>
          <a:bodyPr vert="horz" wrap="none" lIns="92075" tIns="46038" rIns="92075" bIns="46038" numCol="1" rtlCol="0" anchor="ctr" anchorCtr="0" compatLnSpc="1">
            <a:prstTxWarp prst="textNoShape">
              <a:avLst/>
            </a:prstTxWarp>
          </a:bodyPr>
          <a:lstStyle/>
          <a:p>
            <a:pPr marL="285750" marR="0" indent="-285750" algn="ctr" defTabSz="914400" rtl="0" eaLnBrk="0" fontAlgn="base" latinLnBrk="0" hangingPunct="0">
              <a:lnSpc>
                <a:spcPct val="210000"/>
              </a:lnSpc>
              <a:spcBef>
                <a:spcPct val="30000"/>
              </a:spcBef>
              <a:spcAft>
                <a:spcPct val="0"/>
              </a:spcAft>
              <a:buClr>
                <a:srgbClr val="790015"/>
              </a:buClr>
              <a:buSzPct val="100000"/>
              <a:buFont typeface="Wingdings" pitchFamily="2" charset="2"/>
              <a:buNone/>
              <a:tabLst/>
            </a:pPr>
            <a:r>
              <a:rPr kumimoji="0" lang="nl-NL" sz="1200" b="1" i="0" u="none" strike="noStrike" cap="none" normalizeH="0" baseline="0" dirty="0" smtClean="0">
                <a:ln>
                  <a:noFill/>
                </a:ln>
                <a:solidFill>
                  <a:schemeClr val="tx2"/>
                </a:solidFill>
                <a:effectLst/>
                <a:latin typeface="Arial" pitchFamily="34" charset="0"/>
              </a:rPr>
              <a:t>IEC 61508 (-3)</a:t>
            </a:r>
            <a:endParaRPr kumimoji="0" lang="en-US" sz="1200" b="1" i="0" u="none" strike="noStrike" cap="none" normalizeH="0" baseline="0" dirty="0" smtClean="0">
              <a:ln>
                <a:noFill/>
              </a:ln>
              <a:solidFill>
                <a:schemeClr val="tx2"/>
              </a:solidFill>
              <a:effectLst/>
              <a:latin typeface="Arial" pitchFamily="34" charset="0"/>
            </a:endParaRPr>
          </a:p>
        </p:txBody>
      </p:sp>
      <p:sp>
        <p:nvSpPr>
          <p:cNvPr id="12" name="Right Arrow 11"/>
          <p:cNvSpPr/>
          <p:nvPr/>
        </p:nvSpPr>
        <p:spPr bwMode="auto">
          <a:xfrm>
            <a:off x="4114800" y="4419600"/>
            <a:ext cx="1656504" cy="576000"/>
          </a:xfrm>
          <a:prstGeom prst="rightArrow">
            <a:avLst/>
          </a:prstGeom>
          <a:solidFill>
            <a:srgbClr val="00B050"/>
          </a:solidFill>
          <a:ln>
            <a:noFill/>
          </a:ln>
          <a:effectLst/>
          <a:extLst/>
        </p:spPr>
        <p:txBody>
          <a:bodyPr vert="horz" wrap="none" lIns="92075" tIns="46038" rIns="92075" bIns="46038" numCol="1" rtlCol="0" anchor="ctr" anchorCtr="0" compatLnSpc="1">
            <a:prstTxWarp prst="textNoShape">
              <a:avLst/>
            </a:prstTxWarp>
          </a:bodyPr>
          <a:lstStyle/>
          <a:p>
            <a:pPr marL="285750" marR="0" indent="-285750" algn="ctr" defTabSz="914400" rtl="0" eaLnBrk="0" fontAlgn="base" latinLnBrk="0" hangingPunct="0">
              <a:lnSpc>
                <a:spcPct val="210000"/>
              </a:lnSpc>
              <a:spcBef>
                <a:spcPct val="30000"/>
              </a:spcBef>
              <a:spcAft>
                <a:spcPct val="0"/>
              </a:spcAft>
              <a:buClr>
                <a:srgbClr val="790015"/>
              </a:buClr>
              <a:buSzPct val="100000"/>
              <a:buFont typeface="Wingdings" pitchFamily="2" charset="2"/>
              <a:buNone/>
              <a:tabLst/>
            </a:pPr>
            <a:r>
              <a:rPr kumimoji="0" lang="nl-NL" sz="1200" b="1" i="0" u="none" strike="noStrike" cap="none" normalizeH="0" baseline="0" dirty="0" smtClean="0">
                <a:ln>
                  <a:noFill/>
                </a:ln>
                <a:solidFill>
                  <a:schemeClr val="tx2"/>
                </a:solidFill>
                <a:effectLst/>
                <a:latin typeface="Arial" pitchFamily="34" charset="0"/>
              </a:rPr>
              <a:t>IEC 61508 (-3)</a:t>
            </a:r>
            <a:endParaRPr kumimoji="0" lang="en-US" sz="1200" b="1" i="0" u="none" strike="noStrike" cap="none" normalizeH="0" baseline="0" dirty="0" smtClean="0">
              <a:ln>
                <a:noFill/>
              </a:ln>
              <a:solidFill>
                <a:schemeClr val="tx2"/>
              </a:solidFill>
              <a:effectLst/>
              <a:latin typeface="Arial" pitchFamily="34" charset="0"/>
            </a:endParaRPr>
          </a:p>
        </p:txBody>
      </p:sp>
      <p:sp>
        <p:nvSpPr>
          <p:cNvPr id="16" name="TextBox 15"/>
          <p:cNvSpPr txBox="1"/>
          <p:nvPr/>
        </p:nvSpPr>
        <p:spPr>
          <a:xfrm>
            <a:off x="1195975" y="5589240"/>
            <a:ext cx="3071225" cy="276999"/>
          </a:xfrm>
          <a:prstGeom prst="rect">
            <a:avLst/>
          </a:prstGeom>
          <a:noFill/>
        </p:spPr>
        <p:txBody>
          <a:bodyPr wrap="none" rtlCol="0">
            <a:spAutoFit/>
          </a:bodyPr>
          <a:lstStyle/>
          <a:p>
            <a:r>
              <a:rPr lang="nl-NL" sz="1200" i="0" dirty="0" smtClean="0"/>
              <a:t>(*)</a:t>
            </a:r>
            <a:r>
              <a:rPr lang="nl-NL" sz="1200" b="1" i="0" baseline="0" dirty="0" smtClean="0"/>
              <a:t> IEC 62061, ISO 13849-1, or IEC 61511</a:t>
            </a:r>
            <a:endParaRPr lang="en-US" sz="1200" i="0" dirty="0"/>
          </a:p>
        </p:txBody>
      </p:sp>
      <p:sp>
        <p:nvSpPr>
          <p:cNvPr id="18" name="TextBox 17"/>
          <p:cNvSpPr txBox="1"/>
          <p:nvPr/>
        </p:nvSpPr>
        <p:spPr>
          <a:xfrm>
            <a:off x="5806480" y="5991091"/>
            <a:ext cx="2880320" cy="246221"/>
          </a:xfrm>
          <a:prstGeom prst="rect">
            <a:avLst/>
          </a:prstGeom>
          <a:noFill/>
        </p:spPr>
        <p:txBody>
          <a:bodyPr wrap="square" rtlCol="0" anchor="ctr">
            <a:spAutoFit/>
          </a:bodyPr>
          <a:lstStyle/>
          <a:p>
            <a:pPr algn="ctr"/>
            <a:r>
              <a:rPr lang="nl-NL" sz="1000" b="1" i="0" dirty="0" smtClean="0"/>
              <a:t>Supplier</a:t>
            </a:r>
            <a:r>
              <a:rPr lang="nl-NL" sz="1000" b="1" i="0" baseline="0" dirty="0" smtClean="0"/>
              <a:t> of Safety Related Controls</a:t>
            </a:r>
            <a:endParaRPr lang="en-US" sz="1000" b="1" i="0" dirty="0"/>
          </a:p>
        </p:txBody>
      </p:sp>
      <p:sp>
        <p:nvSpPr>
          <p:cNvPr id="19" name="TextBox 18"/>
          <p:cNvSpPr txBox="1"/>
          <p:nvPr/>
        </p:nvSpPr>
        <p:spPr>
          <a:xfrm>
            <a:off x="914400" y="1905000"/>
            <a:ext cx="3502882" cy="461665"/>
          </a:xfrm>
          <a:prstGeom prst="rect">
            <a:avLst/>
          </a:prstGeom>
          <a:noFill/>
        </p:spPr>
        <p:txBody>
          <a:bodyPr wrap="none" rtlCol="0">
            <a:spAutoFit/>
          </a:bodyPr>
          <a:lstStyle/>
          <a:p>
            <a:r>
              <a:rPr lang="nl-NL" sz="2400" b="1" i="0" dirty="0" smtClean="0"/>
              <a:t>Software Development</a:t>
            </a:r>
            <a:endParaRPr lang="en-US" sz="2400" b="1" i="0" dirty="0"/>
          </a:p>
        </p:txBody>
      </p:sp>
      <p:sp>
        <p:nvSpPr>
          <p:cNvPr id="20" name="TextBox 19"/>
          <p:cNvSpPr txBox="1"/>
          <p:nvPr/>
        </p:nvSpPr>
        <p:spPr>
          <a:xfrm>
            <a:off x="6032536" y="1905000"/>
            <a:ext cx="2425664" cy="461665"/>
          </a:xfrm>
          <a:prstGeom prst="rect">
            <a:avLst/>
          </a:prstGeom>
          <a:noFill/>
        </p:spPr>
        <p:txBody>
          <a:bodyPr wrap="none" rtlCol="0">
            <a:spAutoFit/>
          </a:bodyPr>
          <a:lstStyle/>
          <a:p>
            <a:r>
              <a:rPr lang="nl-NL" sz="2400" b="1" i="0" dirty="0" smtClean="0"/>
              <a:t>Safety Runtime</a:t>
            </a:r>
            <a:endParaRPr lang="en-US" sz="2400" b="1" i="0" dirty="0"/>
          </a:p>
        </p:txBody>
      </p:sp>
      <p:sp>
        <p:nvSpPr>
          <p:cNvPr id="21" name="TextBox 20"/>
          <p:cNvSpPr txBox="1"/>
          <p:nvPr/>
        </p:nvSpPr>
        <p:spPr>
          <a:xfrm>
            <a:off x="3886200" y="2438400"/>
            <a:ext cx="2225289" cy="338554"/>
          </a:xfrm>
          <a:prstGeom prst="rect">
            <a:avLst/>
          </a:prstGeom>
          <a:noFill/>
        </p:spPr>
        <p:txBody>
          <a:bodyPr wrap="none" rtlCol="0">
            <a:spAutoFit/>
          </a:bodyPr>
          <a:lstStyle/>
          <a:p>
            <a:r>
              <a:rPr lang="nl-NL" b="1" i="0" dirty="0" smtClean="0"/>
              <a:t>Safety Requirements</a:t>
            </a:r>
            <a:endParaRPr lang="en-US" b="1" i="0" dirty="0"/>
          </a:p>
        </p:txBody>
      </p:sp>
      <p:sp>
        <p:nvSpPr>
          <p:cNvPr id="13" name="Up-Down Arrow 12"/>
          <p:cNvSpPr/>
          <p:nvPr/>
        </p:nvSpPr>
        <p:spPr bwMode="auto">
          <a:xfrm>
            <a:off x="7223211" y="3645024"/>
            <a:ext cx="108000" cy="576064"/>
          </a:xfrm>
          <a:prstGeom prst="upDownArrow">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1" u="none" strike="noStrike" cap="none" normalizeH="0" baseline="0" smtClean="0">
              <a:ln>
                <a:noFill/>
              </a:ln>
              <a:solidFill>
                <a:schemeClr val="tx1"/>
              </a:solidFill>
              <a:effectLst/>
              <a:latin typeface="Arial" pitchFamily="34" charset="0"/>
            </a:endParaRPr>
          </a:p>
        </p:txBody>
      </p:sp>
      <p:sp>
        <p:nvSpPr>
          <p:cNvPr id="22" name="Up-Down Arrow 21"/>
          <p:cNvSpPr/>
          <p:nvPr/>
        </p:nvSpPr>
        <p:spPr bwMode="auto">
          <a:xfrm>
            <a:off x="7239000" y="4917834"/>
            <a:ext cx="108000" cy="288000"/>
          </a:xfrm>
          <a:prstGeom prst="upDownArrow">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1"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229925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title"/>
          </p:nvPr>
        </p:nvSpPr>
        <p:spPr>
          <a:xfrm>
            <a:off x="304800" y="1066800"/>
            <a:ext cx="9372600" cy="1143000"/>
          </a:xfrm>
        </p:spPr>
        <p:txBody>
          <a:bodyPr/>
          <a:lstStyle/>
          <a:p>
            <a:r>
              <a:rPr lang="en-US" smtClean="0"/>
              <a:t>Reduction in the development environment</a:t>
            </a:r>
          </a:p>
        </p:txBody>
      </p:sp>
      <p:sp>
        <p:nvSpPr>
          <p:cNvPr id="154628" name="Rectangle 3"/>
          <p:cNvSpPr>
            <a:spLocks noGrp="1" noChangeArrowheads="1"/>
          </p:cNvSpPr>
          <p:nvPr>
            <p:ph type="body" idx="1"/>
          </p:nvPr>
        </p:nvSpPr>
        <p:spPr>
          <a:xfrm>
            <a:off x="304800" y="2362200"/>
            <a:ext cx="9372600" cy="3962400"/>
          </a:xfrm>
        </p:spPr>
        <p:txBody>
          <a:bodyPr/>
          <a:lstStyle/>
          <a:p>
            <a:pPr>
              <a:lnSpc>
                <a:spcPct val="170000"/>
              </a:lnSpc>
            </a:pPr>
            <a:r>
              <a:rPr lang="en-US" dirty="0" smtClean="0"/>
              <a:t>Reduction in data types </a:t>
            </a:r>
          </a:p>
          <a:p>
            <a:pPr>
              <a:lnSpc>
                <a:spcPct val="170000"/>
              </a:lnSpc>
            </a:pPr>
            <a:r>
              <a:rPr lang="en-US" dirty="0" smtClean="0"/>
              <a:t>Reduction in Functionalities</a:t>
            </a:r>
          </a:p>
          <a:p>
            <a:pPr>
              <a:lnSpc>
                <a:spcPct val="170000"/>
              </a:lnSpc>
            </a:pPr>
            <a:r>
              <a:rPr lang="en-US" dirty="0" smtClean="0"/>
              <a:t>Reduction in Programming Languages</a:t>
            </a:r>
          </a:p>
          <a:p>
            <a:pPr lvl="1">
              <a:lnSpc>
                <a:spcPct val="170000"/>
              </a:lnSpc>
            </a:pPr>
            <a:r>
              <a:rPr lang="en-US" sz="1800" dirty="0" smtClean="0"/>
              <a:t>Graphical languages LD &amp; FBD</a:t>
            </a:r>
          </a:p>
        </p:txBody>
      </p:sp>
      <p:sp>
        <p:nvSpPr>
          <p:cNvPr id="6" name="Date Placeholder 3"/>
          <p:cNvSpPr txBox="1">
            <a:spLocks/>
          </p:cNvSpPr>
          <p:nvPr/>
        </p:nvSpPr>
        <p:spPr bwMode="auto">
          <a:xfrm>
            <a:off x="304800" y="63246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l" defTabSz="762000" rtl="0" eaLnBrk="0" fontAlgn="base" hangingPunct="0">
              <a:spcBef>
                <a:spcPct val="0"/>
              </a:spcBef>
              <a:spcAft>
                <a:spcPct val="0"/>
              </a:spcAft>
              <a:defRPr sz="1200" b="1" i="0" kern="1200">
                <a:solidFill>
                  <a:srgbClr val="033FD5"/>
                </a:solidFill>
                <a:latin typeface="Arial" pitchFamily="34" charset="0"/>
                <a:ea typeface="+mn-ea"/>
                <a:cs typeface="+mn-cs"/>
              </a:defRPr>
            </a:lvl1pPr>
            <a:lvl2pPr marL="457200" algn="l" rtl="0" eaLnBrk="0" fontAlgn="base" hangingPunct="0">
              <a:spcBef>
                <a:spcPct val="0"/>
              </a:spcBef>
              <a:spcAft>
                <a:spcPct val="0"/>
              </a:spcAft>
              <a:defRPr sz="1600" i="1"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600" i="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600" i="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600" i="1" kern="1200">
                <a:solidFill>
                  <a:schemeClr val="tx1"/>
                </a:solidFill>
                <a:latin typeface="Arial" pitchFamily="34" charset="0"/>
                <a:ea typeface="+mn-ea"/>
                <a:cs typeface="+mn-cs"/>
              </a:defRPr>
            </a:lvl5pPr>
            <a:lvl6pPr marL="2286000" algn="l" defTabSz="914400" rtl="0" eaLnBrk="1" latinLnBrk="0" hangingPunct="1">
              <a:defRPr sz="1600" i="1" kern="1200">
                <a:solidFill>
                  <a:schemeClr val="tx1"/>
                </a:solidFill>
                <a:latin typeface="Arial" pitchFamily="34" charset="0"/>
                <a:ea typeface="+mn-ea"/>
                <a:cs typeface="+mn-cs"/>
              </a:defRPr>
            </a:lvl6pPr>
            <a:lvl7pPr marL="2743200" algn="l" defTabSz="914400" rtl="0" eaLnBrk="1" latinLnBrk="0" hangingPunct="1">
              <a:defRPr sz="1600" i="1" kern="1200">
                <a:solidFill>
                  <a:schemeClr val="tx1"/>
                </a:solidFill>
                <a:latin typeface="Arial" pitchFamily="34" charset="0"/>
                <a:ea typeface="+mn-ea"/>
                <a:cs typeface="+mn-cs"/>
              </a:defRPr>
            </a:lvl7pPr>
            <a:lvl8pPr marL="3200400" algn="l" defTabSz="914400" rtl="0" eaLnBrk="1" latinLnBrk="0" hangingPunct="1">
              <a:defRPr sz="1600" i="1" kern="1200">
                <a:solidFill>
                  <a:schemeClr val="tx1"/>
                </a:solidFill>
                <a:latin typeface="Arial" pitchFamily="34" charset="0"/>
                <a:ea typeface="+mn-ea"/>
                <a:cs typeface="+mn-cs"/>
              </a:defRPr>
            </a:lvl8pPr>
            <a:lvl9pPr marL="3657600" algn="l" defTabSz="914400" rtl="0" eaLnBrk="1" latinLnBrk="0" hangingPunct="1">
              <a:defRPr sz="1600" i="1" kern="1200">
                <a:solidFill>
                  <a:schemeClr val="tx1"/>
                </a:solidFill>
                <a:latin typeface="Arial" pitchFamily="34" charset="0"/>
                <a:ea typeface="+mn-ea"/>
                <a:cs typeface="+mn-cs"/>
              </a:defRPr>
            </a:lvl9pPr>
          </a:lstStyle>
          <a:p>
            <a:endParaRPr lang="en-US" dirty="0"/>
          </a:p>
        </p:txBody>
      </p:sp>
    </p:spTree>
    <p:extLst>
      <p:ext uri="{BB962C8B-B14F-4D97-AF65-F5344CB8AC3E}">
        <p14:creationId xmlns:p14="http://schemas.microsoft.com/office/powerpoint/2010/main" val="3327193214"/>
      </p:ext>
    </p:extLst>
  </p:cSld>
  <p:clrMapOvr>
    <a:masterClrMapping/>
  </p:clrMapOvr>
  <p:transition advTm="5000">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p:txBody>
          <a:bodyPr/>
          <a:lstStyle/>
          <a:p>
            <a:r>
              <a:rPr lang="en-US" altLang="ja-JP" dirty="0" smtClean="0">
                <a:ea typeface="ＭＳ Ｐゴシック"/>
                <a:cs typeface="ＭＳ Ｐゴシック"/>
              </a:rPr>
              <a:t>Defined Safety FBs in Part 1 (1/2)</a:t>
            </a:r>
          </a:p>
        </p:txBody>
      </p:sp>
      <p:sp>
        <p:nvSpPr>
          <p:cNvPr id="155652" name="Rectangle 3"/>
          <p:cNvSpPr>
            <a:spLocks noGrp="1" noChangeArrowheads="1"/>
          </p:cNvSpPr>
          <p:nvPr>
            <p:ph type="body" idx="1"/>
          </p:nvPr>
        </p:nvSpPr>
        <p:spPr/>
        <p:txBody>
          <a:bodyPr/>
          <a:lstStyle/>
          <a:p>
            <a:pPr>
              <a:lnSpc>
                <a:spcPct val="120000"/>
              </a:lnSpc>
            </a:pPr>
            <a:r>
              <a:rPr lang="en-US" altLang="ja-JP" smtClean="0">
                <a:ea typeface="ＭＳ Ｐゴシック"/>
                <a:cs typeface="ＭＳ Ｐゴシック"/>
              </a:rPr>
              <a:t>Mode Selector</a:t>
            </a:r>
          </a:p>
          <a:p>
            <a:pPr>
              <a:lnSpc>
                <a:spcPct val="120000"/>
              </a:lnSpc>
            </a:pPr>
            <a:r>
              <a:rPr lang="en-US" altLang="ja-JP" smtClean="0">
                <a:ea typeface="ＭＳ Ｐゴシック"/>
                <a:cs typeface="ＭＳ Ｐゴシック"/>
              </a:rPr>
              <a:t>Emergency Stop</a:t>
            </a:r>
          </a:p>
          <a:p>
            <a:pPr>
              <a:lnSpc>
                <a:spcPct val="120000"/>
              </a:lnSpc>
            </a:pPr>
            <a:r>
              <a:rPr lang="en-US" altLang="ja-JP" smtClean="0">
                <a:ea typeface="ＭＳ Ｐゴシック"/>
                <a:cs typeface="ＭＳ Ｐゴシック"/>
              </a:rPr>
              <a:t>Safe Stop category 1 &amp; category 2</a:t>
            </a:r>
          </a:p>
          <a:p>
            <a:pPr>
              <a:lnSpc>
                <a:spcPct val="120000"/>
              </a:lnSpc>
            </a:pPr>
            <a:r>
              <a:rPr lang="en-US" altLang="ja-JP" smtClean="0">
                <a:ea typeface="ＭＳ Ｐゴシック"/>
                <a:cs typeface="ＭＳ Ｐゴシック"/>
              </a:rPr>
              <a:t>Safely Limited Speed</a:t>
            </a:r>
          </a:p>
          <a:p>
            <a:pPr>
              <a:lnSpc>
                <a:spcPct val="120000"/>
              </a:lnSpc>
            </a:pPr>
            <a:r>
              <a:rPr lang="en-US" altLang="ja-JP" smtClean="0">
                <a:ea typeface="ＭＳ Ｐゴシック"/>
                <a:cs typeface="ＭＳ Ｐゴシック"/>
              </a:rPr>
              <a:t>Safety Guard Monitoring</a:t>
            </a:r>
          </a:p>
          <a:p>
            <a:pPr>
              <a:lnSpc>
                <a:spcPct val="120000"/>
              </a:lnSpc>
            </a:pPr>
            <a:r>
              <a:rPr lang="en-US" altLang="ja-JP" smtClean="0">
                <a:ea typeface="ＭＳ Ｐゴシック"/>
                <a:cs typeface="ＭＳ Ｐゴシック"/>
              </a:rPr>
              <a:t>Safety Guard Interlocking with Locking</a:t>
            </a:r>
          </a:p>
          <a:p>
            <a:pPr>
              <a:lnSpc>
                <a:spcPct val="120000"/>
              </a:lnSpc>
            </a:pPr>
            <a:r>
              <a:rPr lang="en-US" altLang="ja-JP" smtClean="0">
                <a:ea typeface="ＭＳ Ｐゴシック"/>
                <a:cs typeface="ＭＳ Ｐゴシック"/>
              </a:rPr>
              <a:t>Electro-Sensitive Protective Equipment</a:t>
            </a:r>
          </a:p>
          <a:p>
            <a:pPr>
              <a:lnSpc>
                <a:spcPct val="110000"/>
              </a:lnSpc>
            </a:pPr>
            <a:r>
              <a:rPr lang="en-US" altLang="ja-JP" smtClean="0">
                <a:ea typeface="ＭＳ Ｐゴシック"/>
                <a:cs typeface="ＭＳ Ｐゴシック"/>
              </a:rPr>
              <a:t>Two-Hand Control Type II and Type III </a:t>
            </a:r>
          </a:p>
        </p:txBody>
      </p:sp>
    </p:spTree>
    <p:extLst>
      <p:ext uri="{BB962C8B-B14F-4D97-AF65-F5344CB8AC3E}">
        <p14:creationId xmlns:p14="http://schemas.microsoft.com/office/powerpoint/2010/main" val="1508957966"/>
      </p:ext>
    </p:extLst>
  </p:cSld>
  <p:clrMapOvr>
    <a:masterClrMapping/>
  </p:clrMapOvr>
  <p:transition advTm="5000">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p:cNvSpPr>
            <a:spLocks noGrp="1" noChangeArrowheads="1"/>
          </p:cNvSpPr>
          <p:nvPr>
            <p:ph type="title"/>
          </p:nvPr>
        </p:nvSpPr>
        <p:spPr/>
        <p:txBody>
          <a:bodyPr/>
          <a:lstStyle/>
          <a:p>
            <a:r>
              <a:rPr lang="en-US" altLang="ja-JP" dirty="0" smtClean="0">
                <a:ea typeface="ＭＳ Ｐゴシック"/>
                <a:cs typeface="ＭＳ Ｐゴシック"/>
              </a:rPr>
              <a:t>Defined Safety FBs in Part 1 (2/2)</a:t>
            </a:r>
          </a:p>
        </p:txBody>
      </p:sp>
      <p:sp>
        <p:nvSpPr>
          <p:cNvPr id="156676" name="Rectangle 3"/>
          <p:cNvSpPr>
            <a:spLocks noGrp="1" noChangeArrowheads="1"/>
          </p:cNvSpPr>
          <p:nvPr>
            <p:ph type="body" idx="1"/>
          </p:nvPr>
        </p:nvSpPr>
        <p:spPr>
          <a:xfrm>
            <a:off x="304800" y="1989138"/>
            <a:ext cx="9372600" cy="4335462"/>
          </a:xfrm>
        </p:spPr>
        <p:txBody>
          <a:bodyPr/>
          <a:lstStyle/>
          <a:p>
            <a:pPr>
              <a:lnSpc>
                <a:spcPct val="120000"/>
              </a:lnSpc>
            </a:pPr>
            <a:r>
              <a:rPr lang="en-US" altLang="ja-JP" smtClean="0">
                <a:ea typeface="ＭＳ Ｐゴシック"/>
                <a:cs typeface="ＭＳ Ｐゴシック"/>
              </a:rPr>
              <a:t>Testable Safety Sensor</a:t>
            </a:r>
          </a:p>
          <a:p>
            <a:pPr>
              <a:lnSpc>
                <a:spcPct val="120000"/>
              </a:lnSpc>
            </a:pPr>
            <a:r>
              <a:rPr lang="en-US" altLang="ja-JP" smtClean="0">
                <a:ea typeface="ＭＳ Ｐゴシック"/>
                <a:cs typeface="ＭＳ Ｐゴシック"/>
              </a:rPr>
              <a:t>Sequential Muting, Parallel Muting, and Parallel Muting with 2 Sensors</a:t>
            </a:r>
          </a:p>
          <a:p>
            <a:pPr>
              <a:lnSpc>
                <a:spcPct val="120000"/>
              </a:lnSpc>
            </a:pPr>
            <a:r>
              <a:rPr lang="en-US" altLang="ja-JP" smtClean="0">
                <a:ea typeface="ＭＳ Ｐゴシック"/>
                <a:cs typeface="ＭＳ Ｐゴシック"/>
              </a:rPr>
              <a:t>External Device Monitoring</a:t>
            </a:r>
          </a:p>
          <a:p>
            <a:pPr>
              <a:lnSpc>
                <a:spcPct val="120000"/>
              </a:lnSpc>
            </a:pPr>
            <a:r>
              <a:rPr lang="en-US" altLang="ja-JP" smtClean="0">
                <a:ea typeface="ＭＳ Ｐゴシック"/>
                <a:cs typeface="ＭＳ Ｐゴシック"/>
              </a:rPr>
              <a:t>Enable Switch</a:t>
            </a:r>
          </a:p>
          <a:p>
            <a:pPr>
              <a:lnSpc>
                <a:spcPct val="120000"/>
              </a:lnSpc>
            </a:pPr>
            <a:r>
              <a:rPr lang="en-US" altLang="ja-JP" smtClean="0">
                <a:ea typeface="ＭＳ Ｐゴシック"/>
                <a:cs typeface="ＭＳ Ｐゴシック"/>
              </a:rPr>
              <a:t>Safety Request</a:t>
            </a:r>
          </a:p>
          <a:p>
            <a:pPr>
              <a:lnSpc>
                <a:spcPct val="120000"/>
              </a:lnSpc>
            </a:pPr>
            <a:r>
              <a:rPr lang="en-US" altLang="ja-JP" smtClean="0">
                <a:ea typeface="ＭＳ Ｐゴシック"/>
                <a:cs typeface="ＭＳ Ｐゴシック"/>
              </a:rPr>
              <a:t>Out Control</a:t>
            </a:r>
          </a:p>
          <a:p>
            <a:pPr>
              <a:lnSpc>
                <a:spcPct val="120000"/>
              </a:lnSpc>
            </a:pPr>
            <a:r>
              <a:rPr lang="en-US" altLang="ja-JP" smtClean="0">
                <a:ea typeface="ＭＳ Ｐゴシック"/>
                <a:cs typeface="ＭＳ Ｐゴシック"/>
              </a:rPr>
              <a:t>Equivalent and Antivalent</a:t>
            </a:r>
          </a:p>
        </p:txBody>
      </p:sp>
    </p:spTree>
    <p:extLst>
      <p:ext uri="{BB962C8B-B14F-4D97-AF65-F5344CB8AC3E}">
        <p14:creationId xmlns:p14="http://schemas.microsoft.com/office/powerpoint/2010/main" val="2120534626"/>
      </p:ext>
    </p:extLst>
  </p:cSld>
  <p:clrMapOvr>
    <a:masterClrMapping/>
  </p:clrMapOvr>
  <p:transition advTm="5000">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per Safety Function Block</a:t>
            </a:r>
            <a:endParaRPr lang="en-US" dirty="0"/>
          </a:p>
        </p:txBody>
      </p:sp>
      <p:sp>
        <p:nvSpPr>
          <p:cNvPr id="3" name="Content Placeholder 2"/>
          <p:cNvSpPr>
            <a:spLocks noGrp="1"/>
          </p:cNvSpPr>
          <p:nvPr>
            <p:ph idx="1"/>
          </p:nvPr>
        </p:nvSpPr>
        <p:spPr/>
        <p:txBody>
          <a:bodyPr/>
          <a:lstStyle/>
          <a:p>
            <a:pPr>
              <a:lnSpc>
                <a:spcPct val="100000"/>
              </a:lnSpc>
            </a:pPr>
            <a:r>
              <a:rPr lang="en-US" dirty="0" smtClean="0"/>
              <a:t>Applicable Safety Standards</a:t>
            </a:r>
          </a:p>
          <a:p>
            <a:pPr>
              <a:lnSpc>
                <a:spcPct val="100000"/>
              </a:lnSpc>
            </a:pPr>
            <a:r>
              <a:rPr lang="en-US" dirty="0" smtClean="0"/>
              <a:t>Interface Description</a:t>
            </a:r>
          </a:p>
          <a:p>
            <a:pPr>
              <a:lnSpc>
                <a:spcPct val="100000"/>
              </a:lnSpc>
            </a:pPr>
            <a:r>
              <a:rPr lang="en-US" dirty="0" smtClean="0"/>
              <a:t>Functional Description, incl. State Diagram and typical timing diagrams</a:t>
            </a:r>
          </a:p>
          <a:p>
            <a:pPr>
              <a:lnSpc>
                <a:spcPct val="100000"/>
              </a:lnSpc>
            </a:pPr>
            <a:r>
              <a:rPr lang="en-US" dirty="0" smtClean="0"/>
              <a:t>Error Detection</a:t>
            </a:r>
          </a:p>
          <a:p>
            <a:pPr>
              <a:lnSpc>
                <a:spcPct val="100000"/>
              </a:lnSpc>
            </a:pPr>
            <a:r>
              <a:rPr lang="en-US" dirty="0" smtClean="0"/>
              <a:t>Error Behavior</a:t>
            </a:r>
          </a:p>
          <a:p>
            <a:pPr>
              <a:lnSpc>
                <a:spcPct val="100000"/>
              </a:lnSpc>
            </a:pPr>
            <a:r>
              <a:rPr lang="en-US" dirty="0" smtClean="0"/>
              <a:t>Function Block-Specific Error and Status Codes (on top of the generic diagnostics and error codes)</a:t>
            </a:r>
          </a:p>
          <a:p>
            <a:pPr>
              <a:lnSpc>
                <a:spcPct val="100000"/>
              </a:lnSpc>
            </a:pPr>
            <a:endParaRPr lang="en-US" dirty="0"/>
          </a:p>
        </p:txBody>
      </p:sp>
    </p:spTree>
    <p:extLst>
      <p:ext uri="{BB962C8B-B14F-4D97-AF65-F5344CB8AC3E}">
        <p14:creationId xmlns:p14="http://schemas.microsoft.com/office/powerpoint/2010/main" val="3424007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ChangeArrowheads="1"/>
          </p:cNvSpPr>
          <p:nvPr>
            <p:ph type="title"/>
          </p:nvPr>
        </p:nvSpPr>
        <p:spPr/>
        <p:txBody>
          <a:bodyPr/>
          <a:lstStyle/>
          <a:p>
            <a:r>
              <a:rPr lang="en-US" smtClean="0"/>
              <a:t>Example : FB Emergency Stop</a:t>
            </a:r>
          </a:p>
        </p:txBody>
      </p:sp>
      <p:sp>
        <p:nvSpPr>
          <p:cNvPr id="157700" name="Rectangle 3"/>
          <p:cNvSpPr>
            <a:spLocks noGrp="1" noChangeArrowheads="1"/>
          </p:cNvSpPr>
          <p:nvPr>
            <p:ph type="body" idx="1"/>
          </p:nvPr>
        </p:nvSpPr>
        <p:spPr>
          <a:xfrm>
            <a:off x="304800" y="2514600"/>
            <a:ext cx="9372600" cy="3810000"/>
          </a:xfrm>
        </p:spPr>
        <p:txBody>
          <a:bodyPr/>
          <a:lstStyle/>
          <a:p>
            <a:pPr>
              <a:lnSpc>
                <a:spcPct val="150000"/>
              </a:lnSpc>
            </a:pPr>
            <a:r>
              <a:rPr lang="en-US" smtClean="0"/>
              <a:t> Applicable Standards </a:t>
            </a:r>
            <a:r>
              <a:rPr lang="en-US" sz="2000" smtClean="0"/>
              <a:t>(shortform)</a:t>
            </a:r>
          </a:p>
          <a:p>
            <a:pPr lvl="1"/>
            <a:r>
              <a:rPr lang="en-US" sz="1800" smtClean="0"/>
              <a:t>EN 418: 1992 	3. Definitions</a:t>
            </a:r>
          </a:p>
          <a:p>
            <a:pPr lvl="4">
              <a:buFontTx/>
              <a:buNone/>
            </a:pPr>
            <a:r>
              <a:rPr lang="en-US" sz="1600" smtClean="0"/>
              <a:t>		</a:t>
            </a:r>
            <a:r>
              <a:rPr lang="en-US" sz="1800" smtClean="0"/>
              <a:t>4.1.12 ... Resetting the control device shall not by itself 		cause a 	restart command.</a:t>
            </a:r>
            <a:r>
              <a:rPr lang="en-US" sz="1600" smtClean="0"/>
              <a:t> .</a:t>
            </a:r>
          </a:p>
          <a:p>
            <a:pPr lvl="1"/>
            <a:r>
              <a:rPr lang="en-US" sz="1800" smtClean="0"/>
              <a:t>EN 954-1: 1996 	5.4  Manual reset</a:t>
            </a:r>
          </a:p>
          <a:p>
            <a:pPr lvl="1"/>
            <a:r>
              <a:rPr lang="en-US" sz="1800" smtClean="0"/>
              <a:t>ISO 12100-2: 2003 	4.11.4:    Restart following power failure/spontaneous 					restart</a:t>
            </a:r>
          </a:p>
          <a:p>
            <a:pPr lvl="1"/>
            <a:r>
              <a:rPr lang="en-US" sz="1800" smtClean="0"/>
              <a:t>EN 16204-1, 1997 	9.2.2. Stop Functions</a:t>
            </a:r>
            <a:endParaRPr lang="en-US" sz="1600" smtClean="0"/>
          </a:p>
        </p:txBody>
      </p:sp>
    </p:spTree>
    <p:extLst>
      <p:ext uri="{BB962C8B-B14F-4D97-AF65-F5344CB8AC3E}">
        <p14:creationId xmlns:p14="http://schemas.microsoft.com/office/powerpoint/2010/main" val="3294518817"/>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FB Estop – Interface Description (partly)</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92" y="1905000"/>
            <a:ext cx="9555608" cy="426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089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949575"/>
            <a:ext cx="8420100" cy="1470025"/>
          </a:xfrm>
        </p:spPr>
        <p:txBody>
          <a:bodyPr/>
          <a:lstStyle/>
          <a:p>
            <a:r>
              <a:rPr lang="en-US" dirty="0" smtClean="0"/>
              <a:t>PLCopen Safety</a:t>
            </a:r>
            <a:endParaRPr lang="en-US" dirty="0"/>
          </a:p>
        </p:txBody>
      </p:sp>
      <p:sp>
        <p:nvSpPr>
          <p:cNvPr id="3" name="Subtitle 2"/>
          <p:cNvSpPr>
            <a:spLocks noGrp="1"/>
          </p:cNvSpPr>
          <p:nvPr>
            <p:ph type="subTitle" idx="1"/>
          </p:nvPr>
        </p:nvSpPr>
        <p:spPr>
          <a:xfrm>
            <a:off x="1485900" y="4343400"/>
            <a:ext cx="6934200" cy="1752600"/>
          </a:xfrm>
        </p:spPr>
        <p:txBody>
          <a:bodyPr/>
          <a:lstStyle/>
          <a:p>
            <a:pPr>
              <a:lnSpc>
                <a:spcPct val="150000"/>
              </a:lnSpc>
            </a:pPr>
            <a:r>
              <a:rPr lang="en-US" dirty="0" smtClean="0"/>
              <a:t>The natural addition to</a:t>
            </a:r>
          </a:p>
          <a:p>
            <a:pPr>
              <a:lnSpc>
                <a:spcPct val="150000"/>
              </a:lnSpc>
            </a:pPr>
            <a:r>
              <a:rPr lang="en-US" dirty="0" smtClean="0"/>
              <a:t>Logic and Motion</a:t>
            </a:r>
            <a:endParaRPr lang="en-US" dirty="0"/>
          </a:p>
        </p:txBody>
      </p:sp>
      <p:pic>
        <p:nvPicPr>
          <p:cNvPr id="5" name="Picture 8" descr="plc-logic-small"/>
          <p:cNvPicPr>
            <a:picLocks noChangeAspect="1" noChangeArrowheads="1"/>
          </p:cNvPicPr>
          <p:nvPr/>
        </p:nvPicPr>
        <p:blipFill>
          <a:blip r:embed="rId3"/>
          <a:srcRect/>
          <a:stretch>
            <a:fillRect/>
          </a:stretch>
        </p:blipFill>
        <p:spPr bwMode="auto">
          <a:xfrm>
            <a:off x="609600" y="4495800"/>
            <a:ext cx="1905000" cy="1628775"/>
          </a:xfrm>
          <a:prstGeom prst="rect">
            <a:avLst/>
          </a:prstGeom>
          <a:noFill/>
          <a:ln w="9525">
            <a:noFill/>
            <a:miter lim="800000"/>
            <a:headEnd/>
            <a:tailEnd/>
          </a:ln>
        </p:spPr>
      </p:pic>
      <p:pic>
        <p:nvPicPr>
          <p:cNvPr id="6" name="Picture 9" descr="plc-mc-small"/>
          <p:cNvPicPr>
            <a:picLocks noChangeAspect="1" noChangeArrowheads="1"/>
          </p:cNvPicPr>
          <p:nvPr/>
        </p:nvPicPr>
        <p:blipFill>
          <a:blip r:embed="rId4"/>
          <a:srcRect/>
          <a:stretch>
            <a:fillRect/>
          </a:stretch>
        </p:blipFill>
        <p:spPr bwMode="auto">
          <a:xfrm>
            <a:off x="7086600" y="4495800"/>
            <a:ext cx="1905000" cy="1628775"/>
          </a:xfrm>
          <a:prstGeom prst="rect">
            <a:avLst/>
          </a:prstGeom>
          <a:noFill/>
          <a:ln w="9525">
            <a:noFill/>
            <a:miter lim="800000"/>
            <a:headEnd/>
            <a:tailEnd/>
          </a:ln>
        </p:spPr>
      </p:pic>
      <p:pic>
        <p:nvPicPr>
          <p:cNvPr id="7" name="Picture 10" descr="plc-safety-small"/>
          <p:cNvPicPr>
            <a:picLocks noChangeAspect="1" noChangeArrowheads="1"/>
          </p:cNvPicPr>
          <p:nvPr/>
        </p:nvPicPr>
        <p:blipFill>
          <a:blip r:embed="rId5"/>
          <a:srcRect/>
          <a:stretch>
            <a:fillRect/>
          </a:stretch>
        </p:blipFill>
        <p:spPr bwMode="auto">
          <a:xfrm>
            <a:off x="3962400" y="1266825"/>
            <a:ext cx="1905000" cy="1628775"/>
          </a:xfrm>
          <a:prstGeom prst="rect">
            <a:avLst/>
          </a:prstGeom>
          <a:noFill/>
          <a:ln w="9525">
            <a:noFill/>
            <a:miter lim="800000"/>
            <a:headEnd/>
            <a:tailEnd/>
          </a:ln>
        </p:spPr>
      </p:pic>
    </p:spTree>
    <p:extLst>
      <p:ext uri="{BB962C8B-B14F-4D97-AF65-F5344CB8AC3E}">
        <p14:creationId xmlns:p14="http://schemas.microsoft.com/office/powerpoint/2010/main" val="363619567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p:cNvSpPr>
            <a:spLocks noGrp="1" noChangeArrowheads="1"/>
          </p:cNvSpPr>
          <p:nvPr>
            <p:ph type="title"/>
          </p:nvPr>
        </p:nvSpPr>
        <p:spPr/>
        <p:txBody>
          <a:bodyPr/>
          <a:lstStyle/>
          <a:p>
            <a:r>
              <a:rPr lang="en-US" dirty="0" smtClean="0"/>
              <a:t>FB Estop – Interface Description (partly)</a:t>
            </a:r>
          </a:p>
        </p:txBody>
      </p:sp>
      <p:pic>
        <p:nvPicPr>
          <p:cNvPr id="158724" name="Picture 3"/>
          <p:cNvPicPr>
            <a:picLocks noChangeAspect="1" noChangeArrowheads="1"/>
          </p:cNvPicPr>
          <p:nvPr/>
        </p:nvPicPr>
        <p:blipFill>
          <a:blip r:embed="rId3"/>
          <a:srcRect/>
          <a:stretch>
            <a:fillRect/>
          </a:stretch>
        </p:blipFill>
        <p:spPr bwMode="auto">
          <a:xfrm>
            <a:off x="0" y="2276475"/>
            <a:ext cx="9906000" cy="3168650"/>
          </a:xfrm>
          <a:prstGeom prst="rect">
            <a:avLst/>
          </a:prstGeom>
          <a:noFill/>
          <a:ln w="9525">
            <a:noFill/>
            <a:miter lim="800000"/>
            <a:headEnd/>
            <a:tailEnd/>
          </a:ln>
        </p:spPr>
      </p:pic>
    </p:spTree>
    <p:extLst>
      <p:ext uri="{BB962C8B-B14F-4D97-AF65-F5344CB8AC3E}">
        <p14:creationId xmlns:p14="http://schemas.microsoft.com/office/powerpoint/2010/main" val="4163128723"/>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noChangeArrowheads="1"/>
          </p:cNvSpPr>
          <p:nvPr>
            <p:ph type="title"/>
          </p:nvPr>
        </p:nvSpPr>
        <p:spPr>
          <a:xfrm>
            <a:off x="558800" y="908050"/>
            <a:ext cx="8685213" cy="706438"/>
          </a:xfrm>
        </p:spPr>
        <p:txBody>
          <a:bodyPr/>
          <a:lstStyle/>
          <a:p>
            <a:r>
              <a:rPr lang="en-US" smtClean="0"/>
              <a:t>Typical Timing Diagram</a:t>
            </a:r>
          </a:p>
        </p:txBody>
      </p:sp>
      <p:sp>
        <p:nvSpPr>
          <p:cNvPr id="159748" name="Rectangle 3"/>
          <p:cNvSpPr>
            <a:spLocks noChangeArrowheads="1"/>
          </p:cNvSpPr>
          <p:nvPr/>
        </p:nvSpPr>
        <p:spPr bwMode="auto">
          <a:xfrm>
            <a:off x="2614613" y="1600200"/>
            <a:ext cx="9906000" cy="369888"/>
          </a:xfrm>
          <a:prstGeom prst="rect">
            <a:avLst/>
          </a:prstGeom>
          <a:noFill/>
          <a:ln w="9525">
            <a:noFill/>
            <a:miter lim="800000"/>
            <a:headEnd/>
            <a:tailEnd/>
          </a:ln>
        </p:spPr>
        <p:txBody>
          <a:bodyPr>
            <a:spAutoFit/>
          </a:bodyPr>
          <a:lstStyle/>
          <a:p>
            <a:pPr eaLnBrk="0" hangingPunct="0"/>
            <a:endParaRPr lang="nl-NL" sz="1800">
              <a:solidFill>
                <a:srgbClr val="000000"/>
              </a:solidFill>
            </a:endParaRPr>
          </a:p>
        </p:txBody>
      </p:sp>
      <p:pic>
        <p:nvPicPr>
          <p:cNvPr id="159749" name="Picture 4"/>
          <p:cNvPicPr>
            <a:picLocks noChangeAspect="1" noChangeArrowheads="1"/>
          </p:cNvPicPr>
          <p:nvPr/>
        </p:nvPicPr>
        <p:blipFill>
          <a:blip r:embed="rId3"/>
          <a:srcRect t="5388" b="1620"/>
          <a:stretch>
            <a:fillRect/>
          </a:stretch>
        </p:blipFill>
        <p:spPr bwMode="auto">
          <a:xfrm>
            <a:off x="603250" y="1628775"/>
            <a:ext cx="8640763" cy="4743450"/>
          </a:xfrm>
          <a:prstGeom prst="rect">
            <a:avLst/>
          </a:prstGeom>
          <a:noFill/>
          <a:ln w="9525">
            <a:noFill/>
            <a:miter lim="800000"/>
            <a:headEnd/>
            <a:tailEnd/>
          </a:ln>
        </p:spPr>
      </p:pic>
    </p:spTree>
    <p:extLst>
      <p:ext uri="{BB962C8B-B14F-4D97-AF65-F5344CB8AC3E}">
        <p14:creationId xmlns:p14="http://schemas.microsoft.com/office/powerpoint/2010/main" val="3379292902"/>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7" name="Rectangle 2"/>
          <p:cNvSpPr>
            <a:spLocks noGrp="1" noChangeArrowheads="1"/>
          </p:cNvSpPr>
          <p:nvPr>
            <p:ph type="title"/>
          </p:nvPr>
        </p:nvSpPr>
        <p:spPr>
          <a:xfrm>
            <a:off x="228600" y="1066800"/>
            <a:ext cx="3125788" cy="990600"/>
          </a:xfrm>
        </p:spPr>
        <p:txBody>
          <a:bodyPr/>
          <a:lstStyle/>
          <a:p>
            <a:r>
              <a:rPr lang="en-US" altLang="ja-JP" smtClean="0">
                <a:ea typeface="ＭＳ Ｐゴシック"/>
                <a:cs typeface="ＭＳ Ｐゴシック"/>
              </a:rPr>
              <a:t>State</a:t>
            </a:r>
            <a:br>
              <a:rPr lang="en-US" altLang="ja-JP" smtClean="0">
                <a:ea typeface="ＭＳ Ｐゴシック"/>
                <a:cs typeface="ＭＳ Ｐゴシック"/>
              </a:rPr>
            </a:br>
            <a:r>
              <a:rPr lang="en-US" altLang="ja-JP" smtClean="0">
                <a:ea typeface="ＭＳ Ｐゴシック"/>
                <a:cs typeface="ＭＳ Ｐゴシック"/>
              </a:rPr>
              <a:t>Diagram</a:t>
            </a:r>
          </a:p>
        </p:txBody>
      </p:sp>
      <p:sp>
        <p:nvSpPr>
          <p:cNvPr id="103438" name="Rectangle 3"/>
          <p:cNvSpPr>
            <a:spLocks noChangeArrowheads="1"/>
          </p:cNvSpPr>
          <p:nvPr/>
        </p:nvSpPr>
        <p:spPr bwMode="auto">
          <a:xfrm>
            <a:off x="2614613" y="1600200"/>
            <a:ext cx="9906000" cy="369888"/>
          </a:xfrm>
          <a:prstGeom prst="rect">
            <a:avLst/>
          </a:prstGeom>
          <a:noFill/>
          <a:ln w="9525">
            <a:noFill/>
            <a:miter lim="800000"/>
            <a:headEnd/>
            <a:tailEnd/>
          </a:ln>
        </p:spPr>
        <p:txBody>
          <a:bodyPr>
            <a:spAutoFit/>
          </a:bodyPr>
          <a:lstStyle/>
          <a:p>
            <a:pPr eaLnBrk="0" hangingPunct="0"/>
            <a:endParaRPr lang="nl-NL" sz="1800">
              <a:solidFill>
                <a:srgbClr val="000000"/>
              </a:solidFill>
            </a:endParaRPr>
          </a:p>
        </p:txBody>
      </p:sp>
      <p:sp>
        <p:nvSpPr>
          <p:cNvPr id="103439" name="Rectangle 4"/>
          <p:cNvSpPr>
            <a:spLocks noChangeArrowheads="1"/>
          </p:cNvSpPr>
          <p:nvPr/>
        </p:nvSpPr>
        <p:spPr bwMode="auto">
          <a:xfrm>
            <a:off x="0" y="185738"/>
            <a:ext cx="185738" cy="371475"/>
          </a:xfrm>
          <a:prstGeom prst="rect">
            <a:avLst/>
          </a:prstGeom>
          <a:noFill/>
          <a:ln w="9525">
            <a:noFill/>
            <a:miter lim="800000"/>
            <a:headEnd/>
            <a:tailEnd/>
          </a:ln>
        </p:spPr>
        <p:txBody>
          <a:bodyPr wrap="none" lIns="92075" tIns="46038" rIns="92075" bIns="46038" anchor="ctr">
            <a:spAutoFit/>
          </a:bodyPr>
          <a:lstStyle/>
          <a:p>
            <a:pPr eaLnBrk="0" hangingPunct="0"/>
            <a:endParaRPr lang="nl-NL" sz="1800">
              <a:solidFill>
                <a:srgbClr val="000000"/>
              </a:solidFill>
            </a:endParaRPr>
          </a:p>
        </p:txBody>
      </p:sp>
      <p:sp>
        <p:nvSpPr>
          <p:cNvPr id="103440" name="Rectangle 5"/>
          <p:cNvSpPr>
            <a:spLocks noChangeArrowheads="1"/>
          </p:cNvSpPr>
          <p:nvPr/>
        </p:nvSpPr>
        <p:spPr bwMode="auto">
          <a:xfrm>
            <a:off x="0" y="185738"/>
            <a:ext cx="185738" cy="371475"/>
          </a:xfrm>
          <a:prstGeom prst="rect">
            <a:avLst/>
          </a:prstGeom>
          <a:noFill/>
          <a:ln w="9525">
            <a:noFill/>
            <a:miter lim="800000"/>
            <a:headEnd/>
            <a:tailEnd/>
          </a:ln>
        </p:spPr>
        <p:txBody>
          <a:bodyPr wrap="none" lIns="92075" tIns="46038" rIns="92075" bIns="46038" anchor="ctr">
            <a:spAutoFit/>
          </a:bodyPr>
          <a:lstStyle/>
          <a:p>
            <a:pPr eaLnBrk="0" hangingPunct="0"/>
            <a:endParaRPr lang="nl-NL" sz="1800">
              <a:solidFill>
                <a:srgbClr val="000000"/>
              </a:solidFill>
            </a:endParaRPr>
          </a:p>
        </p:txBody>
      </p:sp>
      <p:graphicFrame>
        <p:nvGraphicFramePr>
          <p:cNvPr id="103434" name="Object 10"/>
          <p:cNvGraphicFramePr>
            <a:graphicFrameLocks noChangeAspect="1"/>
          </p:cNvGraphicFramePr>
          <p:nvPr>
            <p:extLst>
              <p:ext uri="{D42A27DB-BD31-4B8C-83A1-F6EECF244321}">
                <p14:modId xmlns:p14="http://schemas.microsoft.com/office/powerpoint/2010/main" val="2002738347"/>
              </p:ext>
            </p:extLst>
          </p:nvPr>
        </p:nvGraphicFramePr>
        <p:xfrm>
          <a:off x="3083719" y="371259"/>
          <a:ext cx="5826125" cy="6409171"/>
        </p:xfrm>
        <a:graphic>
          <a:graphicData uri="http://schemas.openxmlformats.org/presentationml/2006/ole">
            <mc:AlternateContent xmlns:mc="http://schemas.openxmlformats.org/markup-compatibility/2006">
              <mc:Choice xmlns:v="urn:schemas-microsoft-com:vml" Requires="v">
                <p:oleObj spid="_x0000_s2058" name="Visio" r:id="rId4" imgW="6435450" imgH="7407395" progId="Visio.Drawing.11">
                  <p:embed/>
                </p:oleObj>
              </mc:Choice>
              <mc:Fallback>
                <p:oleObj name="Visio" r:id="rId4" imgW="6435450" imgH="7407395" progId="Visio.Drawing.11">
                  <p:embed/>
                  <p:pic>
                    <p:nvPicPr>
                      <p:cNvPr id="0" name=""/>
                      <p:cNvPicPr>
                        <a:picLocks noChangeAspect="1" noChangeArrowheads="1"/>
                      </p:cNvPicPr>
                      <p:nvPr/>
                    </p:nvPicPr>
                    <p:blipFill>
                      <a:blip r:embed="rId5"/>
                      <a:srcRect/>
                      <a:stretch>
                        <a:fillRect/>
                      </a:stretch>
                    </p:blipFill>
                    <p:spPr bwMode="auto">
                      <a:xfrm>
                        <a:off x="3083719" y="371259"/>
                        <a:ext cx="5826125" cy="64091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13199262"/>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Grp="1" noChangeArrowheads="1"/>
          </p:cNvSpPr>
          <p:nvPr>
            <p:ph type="title"/>
          </p:nvPr>
        </p:nvSpPr>
        <p:spPr>
          <a:xfrm>
            <a:off x="304800" y="981075"/>
            <a:ext cx="9372600" cy="762000"/>
          </a:xfrm>
        </p:spPr>
        <p:txBody>
          <a:bodyPr/>
          <a:lstStyle/>
          <a:p>
            <a:r>
              <a:rPr lang="en-US" smtClean="0"/>
              <a:t>FB Specific Error and Status Codes </a:t>
            </a:r>
            <a:r>
              <a:rPr lang="en-US" sz="2800" smtClean="0"/>
              <a:t>(partly)</a:t>
            </a:r>
            <a:endParaRPr lang="en-US" smtClean="0"/>
          </a:p>
        </p:txBody>
      </p:sp>
      <p:sp>
        <p:nvSpPr>
          <p:cNvPr id="162820" name="Rectangle 3"/>
          <p:cNvSpPr>
            <a:spLocks noChangeArrowheads="1"/>
          </p:cNvSpPr>
          <p:nvPr/>
        </p:nvSpPr>
        <p:spPr bwMode="auto">
          <a:xfrm>
            <a:off x="2209800" y="2662238"/>
            <a:ext cx="9906000" cy="369887"/>
          </a:xfrm>
          <a:prstGeom prst="rect">
            <a:avLst/>
          </a:prstGeom>
          <a:noFill/>
          <a:ln w="9525">
            <a:noFill/>
            <a:miter lim="800000"/>
            <a:headEnd/>
            <a:tailEnd/>
          </a:ln>
        </p:spPr>
        <p:txBody>
          <a:bodyPr>
            <a:spAutoFit/>
          </a:bodyPr>
          <a:lstStyle/>
          <a:p>
            <a:pPr eaLnBrk="0" hangingPunct="0"/>
            <a:endParaRPr lang="nl-NL" sz="1800">
              <a:solidFill>
                <a:srgbClr val="0000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24" y="1752600"/>
            <a:ext cx="827467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315009"/>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example of usage (1 of 2)</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297"/>
          <a:stretch/>
        </p:blipFill>
        <p:spPr bwMode="auto">
          <a:xfrm>
            <a:off x="663513" y="1828800"/>
            <a:ext cx="8328087"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715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example of usage </a:t>
            </a:r>
            <a:r>
              <a:rPr lang="en-US" dirty="0" smtClean="0"/>
              <a:t>(2 </a:t>
            </a:r>
            <a:r>
              <a:rPr lang="en-US" dirty="0"/>
              <a:t>of 2)</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568"/>
          <a:stretch/>
        </p:blipFill>
        <p:spPr bwMode="auto">
          <a:xfrm>
            <a:off x="601651" y="1981200"/>
            <a:ext cx="823754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676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p:txBody>
          <a:bodyPr/>
          <a:lstStyle/>
          <a:p>
            <a:r>
              <a:rPr lang="en-US" altLang="ja-JP" dirty="0" smtClean="0">
                <a:ea typeface="ＭＳ Ｐゴシック"/>
                <a:cs typeface="ＭＳ Ｐゴシック"/>
              </a:rPr>
              <a:t>Defined Safety FBs in Part 3 (1/2)</a:t>
            </a:r>
          </a:p>
        </p:txBody>
      </p:sp>
      <p:sp>
        <p:nvSpPr>
          <p:cNvPr id="155652" name="Rectangle 3"/>
          <p:cNvSpPr>
            <a:spLocks noGrp="1" noChangeArrowheads="1"/>
          </p:cNvSpPr>
          <p:nvPr>
            <p:ph type="body" idx="1"/>
          </p:nvPr>
        </p:nvSpPr>
        <p:spPr>
          <a:xfrm>
            <a:off x="304800" y="1905000"/>
            <a:ext cx="9372600" cy="4335462"/>
          </a:xfrm>
        </p:spPr>
        <p:txBody>
          <a:bodyPr/>
          <a:lstStyle/>
          <a:p>
            <a:pPr>
              <a:lnSpc>
                <a:spcPct val="150000"/>
              </a:lnSpc>
            </a:pPr>
            <a:r>
              <a:rPr lang="en-US" dirty="0" smtClean="0"/>
              <a:t>Safety Guard Interlocking with Locking (Version 2) </a:t>
            </a:r>
            <a:endParaRPr lang="en-US" dirty="0"/>
          </a:p>
          <a:p>
            <a:pPr>
              <a:lnSpc>
                <a:spcPct val="150000"/>
              </a:lnSpc>
            </a:pPr>
            <a:r>
              <a:rPr lang="en-US" dirty="0"/>
              <a:t>Safety Guard Interlocking with Locking </a:t>
            </a:r>
            <a:r>
              <a:rPr lang="en-US" dirty="0" smtClean="0"/>
              <a:t>for switches with serial contacts</a:t>
            </a:r>
            <a:endParaRPr lang="en-US" dirty="0"/>
          </a:p>
          <a:p>
            <a:pPr>
              <a:lnSpc>
                <a:spcPct val="150000"/>
              </a:lnSpc>
            </a:pPr>
            <a:r>
              <a:rPr lang="en-US" dirty="0" smtClean="0"/>
              <a:t>Pressure Sensitive Equipment </a:t>
            </a:r>
            <a:r>
              <a:rPr lang="en-US" dirty="0"/>
              <a:t>(PSE)</a:t>
            </a:r>
          </a:p>
          <a:p>
            <a:pPr>
              <a:lnSpc>
                <a:spcPct val="150000"/>
              </a:lnSpc>
            </a:pPr>
            <a:r>
              <a:rPr lang="en-US" dirty="0" smtClean="0"/>
              <a:t>Diagnostic </a:t>
            </a:r>
            <a:r>
              <a:rPr lang="en-US" dirty="0"/>
              <a:t>FB </a:t>
            </a:r>
          </a:p>
          <a:p>
            <a:pPr>
              <a:lnSpc>
                <a:spcPct val="150000"/>
              </a:lnSpc>
            </a:pPr>
            <a:r>
              <a:rPr lang="en-US" dirty="0" smtClean="0"/>
              <a:t>Override</a:t>
            </a:r>
            <a:endParaRPr lang="en-US" dirty="0"/>
          </a:p>
          <a:p>
            <a:pPr>
              <a:lnSpc>
                <a:spcPct val="150000"/>
              </a:lnSpc>
            </a:pPr>
            <a:r>
              <a:rPr lang="en-US" dirty="0" smtClean="0"/>
              <a:t>SF_EnableSwitch2 (without detection of panic position)</a:t>
            </a:r>
            <a:endParaRPr lang="en-US" dirty="0"/>
          </a:p>
        </p:txBody>
      </p:sp>
    </p:spTree>
    <p:extLst>
      <p:ext uri="{BB962C8B-B14F-4D97-AF65-F5344CB8AC3E}">
        <p14:creationId xmlns:p14="http://schemas.microsoft.com/office/powerpoint/2010/main" val="4254776188"/>
      </p:ext>
    </p:extLst>
  </p:cSld>
  <p:clrMapOvr>
    <a:masterClrMapping/>
  </p:clrMapOvr>
  <p:transition advTm="5000">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Part 4 – Application for Presses</a:t>
            </a:r>
          </a:p>
        </p:txBody>
      </p:sp>
      <p:pic>
        <p:nvPicPr>
          <p:cNvPr id="41987" name="Picture 3" descr="http://upload.wikimedia.org/wikipedia/commons/0/01/Power_press_animation.gif">
            <a:hlinkClick r:id="rId3" tooltip="Power press with a fixed barrier guard"/>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476500" y="2286000"/>
            <a:ext cx="48275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035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Basic Press Cycle</a:t>
            </a:r>
          </a:p>
        </p:txBody>
      </p:sp>
      <p:sp>
        <p:nvSpPr>
          <p:cNvPr id="43011"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nl-NL"/>
          </a:p>
        </p:txBody>
      </p:sp>
      <p:graphicFrame>
        <p:nvGraphicFramePr>
          <p:cNvPr id="43012" name="Object 4"/>
          <p:cNvGraphicFramePr>
            <a:graphicFrameLocks noChangeAspect="1"/>
          </p:cNvGraphicFramePr>
          <p:nvPr/>
        </p:nvGraphicFramePr>
        <p:xfrm>
          <a:off x="1497013" y="1506538"/>
          <a:ext cx="5802312" cy="5018087"/>
        </p:xfrm>
        <a:graphic>
          <a:graphicData uri="http://schemas.openxmlformats.org/presentationml/2006/ole">
            <mc:AlternateContent xmlns:mc="http://schemas.openxmlformats.org/markup-compatibility/2006">
              <mc:Choice xmlns:v="urn:schemas-microsoft-com:vml" Requires="v">
                <p:oleObj spid="_x0000_s3082" name="Visio" r:id="rId4" imgW="6776185" imgH="5851080" progId="Visio.Drawing.11">
                  <p:embed/>
                </p:oleObj>
              </mc:Choice>
              <mc:Fallback>
                <p:oleObj name="Visio" r:id="rId4" imgW="6776185" imgH="585108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7013" y="1506538"/>
                        <a:ext cx="5802312"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9399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4"/>
          <p:cNvGraphicFramePr>
            <a:graphicFrameLocks noChangeAspect="1"/>
          </p:cNvGraphicFramePr>
          <p:nvPr/>
        </p:nvGraphicFramePr>
        <p:xfrm>
          <a:off x="1389063" y="1152525"/>
          <a:ext cx="7451725" cy="5589588"/>
        </p:xfrm>
        <a:graphic>
          <a:graphicData uri="http://schemas.openxmlformats.org/presentationml/2006/ole">
            <mc:AlternateContent xmlns:mc="http://schemas.openxmlformats.org/markup-compatibility/2006">
              <mc:Choice xmlns:v="urn:schemas-microsoft-com:vml" Requires="v">
                <p:oleObj spid="_x0000_s4106" name="Presentation" r:id="rId5" imgW="4523129" imgH="3392447" progId="PowerPoint.Show.12">
                  <p:embed/>
                </p:oleObj>
              </mc:Choice>
              <mc:Fallback>
                <p:oleObj name="Presentation" r:id="rId5" imgW="4523129" imgH="3392447" progId="PowerPoint.Show.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9063" y="1152525"/>
                        <a:ext cx="74517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5" name="Title 1"/>
          <p:cNvSpPr>
            <a:spLocks noGrp="1"/>
          </p:cNvSpPr>
          <p:nvPr>
            <p:ph type="title"/>
          </p:nvPr>
        </p:nvSpPr>
        <p:spPr/>
        <p:txBody>
          <a:bodyPr/>
          <a:lstStyle/>
          <a:p>
            <a:r>
              <a:rPr lang="en-US" smtClean="0"/>
              <a:t>Safety on Presses</a:t>
            </a:r>
          </a:p>
        </p:txBody>
      </p:sp>
      <p:sp>
        <p:nvSpPr>
          <p:cNvPr id="44036"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nl-NL"/>
          </a:p>
        </p:txBody>
      </p:sp>
    </p:spTree>
    <p:extLst>
      <p:ext uri="{BB962C8B-B14F-4D97-AF65-F5344CB8AC3E}">
        <p14:creationId xmlns:p14="http://schemas.microsoft.com/office/powerpoint/2010/main" val="4084172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273050" y="1066800"/>
            <a:ext cx="9432925" cy="762000"/>
          </a:xfrm>
        </p:spPr>
        <p:txBody>
          <a:bodyPr/>
          <a:lstStyle/>
          <a:p>
            <a:r>
              <a:rPr lang="en-US" altLang="ja-JP" sz="3200" smtClean="0">
                <a:ea typeface="ＭＳ Ｐゴシック"/>
                <a:cs typeface="ＭＳ Ｐゴシック"/>
              </a:rPr>
              <a:t>Reasons to merge – a changing environment</a:t>
            </a:r>
          </a:p>
        </p:txBody>
      </p:sp>
      <p:sp>
        <p:nvSpPr>
          <p:cNvPr id="147458" name="Rectangle 3"/>
          <p:cNvSpPr>
            <a:spLocks noGrp="1" noChangeArrowheads="1"/>
          </p:cNvSpPr>
          <p:nvPr>
            <p:ph type="body" idx="1"/>
          </p:nvPr>
        </p:nvSpPr>
        <p:spPr>
          <a:xfrm>
            <a:off x="304800" y="2057400"/>
            <a:ext cx="9372600" cy="4267200"/>
          </a:xfrm>
        </p:spPr>
        <p:txBody>
          <a:bodyPr/>
          <a:lstStyle/>
          <a:p>
            <a:pPr>
              <a:lnSpc>
                <a:spcPct val="120000"/>
              </a:lnSpc>
            </a:pPr>
            <a:r>
              <a:rPr lang="en-US" altLang="ja-JP" dirty="0" smtClean="0">
                <a:ea typeface="ＭＳ Ｐゴシック"/>
                <a:cs typeface="ＭＳ Ｐゴシック"/>
              </a:rPr>
              <a:t>Too many dialects, too many standards, </a:t>
            </a:r>
            <a:r>
              <a:rPr lang="en-GB" altLang="ja-JP" dirty="0" smtClean="0">
                <a:ea typeface="ＭＳ Ｐゴシック"/>
                <a:cs typeface="ＭＳ Ｐゴシック"/>
              </a:rPr>
              <a:t>including IEC 61508 and IEC 62061;</a:t>
            </a:r>
          </a:p>
          <a:p>
            <a:pPr>
              <a:lnSpc>
                <a:spcPct val="120000"/>
              </a:lnSpc>
            </a:pPr>
            <a:r>
              <a:rPr lang="en-US" altLang="ja-JP" dirty="0" smtClean="0">
                <a:ea typeface="ＭＳ Ｐゴシック"/>
                <a:cs typeface="ＭＳ Ｐゴシック"/>
              </a:rPr>
              <a:t>Additional governmental requirements increasing the liability issues;</a:t>
            </a:r>
          </a:p>
          <a:p>
            <a:pPr>
              <a:lnSpc>
                <a:spcPct val="120000"/>
              </a:lnSpc>
            </a:pPr>
            <a:r>
              <a:rPr lang="en-US" altLang="ja-JP" dirty="0" smtClean="0">
                <a:ea typeface="ＭＳ Ｐゴシック"/>
                <a:cs typeface="ＭＳ Ｐゴシック"/>
              </a:rPr>
              <a:t>No independent training material</a:t>
            </a:r>
          </a:p>
          <a:p>
            <a:pPr>
              <a:lnSpc>
                <a:spcPct val="120000"/>
              </a:lnSpc>
            </a:pPr>
            <a:r>
              <a:rPr lang="en-US" altLang="ja-JP" dirty="0" smtClean="0">
                <a:ea typeface="ＭＳ Ｐゴシック"/>
                <a:cs typeface="ＭＳ Ｐゴシック"/>
              </a:rPr>
              <a:t>Trend to software solutions</a:t>
            </a:r>
          </a:p>
          <a:p>
            <a:pPr>
              <a:lnSpc>
                <a:spcPct val="120000"/>
              </a:lnSpc>
            </a:pPr>
            <a:r>
              <a:rPr lang="en-US" altLang="ja-JP" dirty="0" smtClean="0">
                <a:ea typeface="ＭＳ Ｐゴシック"/>
                <a:cs typeface="ＭＳ Ｐゴシック"/>
              </a:rPr>
              <a:t>Too much done by machine builder</a:t>
            </a:r>
          </a:p>
          <a:p>
            <a:pPr>
              <a:lnSpc>
                <a:spcPct val="120000"/>
              </a:lnSpc>
            </a:pPr>
            <a:r>
              <a:rPr lang="en-US" altLang="ja-JP" dirty="0" smtClean="0">
                <a:ea typeface="ＭＳ Ｐゴシック"/>
                <a:cs typeface="ＭＳ Ｐゴシック"/>
              </a:rPr>
              <a:t>Growing market expected</a:t>
            </a:r>
          </a:p>
        </p:txBody>
      </p:sp>
    </p:spTree>
    <p:extLst>
      <p:ext uri="{BB962C8B-B14F-4D97-AF65-F5344CB8AC3E}">
        <p14:creationId xmlns:p14="http://schemas.microsoft.com/office/powerpoint/2010/main" val="1748122741"/>
      </p:ext>
    </p:extLst>
  </p:cSld>
  <p:clrMapOvr>
    <a:masterClrMapping/>
  </p:clrMapOvr>
  <p:transition advTm="4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Function Blocks for Presses (1/2)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6146285"/>
              </p:ext>
            </p:extLst>
          </p:nvPr>
        </p:nvGraphicFramePr>
        <p:xfrm>
          <a:off x="533400" y="1676400"/>
          <a:ext cx="9144000" cy="4267060"/>
        </p:xfrm>
        <a:graphic>
          <a:graphicData uri="http://schemas.openxmlformats.org/drawingml/2006/table">
            <a:tbl>
              <a:tblPr>
                <a:tableStyleId>{5C22544A-7EE6-4342-B048-85BDC9FD1C3A}</a:tableStyleId>
              </a:tblPr>
              <a:tblGrid>
                <a:gridCol w="3776373"/>
                <a:gridCol w="1619169"/>
                <a:gridCol w="3748458"/>
              </a:tblGrid>
              <a:tr h="579050">
                <a:tc>
                  <a:txBody>
                    <a:bodyPr/>
                    <a:lstStyle/>
                    <a:p>
                      <a:pPr>
                        <a:spcAft>
                          <a:spcPts val="0"/>
                        </a:spcAft>
                      </a:pPr>
                      <a:r>
                        <a:rPr lang="en-US" sz="1800" b="1" i="1" dirty="0">
                          <a:solidFill>
                            <a:schemeClr val="accent1">
                              <a:lumMod val="75000"/>
                            </a:schemeClr>
                          </a:solidFill>
                          <a:effectLst/>
                        </a:rPr>
                        <a:t>PLCopen SF_FB</a:t>
                      </a:r>
                      <a:endParaRPr lang="en-US" sz="1800" b="1" i="1" dirty="0">
                        <a:solidFill>
                          <a:schemeClr val="accent1">
                            <a:lumMod val="75000"/>
                          </a:schemeClr>
                        </a:solidFill>
                        <a:effectLst/>
                        <a:latin typeface="Times New Roman"/>
                        <a:ea typeface="Times New Roman"/>
                      </a:endParaRPr>
                    </a:p>
                  </a:txBody>
                  <a:tcPr marL="68580" marR="68580" marT="0" marB="0" anchor="ctr"/>
                </a:tc>
                <a:tc>
                  <a:txBody>
                    <a:bodyPr/>
                    <a:lstStyle/>
                    <a:p>
                      <a:pPr>
                        <a:spcAft>
                          <a:spcPts val="0"/>
                        </a:spcAft>
                      </a:pPr>
                      <a:r>
                        <a:rPr lang="en-US" sz="1800" b="1" i="1" dirty="0">
                          <a:solidFill>
                            <a:schemeClr val="accent1">
                              <a:lumMod val="75000"/>
                            </a:schemeClr>
                          </a:solidFill>
                          <a:effectLst/>
                        </a:rPr>
                        <a:t>Press Type</a:t>
                      </a:r>
                      <a:endParaRPr lang="en-US" sz="1800" b="1" i="1" dirty="0">
                        <a:solidFill>
                          <a:schemeClr val="accent1">
                            <a:lumMod val="75000"/>
                          </a:schemeClr>
                        </a:solidFill>
                        <a:effectLst/>
                        <a:latin typeface="Times New Roman"/>
                        <a:ea typeface="Times New Roman"/>
                      </a:endParaRPr>
                    </a:p>
                  </a:txBody>
                  <a:tcPr marL="68580" marR="68580" marT="0" marB="0" anchor="ctr"/>
                </a:tc>
                <a:tc>
                  <a:txBody>
                    <a:bodyPr/>
                    <a:lstStyle/>
                    <a:p>
                      <a:pPr>
                        <a:spcAft>
                          <a:spcPts val="0"/>
                        </a:spcAft>
                      </a:pPr>
                      <a:r>
                        <a:rPr lang="en-US" sz="1800" b="1" i="1" dirty="0">
                          <a:solidFill>
                            <a:schemeClr val="accent1">
                              <a:lumMod val="75000"/>
                            </a:schemeClr>
                          </a:solidFill>
                          <a:effectLst/>
                        </a:rPr>
                        <a:t>Safety function</a:t>
                      </a:r>
                      <a:endParaRPr lang="en-US" sz="1800" b="1" i="1" dirty="0">
                        <a:solidFill>
                          <a:schemeClr val="accent1">
                            <a:lumMod val="75000"/>
                          </a:schemeClr>
                        </a:solidFill>
                        <a:effectLst/>
                        <a:latin typeface="Times New Roman"/>
                        <a:ea typeface="Times New Roman"/>
                      </a:endParaRPr>
                    </a:p>
                  </a:txBody>
                  <a:tcPr marL="68580" marR="68580" marT="0" marB="0" anchor="ctr"/>
                </a:tc>
              </a:tr>
              <a:tr h="365760">
                <a:tc>
                  <a:txBody>
                    <a:bodyPr/>
                    <a:lstStyle/>
                    <a:p>
                      <a:pPr>
                        <a:spcAft>
                          <a:spcPts val="0"/>
                        </a:spcAft>
                      </a:pPr>
                      <a:r>
                        <a:rPr lang="en-US" sz="1800" dirty="0" err="1">
                          <a:effectLst/>
                        </a:rPr>
                        <a:t>SF_EmergencyStop</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dirty="0" smtClean="0">
                          <a:effectLst/>
                        </a:rPr>
                        <a:t>Generic</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dirty="0">
                          <a:effectLst/>
                        </a:rPr>
                        <a:t>Emergency stop with start up inhibit</a:t>
                      </a:r>
                      <a:endParaRPr lang="en-US" sz="1800" dirty="0">
                        <a:effectLst/>
                        <a:latin typeface="Times New Roman"/>
                        <a:ea typeface="Times New Roman"/>
                      </a:endParaRPr>
                    </a:p>
                  </a:txBody>
                  <a:tcPr marL="68580" marR="68580" marT="0" marB="0" anchor="ctr"/>
                </a:tc>
              </a:tr>
              <a:tr h="365760">
                <a:tc>
                  <a:txBody>
                    <a:bodyPr/>
                    <a:lstStyle/>
                    <a:p>
                      <a:pPr>
                        <a:spcAft>
                          <a:spcPts val="0"/>
                        </a:spcAft>
                      </a:pPr>
                      <a:r>
                        <a:rPr lang="en-US" sz="1800" dirty="0" err="1">
                          <a:effectLst/>
                        </a:rPr>
                        <a:t>SF_FootSwitch</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dirty="0" smtClean="0">
                          <a:effectLst/>
                        </a:rPr>
                        <a:t>Generic (P4)</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dirty="0">
                          <a:effectLst/>
                        </a:rPr>
                        <a:t>Footswitch with enabling</a:t>
                      </a:r>
                      <a:endParaRPr lang="en-US" sz="1800" dirty="0">
                        <a:effectLst/>
                        <a:latin typeface="Times New Roman"/>
                        <a:ea typeface="Times New Roman"/>
                      </a:endParaRPr>
                    </a:p>
                  </a:txBody>
                  <a:tcPr marL="68580" marR="68580" marT="0" marB="0" anchor="ctr"/>
                </a:tc>
              </a:tr>
              <a:tr h="365760">
                <a:tc>
                  <a:txBody>
                    <a:bodyPr/>
                    <a:lstStyle/>
                    <a:p>
                      <a:pPr>
                        <a:spcAft>
                          <a:spcPts val="0"/>
                        </a:spcAft>
                      </a:pPr>
                      <a:r>
                        <a:rPr lang="en-US" sz="1800" dirty="0">
                          <a:effectLst/>
                        </a:rPr>
                        <a:t>SF_ESPE</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dirty="0">
                          <a:effectLst/>
                        </a:rPr>
                        <a:t>Generic</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dirty="0">
                          <a:effectLst/>
                        </a:rPr>
                        <a:t>Light curtain</a:t>
                      </a:r>
                      <a:endParaRPr lang="en-US" sz="1800" dirty="0">
                        <a:effectLst/>
                        <a:latin typeface="Times New Roman"/>
                        <a:ea typeface="Times New Roman"/>
                      </a:endParaRPr>
                    </a:p>
                  </a:txBody>
                  <a:tcPr marL="68580" marR="68580" marT="0" marB="0" anchor="ctr"/>
                </a:tc>
              </a:tr>
              <a:tr h="365760">
                <a:tc>
                  <a:txBody>
                    <a:bodyPr/>
                    <a:lstStyle/>
                    <a:p>
                      <a:pPr>
                        <a:spcAft>
                          <a:spcPts val="0"/>
                        </a:spcAft>
                      </a:pPr>
                      <a:r>
                        <a:rPr lang="en-US" sz="1800" dirty="0" err="1">
                          <a:effectLst/>
                        </a:rPr>
                        <a:t>SF_GuardLocking</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a:effectLst/>
                        </a:rPr>
                        <a:t>Generic</a:t>
                      </a:r>
                      <a:endParaRPr lang="en-US" sz="1800">
                        <a:effectLst/>
                        <a:latin typeface="Times New Roman"/>
                        <a:ea typeface="Times New Roman"/>
                      </a:endParaRPr>
                    </a:p>
                  </a:txBody>
                  <a:tcPr marL="68580" marR="68580" marT="0" marB="0" anchor="ctr"/>
                </a:tc>
                <a:tc>
                  <a:txBody>
                    <a:bodyPr/>
                    <a:lstStyle/>
                    <a:p>
                      <a:pPr>
                        <a:spcAft>
                          <a:spcPts val="0"/>
                        </a:spcAft>
                      </a:pPr>
                      <a:r>
                        <a:rPr lang="en-US" sz="1800" dirty="0">
                          <a:effectLst/>
                        </a:rPr>
                        <a:t>Guard locking with interlocking</a:t>
                      </a:r>
                      <a:endParaRPr lang="en-US" sz="1800" dirty="0">
                        <a:effectLst/>
                        <a:latin typeface="Times New Roman"/>
                        <a:ea typeface="Times New Roman"/>
                      </a:endParaRPr>
                    </a:p>
                  </a:txBody>
                  <a:tcPr marL="68580" marR="68580" marT="0" marB="0" anchor="ctr"/>
                </a:tc>
              </a:tr>
              <a:tr h="365760">
                <a:tc>
                  <a:txBody>
                    <a:bodyPr/>
                    <a:lstStyle/>
                    <a:p>
                      <a:pPr>
                        <a:spcAft>
                          <a:spcPts val="0"/>
                        </a:spcAft>
                      </a:pPr>
                      <a:r>
                        <a:rPr lang="en-US" sz="1800" dirty="0" err="1">
                          <a:effectLst/>
                        </a:rPr>
                        <a:t>SF_GuardMonitoring</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a:effectLst/>
                        </a:rPr>
                        <a:t>Generic</a:t>
                      </a:r>
                      <a:endParaRPr lang="en-US" sz="1800">
                        <a:effectLst/>
                        <a:latin typeface="Times New Roman"/>
                        <a:ea typeface="Times New Roman"/>
                      </a:endParaRPr>
                    </a:p>
                  </a:txBody>
                  <a:tcPr marL="68580" marR="68580" marT="0" marB="0" anchor="ctr"/>
                </a:tc>
                <a:tc>
                  <a:txBody>
                    <a:bodyPr/>
                    <a:lstStyle/>
                    <a:p>
                      <a:pPr>
                        <a:spcAft>
                          <a:spcPts val="0"/>
                        </a:spcAft>
                      </a:pPr>
                      <a:r>
                        <a:rPr lang="en-US" sz="1800" dirty="0" smtClean="0">
                          <a:effectLst/>
                        </a:rPr>
                        <a:t>Guard Monitoring</a:t>
                      </a:r>
                      <a:endParaRPr lang="en-US" sz="1800" dirty="0">
                        <a:effectLst/>
                        <a:latin typeface="Times New Roman"/>
                        <a:ea typeface="Times New Roman"/>
                      </a:endParaRPr>
                    </a:p>
                  </a:txBody>
                  <a:tcPr marL="68580" marR="68580" marT="0" marB="0" anchor="ctr"/>
                </a:tc>
              </a:tr>
              <a:tr h="579050">
                <a:tc>
                  <a:txBody>
                    <a:bodyPr/>
                    <a:lstStyle/>
                    <a:p>
                      <a:pPr>
                        <a:spcAft>
                          <a:spcPts val="0"/>
                        </a:spcAft>
                      </a:pPr>
                      <a:r>
                        <a:rPr lang="en-US" sz="1800" dirty="0" err="1">
                          <a:effectLst/>
                        </a:rPr>
                        <a:t>SF_Mode_Selector</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a:effectLst/>
                        </a:rPr>
                        <a:t>Generic</a:t>
                      </a:r>
                      <a:endParaRPr lang="en-US" sz="1800">
                        <a:effectLst/>
                        <a:latin typeface="Times New Roman"/>
                        <a:ea typeface="Times New Roman"/>
                      </a:endParaRPr>
                    </a:p>
                  </a:txBody>
                  <a:tcPr marL="68580" marR="68580" marT="0" marB="0" anchor="ctr"/>
                </a:tc>
                <a:tc>
                  <a:txBody>
                    <a:bodyPr/>
                    <a:lstStyle/>
                    <a:p>
                      <a:pPr>
                        <a:spcAft>
                          <a:spcPts val="0"/>
                        </a:spcAft>
                      </a:pPr>
                      <a:r>
                        <a:rPr lang="en-US" sz="1800" dirty="0" smtClean="0">
                          <a:effectLst/>
                        </a:rPr>
                        <a:t>Mode Select </a:t>
                      </a:r>
                      <a:r>
                        <a:rPr lang="en-US" sz="1800" dirty="0">
                          <a:effectLst/>
                        </a:rPr>
                        <a:t>(1 of n)</a:t>
                      </a:r>
                    </a:p>
                    <a:p>
                      <a:pPr>
                        <a:spcAft>
                          <a:spcPts val="0"/>
                        </a:spcAft>
                      </a:pPr>
                      <a:r>
                        <a:rPr lang="en-US" sz="1800" dirty="0">
                          <a:effectLst/>
                        </a:rPr>
                        <a:t>1 of 8 applicable</a:t>
                      </a:r>
                      <a:endParaRPr lang="en-US" sz="1800" dirty="0">
                        <a:effectLst/>
                        <a:latin typeface="Times New Roman"/>
                        <a:ea typeface="Times New Roman"/>
                      </a:endParaRPr>
                    </a:p>
                  </a:txBody>
                  <a:tcPr marL="68580" marR="68580" marT="0" marB="0" anchor="ctr"/>
                </a:tc>
              </a:tr>
              <a:tr h="365760">
                <a:tc>
                  <a:txBody>
                    <a:bodyPr/>
                    <a:lstStyle/>
                    <a:p>
                      <a:pPr>
                        <a:spcAft>
                          <a:spcPts val="0"/>
                        </a:spcAft>
                      </a:pPr>
                      <a:r>
                        <a:rPr lang="en-US" sz="1800" dirty="0" err="1">
                          <a:effectLst/>
                        </a:rPr>
                        <a:t>SF_TwoHandControlTypeIII</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a:effectLst/>
                        </a:rPr>
                        <a:t>Generic</a:t>
                      </a:r>
                      <a:endParaRPr lang="en-US" sz="1800">
                        <a:effectLst/>
                        <a:latin typeface="Times New Roman"/>
                        <a:ea typeface="Times New Roman"/>
                      </a:endParaRPr>
                    </a:p>
                  </a:txBody>
                  <a:tcPr marL="68580" marR="68580" marT="0" marB="0" anchor="ctr"/>
                </a:tc>
                <a:tc>
                  <a:txBody>
                    <a:bodyPr/>
                    <a:lstStyle/>
                    <a:p>
                      <a:pPr>
                        <a:spcAft>
                          <a:spcPts val="0"/>
                        </a:spcAft>
                      </a:pPr>
                      <a:r>
                        <a:rPr lang="en-US" sz="1800" dirty="0">
                          <a:effectLst/>
                        </a:rPr>
                        <a:t>Two hand control Type III</a:t>
                      </a:r>
                      <a:endParaRPr lang="en-US" sz="1800" dirty="0">
                        <a:effectLst/>
                        <a:latin typeface="Times New Roman"/>
                        <a:ea typeface="Times New Roman"/>
                      </a:endParaRPr>
                    </a:p>
                  </a:txBody>
                  <a:tcPr marL="68580" marR="68580" marT="0" marB="0" anchor="ctr"/>
                </a:tc>
              </a:tr>
              <a:tr h="365760">
                <a:tc>
                  <a:txBody>
                    <a:bodyPr/>
                    <a:lstStyle/>
                    <a:p>
                      <a:pPr>
                        <a:spcAft>
                          <a:spcPts val="0"/>
                        </a:spcAft>
                      </a:pPr>
                      <a:r>
                        <a:rPr lang="en-US" sz="1800" dirty="0" err="1">
                          <a:effectLst/>
                        </a:rPr>
                        <a:t>SF_TwoHandControlTypeIIIC</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dirty="0" smtClean="0">
                          <a:effectLst/>
                        </a:rPr>
                        <a:t>Generic (P4)</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dirty="0">
                          <a:effectLst/>
                        </a:rPr>
                        <a:t>Pluggable two hand control</a:t>
                      </a:r>
                      <a:endParaRPr lang="en-US" sz="1800" dirty="0">
                        <a:effectLst/>
                        <a:latin typeface="Times New Roman"/>
                        <a:ea typeface="Times New Roman"/>
                      </a:endParaRPr>
                    </a:p>
                  </a:txBody>
                  <a:tcPr marL="68580" marR="68580" marT="0" marB="0" anchor="ctr"/>
                </a:tc>
              </a:tr>
              <a:tr h="457200">
                <a:tc>
                  <a:txBody>
                    <a:bodyPr/>
                    <a:lstStyle/>
                    <a:p>
                      <a:pPr>
                        <a:spcAft>
                          <a:spcPts val="0"/>
                        </a:spcAft>
                      </a:pPr>
                      <a:r>
                        <a:rPr lang="en-US" sz="1800" dirty="0" err="1">
                          <a:effectLst/>
                        </a:rPr>
                        <a:t>SF_Cycle</a:t>
                      </a:r>
                      <a:r>
                        <a:rPr lang="en-US" sz="1800" dirty="0">
                          <a:effectLst/>
                        </a:rPr>
                        <a:t> Control</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dirty="0" smtClean="0">
                          <a:effectLst/>
                        </a:rPr>
                        <a:t>Mechanical (P4)</a:t>
                      </a:r>
                      <a:endParaRPr lang="en-US" sz="1800" dirty="0">
                        <a:effectLst/>
                        <a:latin typeface="Times New Roman"/>
                        <a:ea typeface="Times New Roman"/>
                      </a:endParaRPr>
                    </a:p>
                  </a:txBody>
                  <a:tcPr marL="68580" marR="68580" marT="0" marB="0" anchor="ctr"/>
                </a:tc>
                <a:tc>
                  <a:txBody>
                    <a:bodyPr/>
                    <a:lstStyle/>
                    <a:p>
                      <a:pPr>
                        <a:spcAft>
                          <a:spcPts val="0"/>
                        </a:spcAft>
                      </a:pPr>
                      <a:r>
                        <a:rPr lang="en-US" sz="1800" dirty="0">
                          <a:effectLst/>
                        </a:rPr>
                        <a:t>Cycle control with single or double break. </a:t>
                      </a:r>
                      <a:endParaRPr lang="en-US" sz="18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662428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Function Blocks for Presses (2/2)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5723328"/>
              </p:ext>
            </p:extLst>
          </p:nvPr>
        </p:nvGraphicFramePr>
        <p:xfrm>
          <a:off x="228599" y="1828800"/>
          <a:ext cx="9448800" cy="4297680"/>
        </p:xfrm>
        <a:graphic>
          <a:graphicData uri="http://schemas.openxmlformats.org/drawingml/2006/table">
            <a:tbl>
              <a:tblPr>
                <a:tableStyleId>{5C22544A-7EE6-4342-B048-85BDC9FD1C3A}</a:tableStyleId>
              </a:tblPr>
              <a:tblGrid>
                <a:gridCol w="3352801"/>
                <a:gridCol w="1524000"/>
                <a:gridCol w="4571999"/>
              </a:tblGrid>
              <a:tr h="238927">
                <a:tc>
                  <a:txBody>
                    <a:bodyPr/>
                    <a:lstStyle/>
                    <a:p>
                      <a:pPr>
                        <a:spcAft>
                          <a:spcPts val="0"/>
                        </a:spcAft>
                      </a:pPr>
                      <a:r>
                        <a:rPr lang="en-US" sz="1800" b="1" i="1" dirty="0">
                          <a:solidFill>
                            <a:schemeClr val="accent1">
                              <a:lumMod val="75000"/>
                            </a:schemeClr>
                          </a:solidFill>
                          <a:effectLst/>
                        </a:rPr>
                        <a:t>PLCopen SF_FB</a:t>
                      </a:r>
                      <a:endParaRPr lang="en-US" sz="1800" b="1" i="1" dirty="0">
                        <a:solidFill>
                          <a:schemeClr val="accent1">
                            <a:lumMod val="75000"/>
                          </a:schemeClr>
                        </a:solidFill>
                        <a:effectLst/>
                        <a:latin typeface="Times New Roman"/>
                        <a:ea typeface="Times New Roman"/>
                      </a:endParaRPr>
                    </a:p>
                  </a:txBody>
                  <a:tcPr marL="68578" marR="68578" marT="0" marB="0" anchor="ctr"/>
                </a:tc>
                <a:tc>
                  <a:txBody>
                    <a:bodyPr/>
                    <a:lstStyle/>
                    <a:p>
                      <a:pPr>
                        <a:spcAft>
                          <a:spcPts val="0"/>
                        </a:spcAft>
                      </a:pPr>
                      <a:r>
                        <a:rPr lang="en-US" sz="1800" b="1" i="1" dirty="0">
                          <a:solidFill>
                            <a:schemeClr val="accent1">
                              <a:lumMod val="75000"/>
                            </a:schemeClr>
                          </a:solidFill>
                          <a:effectLst/>
                        </a:rPr>
                        <a:t>Press Type</a:t>
                      </a:r>
                      <a:endParaRPr lang="en-US" sz="1800" b="1" i="1" dirty="0">
                        <a:solidFill>
                          <a:schemeClr val="accent1">
                            <a:lumMod val="75000"/>
                          </a:schemeClr>
                        </a:solidFill>
                        <a:effectLst/>
                        <a:latin typeface="Times New Roman"/>
                        <a:ea typeface="Times New Roman"/>
                      </a:endParaRPr>
                    </a:p>
                  </a:txBody>
                  <a:tcPr marL="68578" marR="68578" marT="0" marB="0" anchor="ctr"/>
                </a:tc>
                <a:tc>
                  <a:txBody>
                    <a:bodyPr/>
                    <a:lstStyle/>
                    <a:p>
                      <a:pPr>
                        <a:spcAft>
                          <a:spcPts val="0"/>
                        </a:spcAft>
                      </a:pPr>
                      <a:r>
                        <a:rPr lang="en-US" sz="1800" b="1" i="1" dirty="0">
                          <a:solidFill>
                            <a:schemeClr val="accent1">
                              <a:lumMod val="75000"/>
                            </a:schemeClr>
                          </a:solidFill>
                          <a:effectLst/>
                        </a:rPr>
                        <a:t>Safety function</a:t>
                      </a:r>
                      <a:endParaRPr lang="en-US" sz="1800" b="1" i="1" dirty="0">
                        <a:solidFill>
                          <a:schemeClr val="accent1">
                            <a:lumMod val="75000"/>
                          </a:schemeClr>
                        </a:solidFill>
                        <a:effectLst/>
                        <a:latin typeface="Times New Roman"/>
                        <a:ea typeface="Times New Roman"/>
                      </a:endParaRPr>
                    </a:p>
                  </a:txBody>
                  <a:tcPr marL="68578" marR="68578" marT="0" marB="0" anchor="ctr"/>
                </a:tc>
              </a:tr>
              <a:tr h="365760">
                <a:tc>
                  <a:txBody>
                    <a:bodyPr/>
                    <a:lstStyle/>
                    <a:p>
                      <a:pPr>
                        <a:spcAft>
                          <a:spcPts val="0"/>
                        </a:spcAft>
                      </a:pPr>
                      <a:r>
                        <a:rPr lang="en-US" dirty="0" err="1"/>
                        <a:t>SF_SingleValveMonitoring</a:t>
                      </a:r>
                      <a:endParaRPr lang="en-US" dirty="0"/>
                    </a:p>
                  </a:txBody>
                  <a:tcPr marL="0" marR="0" marT="0" marB="0" anchor="ctr"/>
                </a:tc>
                <a:tc>
                  <a:txBody>
                    <a:bodyPr/>
                    <a:lstStyle/>
                    <a:p>
                      <a:pPr>
                        <a:spcAft>
                          <a:spcPts val="0"/>
                        </a:spcAft>
                      </a:pPr>
                      <a:r>
                        <a:rPr lang="en-US" dirty="0" smtClean="0"/>
                        <a:t>Hydraulic (P4)</a:t>
                      </a:r>
                      <a:endParaRPr lang="en-US" dirty="0"/>
                    </a:p>
                  </a:txBody>
                  <a:tcPr marL="0" marR="0" marT="0" marB="0" anchor="ctr"/>
                </a:tc>
                <a:tc>
                  <a:txBody>
                    <a:bodyPr/>
                    <a:lstStyle/>
                    <a:p>
                      <a:pPr>
                        <a:spcAft>
                          <a:spcPts val="0"/>
                        </a:spcAft>
                      </a:pPr>
                      <a:r>
                        <a:rPr lang="en-US" dirty="0"/>
                        <a:t>Monitoring of valves with direct feedback</a:t>
                      </a:r>
                    </a:p>
                  </a:txBody>
                  <a:tcPr marL="0" marR="0" marT="0" marB="0" anchor="ctr"/>
                </a:tc>
              </a:tr>
              <a:tr h="365760">
                <a:tc>
                  <a:txBody>
                    <a:bodyPr/>
                    <a:lstStyle/>
                    <a:p>
                      <a:pPr>
                        <a:spcAft>
                          <a:spcPts val="0"/>
                        </a:spcAft>
                      </a:pPr>
                      <a:r>
                        <a:rPr lang="en-US" dirty="0" err="1"/>
                        <a:t>SF_SingleValveCycleMonitoring</a:t>
                      </a:r>
                      <a:endParaRPr lang="en-US" dirty="0"/>
                    </a:p>
                  </a:txBody>
                  <a:tcPr marL="0" marR="0" marT="0" marB="0" anchor="ctr"/>
                </a:tc>
                <a:tc>
                  <a:txBody>
                    <a:bodyPr/>
                    <a:lstStyle/>
                    <a:p>
                      <a:pPr>
                        <a:spcAft>
                          <a:spcPts val="0"/>
                        </a:spcAft>
                      </a:pPr>
                      <a:r>
                        <a:rPr lang="en-US" dirty="0" smtClean="0"/>
                        <a:t>Hydraulic (P4)</a:t>
                      </a:r>
                      <a:endParaRPr lang="en-US" dirty="0"/>
                    </a:p>
                  </a:txBody>
                  <a:tcPr marL="0" marR="0" marT="0" marB="0" anchor="ctr"/>
                </a:tc>
                <a:tc>
                  <a:txBody>
                    <a:bodyPr/>
                    <a:lstStyle/>
                    <a:p>
                      <a:pPr>
                        <a:spcAft>
                          <a:spcPts val="0"/>
                        </a:spcAft>
                      </a:pPr>
                      <a:r>
                        <a:rPr lang="en-US" dirty="0"/>
                        <a:t>Monitoring of Cartridge Valves</a:t>
                      </a:r>
                    </a:p>
                  </a:txBody>
                  <a:tcPr marL="0" marR="0" marT="0" marB="0" anchor="ctr"/>
                </a:tc>
              </a:tr>
              <a:tr h="545665">
                <a:tc>
                  <a:txBody>
                    <a:bodyPr/>
                    <a:lstStyle/>
                    <a:p>
                      <a:pPr>
                        <a:spcAft>
                          <a:spcPts val="0"/>
                        </a:spcAft>
                      </a:pPr>
                      <a:r>
                        <a:rPr lang="en-US" dirty="0" err="1"/>
                        <a:t>SF_DoubleValveMonitoring</a:t>
                      </a:r>
                      <a:endParaRPr lang="en-US" dirty="0"/>
                    </a:p>
                  </a:txBody>
                  <a:tcPr marL="0" marR="0" marT="0" marB="0" anchor="ctr"/>
                </a:tc>
                <a:tc>
                  <a:txBody>
                    <a:bodyPr/>
                    <a:lstStyle/>
                    <a:p>
                      <a:pPr>
                        <a:spcAft>
                          <a:spcPts val="0"/>
                        </a:spcAft>
                      </a:pPr>
                      <a:r>
                        <a:rPr lang="en-US" dirty="0" smtClean="0"/>
                        <a:t>Hydraulic (P4)</a:t>
                      </a:r>
                      <a:endParaRPr lang="en-US" dirty="0"/>
                    </a:p>
                  </a:txBody>
                  <a:tcPr marL="0" marR="0" marT="0" marB="0" anchor="ctr"/>
                </a:tc>
                <a:tc>
                  <a:txBody>
                    <a:bodyPr/>
                    <a:lstStyle/>
                    <a:p>
                      <a:pPr>
                        <a:spcAft>
                          <a:spcPts val="0"/>
                        </a:spcAft>
                      </a:pPr>
                      <a:r>
                        <a:rPr lang="en-US" dirty="0"/>
                        <a:t>Monitoring of double valves (Press Safety Valves)</a:t>
                      </a:r>
                    </a:p>
                  </a:txBody>
                  <a:tcPr marL="0" marR="0" marT="0" marB="0" anchor="ctr"/>
                </a:tc>
              </a:tr>
              <a:tr h="545665">
                <a:tc>
                  <a:txBody>
                    <a:bodyPr/>
                    <a:lstStyle/>
                    <a:p>
                      <a:pPr>
                        <a:spcAft>
                          <a:spcPts val="0"/>
                        </a:spcAft>
                      </a:pPr>
                      <a:r>
                        <a:rPr lang="en-US" dirty="0" err="1" smtClean="0"/>
                        <a:t>SF_ValveGroupControl</a:t>
                      </a:r>
                      <a:endParaRPr lang="en-US" dirty="0"/>
                    </a:p>
                  </a:txBody>
                  <a:tcPr marL="0" marR="0" marT="0" marB="0" anchor="ctr"/>
                </a:tc>
                <a:tc>
                  <a:txBody>
                    <a:bodyPr/>
                    <a:lstStyle/>
                    <a:p>
                      <a:pPr>
                        <a:spcAft>
                          <a:spcPts val="0"/>
                        </a:spcAft>
                      </a:pPr>
                      <a:r>
                        <a:rPr lang="en-US" dirty="0" smtClean="0"/>
                        <a:t>Generic (P4)</a:t>
                      </a:r>
                      <a:endParaRPr lang="en-US" dirty="0"/>
                    </a:p>
                  </a:txBody>
                  <a:tcPr marL="0" marR="0" marT="0" marB="0" anchor="ctr"/>
                </a:tc>
                <a:tc>
                  <a:txBody>
                    <a:bodyPr/>
                    <a:lstStyle/>
                    <a:p>
                      <a:pPr>
                        <a:spcAft>
                          <a:spcPts val="0"/>
                        </a:spcAft>
                      </a:pPr>
                      <a:r>
                        <a:rPr lang="en-US" dirty="0"/>
                        <a:t>Summarizes all the connected valves to a group</a:t>
                      </a:r>
                    </a:p>
                  </a:txBody>
                  <a:tcPr marL="0" marR="0" marT="0" marB="0" anchor="ctr"/>
                </a:tc>
              </a:tr>
              <a:tr h="545665">
                <a:tc>
                  <a:txBody>
                    <a:bodyPr/>
                    <a:lstStyle/>
                    <a:p>
                      <a:pPr>
                        <a:spcAft>
                          <a:spcPts val="0"/>
                        </a:spcAft>
                      </a:pPr>
                      <a:r>
                        <a:rPr lang="en-US" dirty="0" err="1"/>
                        <a:t>SF_TwoHandMultiOperator</a:t>
                      </a:r>
                      <a:endParaRPr lang="en-US" dirty="0"/>
                    </a:p>
                  </a:txBody>
                  <a:tcPr marL="0" marR="0" marT="0" marB="0" anchor="ctr"/>
                </a:tc>
                <a:tc>
                  <a:txBody>
                    <a:bodyPr/>
                    <a:lstStyle/>
                    <a:p>
                      <a:pPr>
                        <a:spcAft>
                          <a:spcPts val="0"/>
                        </a:spcAft>
                      </a:pPr>
                      <a:r>
                        <a:rPr lang="en-US" dirty="0" smtClean="0"/>
                        <a:t>Generic (P4)</a:t>
                      </a:r>
                      <a:endParaRPr lang="en-US" dirty="0"/>
                    </a:p>
                  </a:txBody>
                  <a:tcPr marL="0" marR="0" marT="0" marB="0" anchor="ctr"/>
                </a:tc>
                <a:tc>
                  <a:txBody>
                    <a:bodyPr/>
                    <a:lstStyle/>
                    <a:p>
                      <a:pPr>
                        <a:spcAft>
                          <a:spcPts val="0"/>
                        </a:spcAft>
                      </a:pPr>
                      <a:r>
                        <a:rPr lang="en-US" dirty="0"/>
                        <a:t>Enable for multi operator with two-hand control</a:t>
                      </a:r>
                    </a:p>
                  </a:txBody>
                  <a:tcPr marL="0" marR="0" marT="0" marB="0" anchor="ctr"/>
                </a:tc>
              </a:tr>
              <a:tr h="545665">
                <a:tc>
                  <a:txBody>
                    <a:bodyPr/>
                    <a:lstStyle/>
                    <a:p>
                      <a:pPr>
                        <a:spcAft>
                          <a:spcPts val="0"/>
                        </a:spcAft>
                      </a:pPr>
                      <a:r>
                        <a:rPr lang="en-US" dirty="0" err="1"/>
                        <a:t>SF_CamshaftMonitor</a:t>
                      </a:r>
                      <a:endParaRPr lang="en-US" dirty="0"/>
                    </a:p>
                  </a:txBody>
                  <a:tcPr marL="0" marR="0" marT="0" marB="0" anchor="ctr"/>
                </a:tc>
                <a:tc>
                  <a:txBody>
                    <a:bodyPr/>
                    <a:lstStyle/>
                    <a:p>
                      <a:pPr>
                        <a:spcAft>
                          <a:spcPts val="0"/>
                        </a:spcAft>
                      </a:pPr>
                      <a:r>
                        <a:rPr lang="en-US" dirty="0"/>
                        <a:t>Mechanic &amp; </a:t>
                      </a:r>
                      <a:r>
                        <a:rPr lang="en-US" dirty="0" smtClean="0"/>
                        <a:t>Servo (P4)</a:t>
                      </a:r>
                      <a:endParaRPr lang="en-US" dirty="0"/>
                    </a:p>
                  </a:txBody>
                  <a:tcPr marL="0" marR="0" marT="0" marB="0" anchor="ctr"/>
                </a:tc>
                <a:tc>
                  <a:txBody>
                    <a:bodyPr/>
                    <a:lstStyle/>
                    <a:p>
                      <a:pPr>
                        <a:spcAft>
                          <a:spcPts val="0"/>
                        </a:spcAft>
                      </a:pPr>
                      <a:r>
                        <a:rPr lang="en-US" dirty="0"/>
                        <a:t>Camshaft monitoring (</a:t>
                      </a:r>
                      <a:r>
                        <a:rPr lang="en-US" dirty="0" err="1"/>
                        <a:t>Wellenbruchsicherung</a:t>
                      </a:r>
                      <a:r>
                        <a:rPr lang="en-US" dirty="0"/>
                        <a:t>)</a:t>
                      </a:r>
                    </a:p>
                  </a:txBody>
                  <a:tcPr marL="0" marR="0" marT="0" marB="0" anchor="ctr"/>
                </a:tc>
              </a:tr>
              <a:tr h="545665">
                <a:tc>
                  <a:txBody>
                    <a:bodyPr/>
                    <a:lstStyle/>
                    <a:p>
                      <a:pPr>
                        <a:spcAft>
                          <a:spcPts val="0"/>
                        </a:spcAft>
                      </a:pPr>
                      <a:r>
                        <a:rPr lang="en-US" dirty="0" err="1"/>
                        <a:t>SF_CamMonitoring</a:t>
                      </a:r>
                      <a:endParaRPr lang="en-US" dirty="0"/>
                    </a:p>
                  </a:txBody>
                  <a:tcPr marL="0" marR="0" marT="0" marB="0" anchor="ctr"/>
                </a:tc>
                <a:tc>
                  <a:txBody>
                    <a:bodyPr/>
                    <a:lstStyle/>
                    <a:p>
                      <a:pPr>
                        <a:spcAft>
                          <a:spcPts val="0"/>
                        </a:spcAft>
                      </a:pPr>
                      <a:r>
                        <a:rPr lang="en-US" dirty="0" smtClean="0"/>
                        <a:t>Mechanic (P4)</a:t>
                      </a:r>
                      <a:endParaRPr lang="en-US" dirty="0"/>
                    </a:p>
                  </a:txBody>
                  <a:tcPr marL="0" marR="0" marT="0" marB="0" anchor="ctr"/>
                </a:tc>
                <a:tc>
                  <a:txBody>
                    <a:bodyPr/>
                    <a:lstStyle/>
                    <a:p>
                      <a:pPr>
                        <a:spcAft>
                          <a:spcPts val="0"/>
                        </a:spcAft>
                      </a:pPr>
                      <a:r>
                        <a:rPr lang="en-US"/>
                        <a:t>Monitoring of a crankshaft (Nockenschaltwerk)</a:t>
                      </a:r>
                    </a:p>
                  </a:txBody>
                  <a:tcPr marL="0" marR="0" marT="0" marB="0" anchor="ctr"/>
                </a:tc>
              </a:tr>
              <a:tr h="548640">
                <a:tc>
                  <a:txBody>
                    <a:bodyPr/>
                    <a:lstStyle/>
                    <a:p>
                      <a:pPr>
                        <a:spcAft>
                          <a:spcPts val="0"/>
                        </a:spcAft>
                      </a:pPr>
                      <a:r>
                        <a:rPr lang="en-US" dirty="0" err="1"/>
                        <a:t>SF_PressControl</a:t>
                      </a:r>
                      <a:endParaRPr lang="en-US" dirty="0"/>
                    </a:p>
                  </a:txBody>
                  <a:tcPr marL="0" marR="0" marT="0" marB="0" anchor="ctr"/>
                </a:tc>
                <a:tc>
                  <a:txBody>
                    <a:bodyPr/>
                    <a:lstStyle/>
                    <a:p>
                      <a:pPr>
                        <a:spcAft>
                          <a:spcPts val="0"/>
                        </a:spcAft>
                      </a:pPr>
                      <a:r>
                        <a:rPr lang="en-US" dirty="0" smtClean="0"/>
                        <a:t>Mechanic (P4)</a:t>
                      </a:r>
                      <a:endParaRPr lang="en-US" dirty="0"/>
                    </a:p>
                  </a:txBody>
                  <a:tcPr marL="0" marR="0" marT="0" marB="0" anchor="ctr"/>
                </a:tc>
                <a:tc>
                  <a:txBody>
                    <a:bodyPr/>
                    <a:lstStyle/>
                    <a:p>
                      <a:pPr>
                        <a:spcAft>
                          <a:spcPts val="0"/>
                        </a:spcAft>
                      </a:pPr>
                      <a:r>
                        <a:rPr lang="en-US" dirty="0"/>
                        <a:t>Controls the safety related valves depending on mode and protection system</a:t>
                      </a:r>
                    </a:p>
                  </a:txBody>
                  <a:tcPr marL="0" marR="0" marT="0" marB="0" anchor="ctr"/>
                </a:tc>
              </a:tr>
            </a:tbl>
          </a:graphicData>
        </a:graphic>
      </p:graphicFrame>
    </p:spTree>
    <p:extLst>
      <p:ext uri="{BB962C8B-B14F-4D97-AF65-F5344CB8AC3E}">
        <p14:creationId xmlns:p14="http://schemas.microsoft.com/office/powerpoint/2010/main" val="586619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ctrTitle"/>
          </p:nvPr>
        </p:nvSpPr>
        <p:spPr>
          <a:xfrm>
            <a:off x="742950" y="1052513"/>
            <a:ext cx="8420100" cy="1470025"/>
          </a:xfrm>
        </p:spPr>
        <p:txBody>
          <a:bodyPr/>
          <a:lstStyle/>
          <a:p>
            <a:pPr eaLnBrk="1" hangingPunct="1"/>
            <a:r>
              <a:rPr lang="en-US" altLang="en-US" smtClean="0"/>
              <a:t>PLCopen</a:t>
            </a:r>
          </a:p>
        </p:txBody>
      </p:sp>
      <p:sp>
        <p:nvSpPr>
          <p:cNvPr id="67586" name="Rectangle 3"/>
          <p:cNvSpPr>
            <a:spLocks noGrp="1" noChangeArrowheads="1"/>
          </p:cNvSpPr>
          <p:nvPr>
            <p:ph type="subTitle" idx="1"/>
          </p:nvPr>
        </p:nvSpPr>
        <p:spPr>
          <a:xfrm>
            <a:off x="1065213" y="2276475"/>
            <a:ext cx="7778750" cy="647700"/>
          </a:xfrm>
        </p:spPr>
        <p:txBody>
          <a:bodyPr/>
          <a:lstStyle/>
          <a:p>
            <a:pPr eaLnBrk="1" hangingPunct="1"/>
            <a:r>
              <a:rPr lang="en-US" altLang="en-US" sz="3200" smtClean="0"/>
              <a:t>Combining Logic, Motion and Safety</a:t>
            </a:r>
          </a:p>
        </p:txBody>
      </p:sp>
      <p:sp>
        <p:nvSpPr>
          <p:cNvPr id="67587" name="Rectangle 7"/>
          <p:cNvSpPr>
            <a:spLocks noChangeArrowheads="1"/>
          </p:cNvSpPr>
          <p:nvPr/>
        </p:nvSpPr>
        <p:spPr bwMode="auto">
          <a:xfrm>
            <a:off x="1136650" y="5229225"/>
            <a:ext cx="7777163" cy="1019175"/>
          </a:xfrm>
          <a:prstGeom prst="rect">
            <a:avLst/>
          </a:prstGeom>
          <a:noFill/>
          <a:ln w="9525">
            <a:noFill/>
            <a:miter lim="800000"/>
            <a:headEnd/>
            <a:tailEnd/>
          </a:ln>
        </p:spPr>
        <p:txBody>
          <a:bodyPr lIns="92075" tIns="46038" rIns="92075" bIns="46038"/>
          <a:lstStyle/>
          <a:p>
            <a:pPr algn="ctr" eaLnBrk="0" hangingPunct="0">
              <a:lnSpc>
                <a:spcPct val="90000"/>
              </a:lnSpc>
            </a:pPr>
            <a:r>
              <a:rPr lang="en-US" altLang="en-US" sz="3200" b="1">
                <a:solidFill>
                  <a:schemeClr val="tx2"/>
                </a:solidFill>
              </a:rPr>
              <a:t>Providing Structuring, Decomposition, </a:t>
            </a:r>
          </a:p>
          <a:p>
            <a:pPr algn="ctr" eaLnBrk="0" hangingPunct="0">
              <a:lnSpc>
                <a:spcPct val="90000"/>
              </a:lnSpc>
            </a:pPr>
            <a:r>
              <a:rPr lang="en-US" altLang="en-US" sz="3200" b="1">
                <a:solidFill>
                  <a:schemeClr val="tx2"/>
                </a:solidFill>
              </a:rPr>
              <a:t>Reuse and less training</a:t>
            </a:r>
          </a:p>
        </p:txBody>
      </p:sp>
      <p:pic>
        <p:nvPicPr>
          <p:cNvPr id="67588" name="Picture 8" descr="plc-logic-small"/>
          <p:cNvPicPr>
            <a:picLocks noChangeAspect="1" noChangeArrowheads="1"/>
          </p:cNvPicPr>
          <p:nvPr/>
        </p:nvPicPr>
        <p:blipFill>
          <a:blip r:embed="rId3"/>
          <a:srcRect/>
          <a:stretch>
            <a:fillRect/>
          </a:stretch>
        </p:blipFill>
        <p:spPr bwMode="auto">
          <a:xfrm>
            <a:off x="1423988" y="3168650"/>
            <a:ext cx="1905000" cy="1628775"/>
          </a:xfrm>
          <a:prstGeom prst="rect">
            <a:avLst/>
          </a:prstGeom>
          <a:noFill/>
          <a:ln w="9525">
            <a:noFill/>
            <a:miter lim="800000"/>
            <a:headEnd/>
            <a:tailEnd/>
          </a:ln>
        </p:spPr>
      </p:pic>
      <p:pic>
        <p:nvPicPr>
          <p:cNvPr id="67589" name="Picture 9" descr="plc-mc-small"/>
          <p:cNvPicPr>
            <a:picLocks noChangeAspect="1" noChangeArrowheads="1"/>
          </p:cNvPicPr>
          <p:nvPr/>
        </p:nvPicPr>
        <p:blipFill>
          <a:blip r:embed="rId4"/>
          <a:srcRect/>
          <a:stretch>
            <a:fillRect/>
          </a:stretch>
        </p:blipFill>
        <p:spPr bwMode="auto">
          <a:xfrm>
            <a:off x="4089400" y="3168650"/>
            <a:ext cx="1905000" cy="1628775"/>
          </a:xfrm>
          <a:prstGeom prst="rect">
            <a:avLst/>
          </a:prstGeom>
          <a:noFill/>
          <a:ln w="9525">
            <a:noFill/>
            <a:miter lim="800000"/>
            <a:headEnd/>
            <a:tailEnd/>
          </a:ln>
        </p:spPr>
      </p:pic>
      <p:pic>
        <p:nvPicPr>
          <p:cNvPr id="67590" name="Picture 10" descr="plc-safety-small"/>
          <p:cNvPicPr>
            <a:picLocks noChangeAspect="1" noChangeArrowheads="1"/>
          </p:cNvPicPr>
          <p:nvPr/>
        </p:nvPicPr>
        <p:blipFill>
          <a:blip r:embed="rId5"/>
          <a:srcRect/>
          <a:stretch>
            <a:fillRect/>
          </a:stretch>
        </p:blipFill>
        <p:spPr bwMode="auto">
          <a:xfrm>
            <a:off x="6719888" y="3168650"/>
            <a:ext cx="1905000" cy="1628775"/>
          </a:xfrm>
          <a:prstGeom prst="rect">
            <a:avLst/>
          </a:prstGeom>
          <a:noFill/>
          <a:ln w="9525">
            <a:noFill/>
            <a:miter lim="800000"/>
            <a:headEnd/>
            <a:tailEnd/>
          </a:ln>
        </p:spPr>
      </p:pic>
    </p:spTree>
    <p:extLst>
      <p:ext uri="{BB962C8B-B14F-4D97-AF65-F5344CB8AC3E}">
        <p14:creationId xmlns:p14="http://schemas.microsoft.com/office/powerpoint/2010/main" val="528552343"/>
      </p:ext>
    </p:extLst>
  </p:cSld>
  <p:clrMapOvr>
    <a:masterClrMapping/>
  </p:clrMapOvr>
  <p:transition advTm="4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1"/>
          <p:cNvSpPr txBox="1">
            <a:spLocks/>
          </p:cNvSpPr>
          <p:nvPr/>
        </p:nvSpPr>
        <p:spPr>
          <a:xfrm>
            <a:off x="1479550" y="4343400"/>
            <a:ext cx="6934200" cy="1752600"/>
          </a:xfrm>
          <a:prstGeom prst="rect">
            <a:avLst/>
          </a:prstGeom>
        </p:spPr>
        <p:txBody>
          <a:bodyPr/>
          <a:lstStyle>
            <a:lvl1pPr marL="361950" indent="-361950" algn="l" rtl="0" eaLnBrk="1" fontAlgn="base" hangingPunct="1">
              <a:lnSpc>
                <a:spcPct val="90000"/>
              </a:lnSpc>
              <a:spcBef>
                <a:spcPct val="30000"/>
              </a:spcBef>
              <a:spcAft>
                <a:spcPct val="0"/>
              </a:spcAft>
              <a:buClr>
                <a:srgbClr val="790015"/>
              </a:buClr>
              <a:buSzPct val="100000"/>
              <a:buFont typeface="Wingdings" pitchFamily="2" charset="2"/>
              <a:buChar char="q"/>
              <a:defRPr sz="2400" b="1">
                <a:solidFill>
                  <a:schemeClr val="tx2"/>
                </a:solidFill>
                <a:latin typeface="+mn-lt"/>
                <a:ea typeface="+mn-ea"/>
                <a:cs typeface="+mn-cs"/>
              </a:defRPr>
            </a:lvl1pPr>
            <a:lvl2pPr marL="769938" indent="-228600" algn="l" rtl="0" eaLnBrk="1" fontAlgn="base" hangingPunct="1">
              <a:lnSpc>
                <a:spcPct val="90000"/>
              </a:lnSpc>
              <a:spcBef>
                <a:spcPct val="30000"/>
              </a:spcBef>
              <a:spcAft>
                <a:spcPct val="0"/>
              </a:spcAft>
              <a:buClr>
                <a:srgbClr val="790015"/>
              </a:buClr>
              <a:buSzPct val="100000"/>
              <a:buFont typeface="Monotype Sorts" charset="2"/>
              <a:buChar char="l"/>
              <a:defRPr>
                <a:solidFill>
                  <a:schemeClr val="tx2"/>
                </a:solidFill>
                <a:latin typeface="+mn-lt"/>
              </a:defRPr>
            </a:lvl2pPr>
            <a:lvl3pPr marL="1177925" indent="-228600" algn="l" rtl="0" eaLnBrk="1" fontAlgn="base" hangingPunct="1">
              <a:lnSpc>
                <a:spcPct val="90000"/>
              </a:lnSpc>
              <a:spcBef>
                <a:spcPct val="30000"/>
              </a:spcBef>
              <a:spcAft>
                <a:spcPct val="0"/>
              </a:spcAft>
              <a:buClr>
                <a:srgbClr val="790015"/>
              </a:buClr>
              <a:buSzPct val="100000"/>
              <a:buChar char="•"/>
              <a:defRPr>
                <a:solidFill>
                  <a:schemeClr val="tx2"/>
                </a:solidFill>
                <a:latin typeface="+mn-lt"/>
              </a:defRPr>
            </a:lvl3pPr>
            <a:lvl4pPr marL="15430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4pPr>
            <a:lvl5pPr marL="20002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5pPr>
            <a:lvl6pPr marL="24574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6pPr>
            <a:lvl7pPr marL="29146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7pPr>
            <a:lvl8pPr marL="33718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8pPr>
            <a:lvl9pPr marL="38290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9pPr>
          </a:lstStyle>
          <a:p>
            <a:pPr marL="0" indent="0" algn="ctr">
              <a:lnSpc>
                <a:spcPct val="150000"/>
              </a:lnSpc>
              <a:buFont typeface="Wingdings" pitchFamily="2" charset="2"/>
              <a:buNone/>
              <a:defRPr/>
            </a:pPr>
            <a:r>
              <a:rPr lang="nl-NL" i="0" kern="0" dirty="0" smtClean="0"/>
              <a:t>Some words to the</a:t>
            </a:r>
          </a:p>
          <a:p>
            <a:pPr marL="0" indent="0" algn="ctr">
              <a:lnSpc>
                <a:spcPct val="150000"/>
              </a:lnSpc>
              <a:buFont typeface="Wingdings" pitchFamily="2" charset="2"/>
              <a:buNone/>
              <a:defRPr/>
            </a:pPr>
            <a:r>
              <a:rPr lang="nl-NL" i="0" kern="0" dirty="0" smtClean="0"/>
              <a:t>Not-for-profit organization</a:t>
            </a:r>
            <a:endParaRPr lang="nl-NL" i="0" kern="0" dirty="0"/>
          </a:p>
        </p:txBody>
      </p:sp>
      <p:pic>
        <p:nvPicPr>
          <p:cNvPr id="98306" name="Picture 4" descr="plc-logo-300dpi"/>
          <p:cNvPicPr>
            <a:picLocks noChangeAspect="1" noChangeArrowheads="1"/>
          </p:cNvPicPr>
          <p:nvPr/>
        </p:nvPicPr>
        <p:blipFill>
          <a:blip r:embed="rId3"/>
          <a:srcRect/>
          <a:stretch>
            <a:fillRect/>
          </a:stretch>
        </p:blipFill>
        <p:spPr bwMode="auto">
          <a:xfrm>
            <a:off x="2478088" y="2133600"/>
            <a:ext cx="4949825" cy="1096963"/>
          </a:xfrm>
          <a:prstGeom prst="rect">
            <a:avLst/>
          </a:prstGeom>
          <a:noFill/>
          <a:ln w="9525">
            <a:noFill/>
            <a:miter lim="800000"/>
            <a:headEnd/>
            <a:tailEnd/>
          </a:ln>
        </p:spPr>
      </p:pic>
    </p:spTree>
    <p:extLst>
      <p:ext uri="{BB962C8B-B14F-4D97-AF65-F5344CB8AC3E}">
        <p14:creationId xmlns:p14="http://schemas.microsoft.com/office/powerpoint/2010/main" val="2382701721"/>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4" name="Rectangle 2"/>
          <p:cNvSpPr>
            <a:spLocks noGrp="1" noChangeArrowheads="1"/>
          </p:cNvSpPr>
          <p:nvPr>
            <p:ph type="title"/>
          </p:nvPr>
        </p:nvSpPr>
        <p:spPr/>
        <p:txBody>
          <a:bodyPr/>
          <a:lstStyle/>
          <a:p>
            <a:pPr eaLnBrk="1" hangingPunct="1"/>
            <a:r>
              <a:rPr lang="en-US" altLang="en-US" smtClean="0"/>
              <a:t>PLCopen as a World-wide association</a:t>
            </a:r>
          </a:p>
        </p:txBody>
      </p:sp>
      <p:graphicFrame>
        <p:nvGraphicFramePr>
          <p:cNvPr id="3102" name="Object 30"/>
          <p:cNvGraphicFramePr>
            <a:graphicFrameLocks noGrp="1"/>
          </p:cNvGraphicFramePr>
          <p:nvPr>
            <p:ph type="clipArt" sz="half" idx="2"/>
          </p:nvPr>
        </p:nvGraphicFramePr>
        <p:xfrm>
          <a:off x="868363" y="2997200"/>
          <a:ext cx="3363912" cy="3024188"/>
        </p:xfrm>
        <a:graphic>
          <a:graphicData uri="http://schemas.openxmlformats.org/presentationml/2006/ole">
            <mc:AlternateContent xmlns:mc="http://schemas.openxmlformats.org/markup-compatibility/2006">
              <mc:Choice xmlns:v="urn:schemas-microsoft-com:vml" Requires="v">
                <p:oleObj spid="_x0000_s5138" name="ClipArt" r:id="rId4" imgW="3473450" imgH="3521075" progId="">
                  <p:embed/>
                </p:oleObj>
              </mc:Choice>
              <mc:Fallback>
                <p:oleObj name="ClipArt" r:id="rId4" imgW="3473450" imgH="3521075"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363" y="2997200"/>
                        <a:ext cx="3363912"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 name="Object 31"/>
          <p:cNvGraphicFramePr>
            <a:graphicFrameLocks/>
          </p:cNvGraphicFramePr>
          <p:nvPr/>
        </p:nvGraphicFramePr>
        <p:xfrm>
          <a:off x="5476875" y="3087688"/>
          <a:ext cx="3221038" cy="2933700"/>
        </p:xfrm>
        <a:graphic>
          <a:graphicData uri="http://schemas.openxmlformats.org/presentationml/2006/ole">
            <mc:AlternateContent xmlns:mc="http://schemas.openxmlformats.org/markup-compatibility/2006">
              <mc:Choice xmlns:v="urn:schemas-microsoft-com:vml" Requires="v">
                <p:oleObj spid="_x0000_s5139" name="ClipArt" r:id="rId6" imgW="3521075" imgH="3497263" progId="">
                  <p:embed/>
                </p:oleObj>
              </mc:Choice>
              <mc:Fallback>
                <p:oleObj name="ClipArt" r:id="rId6" imgW="3521075" imgH="3497263"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6875" y="3087688"/>
                        <a:ext cx="3221038"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5" name="Rectangle 5"/>
          <p:cNvSpPr>
            <a:spLocks noChangeArrowheads="1"/>
          </p:cNvSpPr>
          <p:nvPr/>
        </p:nvSpPr>
        <p:spPr bwMode="auto">
          <a:xfrm>
            <a:off x="7696200" y="2590800"/>
            <a:ext cx="2001838" cy="396875"/>
          </a:xfrm>
          <a:prstGeom prst="rect">
            <a:avLst/>
          </a:prstGeom>
          <a:noFill/>
          <a:ln w="9525">
            <a:noFill/>
            <a:miter lim="800000"/>
            <a:headEnd/>
            <a:tailEnd/>
          </a:ln>
        </p:spPr>
        <p:txBody>
          <a:bodyPr wrap="none" lIns="92075" tIns="46038" rIns="92075" bIns="46038">
            <a:spAutoFit/>
          </a:bodyPr>
          <a:lstStyle/>
          <a:p>
            <a:pPr eaLnBrk="0" hangingPunct="0"/>
            <a:r>
              <a:rPr lang="en-US" altLang="en-US" sz="2000" b="1"/>
              <a:t>Office in Japan</a:t>
            </a:r>
          </a:p>
        </p:txBody>
      </p:sp>
      <p:sp>
        <p:nvSpPr>
          <p:cNvPr id="3106" name="Rectangle 6"/>
          <p:cNvSpPr>
            <a:spLocks noChangeArrowheads="1"/>
          </p:cNvSpPr>
          <p:nvPr/>
        </p:nvSpPr>
        <p:spPr bwMode="auto">
          <a:xfrm>
            <a:off x="3148013" y="1897063"/>
            <a:ext cx="2847975" cy="396875"/>
          </a:xfrm>
          <a:prstGeom prst="rect">
            <a:avLst/>
          </a:prstGeom>
          <a:noFill/>
          <a:ln w="9525">
            <a:noFill/>
            <a:miter lim="800000"/>
            <a:headEnd/>
            <a:tailEnd/>
          </a:ln>
        </p:spPr>
        <p:txBody>
          <a:bodyPr wrap="none" lIns="92075" tIns="46038" rIns="92075" bIns="46038">
            <a:spAutoFit/>
          </a:bodyPr>
          <a:lstStyle/>
          <a:p>
            <a:pPr eaLnBrk="0" hangingPunct="0"/>
            <a:r>
              <a:rPr lang="en-US" altLang="en-US" dirty="0"/>
              <a:t> </a:t>
            </a:r>
            <a:r>
              <a:rPr lang="en-US" altLang="en-US" sz="2000" b="1" dirty="0"/>
              <a:t>Main Office in Europe</a:t>
            </a:r>
          </a:p>
        </p:txBody>
      </p:sp>
      <p:sp>
        <p:nvSpPr>
          <p:cNvPr id="3107" name="Rectangle 7"/>
          <p:cNvSpPr>
            <a:spLocks noChangeArrowheads="1"/>
          </p:cNvSpPr>
          <p:nvPr/>
        </p:nvSpPr>
        <p:spPr bwMode="auto">
          <a:xfrm>
            <a:off x="288925" y="2373313"/>
            <a:ext cx="3016250" cy="396875"/>
          </a:xfrm>
          <a:prstGeom prst="rect">
            <a:avLst/>
          </a:prstGeom>
          <a:noFill/>
          <a:ln w="9525">
            <a:noFill/>
            <a:miter lim="800000"/>
            <a:headEnd/>
            <a:tailEnd/>
          </a:ln>
        </p:spPr>
        <p:txBody>
          <a:bodyPr wrap="none" lIns="92075" tIns="46038" rIns="92075" bIns="46038">
            <a:spAutoFit/>
          </a:bodyPr>
          <a:lstStyle/>
          <a:p>
            <a:pPr eaLnBrk="0" hangingPunct="0"/>
            <a:r>
              <a:rPr lang="en-US" altLang="en-US" sz="2000" b="1"/>
              <a:t>Office in North America</a:t>
            </a:r>
          </a:p>
        </p:txBody>
      </p:sp>
      <p:sp>
        <p:nvSpPr>
          <p:cNvPr id="3108" name="Line 8"/>
          <p:cNvSpPr>
            <a:spLocks noChangeShapeType="1"/>
          </p:cNvSpPr>
          <p:nvPr/>
        </p:nvSpPr>
        <p:spPr bwMode="auto">
          <a:xfrm>
            <a:off x="1571625" y="2682875"/>
            <a:ext cx="495300" cy="1538288"/>
          </a:xfrm>
          <a:prstGeom prst="line">
            <a:avLst/>
          </a:prstGeom>
          <a:noFill/>
          <a:ln w="12700">
            <a:solidFill>
              <a:schemeClr val="tx1"/>
            </a:solidFill>
            <a:round/>
            <a:headEnd type="none" w="sm" len="sm"/>
            <a:tailEnd type="stealth" w="med" len="lg"/>
          </a:ln>
        </p:spPr>
        <p:txBody>
          <a:bodyPr/>
          <a:lstStyle/>
          <a:p>
            <a:endParaRPr lang="nl-NL"/>
          </a:p>
        </p:txBody>
      </p:sp>
      <p:sp>
        <p:nvSpPr>
          <p:cNvPr id="3109" name="Line 9"/>
          <p:cNvSpPr>
            <a:spLocks noChangeShapeType="1"/>
          </p:cNvSpPr>
          <p:nvPr/>
        </p:nvSpPr>
        <p:spPr bwMode="auto">
          <a:xfrm>
            <a:off x="6477000" y="2819400"/>
            <a:ext cx="1143000" cy="1447800"/>
          </a:xfrm>
          <a:prstGeom prst="line">
            <a:avLst/>
          </a:prstGeom>
          <a:noFill/>
          <a:ln w="12700">
            <a:solidFill>
              <a:schemeClr val="tx1"/>
            </a:solidFill>
            <a:round/>
            <a:headEnd type="none" w="sm" len="sm"/>
            <a:tailEnd type="stealth" w="med" len="lg"/>
          </a:ln>
        </p:spPr>
        <p:txBody>
          <a:bodyPr/>
          <a:lstStyle/>
          <a:p>
            <a:endParaRPr lang="nl-NL"/>
          </a:p>
        </p:txBody>
      </p:sp>
      <p:sp>
        <p:nvSpPr>
          <p:cNvPr id="3110" name="Line 10"/>
          <p:cNvSpPr>
            <a:spLocks noChangeShapeType="1"/>
          </p:cNvSpPr>
          <p:nvPr/>
        </p:nvSpPr>
        <p:spPr bwMode="auto">
          <a:xfrm flipH="1">
            <a:off x="3081338" y="2228850"/>
            <a:ext cx="804862" cy="1704975"/>
          </a:xfrm>
          <a:prstGeom prst="line">
            <a:avLst/>
          </a:prstGeom>
          <a:noFill/>
          <a:ln w="12700">
            <a:solidFill>
              <a:schemeClr val="tx1"/>
            </a:solidFill>
            <a:round/>
            <a:headEnd type="none" w="sm" len="sm"/>
            <a:tailEnd type="stealth" w="med" len="lg"/>
          </a:ln>
        </p:spPr>
        <p:txBody>
          <a:bodyPr/>
          <a:lstStyle/>
          <a:p>
            <a:endParaRPr lang="nl-NL"/>
          </a:p>
        </p:txBody>
      </p:sp>
      <p:sp>
        <p:nvSpPr>
          <p:cNvPr id="3111" name="Line 11"/>
          <p:cNvSpPr>
            <a:spLocks noChangeShapeType="1"/>
          </p:cNvSpPr>
          <p:nvPr/>
        </p:nvSpPr>
        <p:spPr bwMode="auto">
          <a:xfrm>
            <a:off x="3886200" y="2247900"/>
            <a:ext cx="2003425" cy="1757363"/>
          </a:xfrm>
          <a:prstGeom prst="line">
            <a:avLst/>
          </a:prstGeom>
          <a:noFill/>
          <a:ln w="12700">
            <a:solidFill>
              <a:schemeClr val="tx1"/>
            </a:solidFill>
            <a:round/>
            <a:headEnd type="none" w="sm" len="sm"/>
            <a:tailEnd type="stealth" w="med" len="lg"/>
          </a:ln>
        </p:spPr>
        <p:txBody>
          <a:bodyPr/>
          <a:lstStyle/>
          <a:p>
            <a:endParaRPr lang="nl-NL"/>
          </a:p>
        </p:txBody>
      </p:sp>
      <p:sp>
        <p:nvSpPr>
          <p:cNvPr id="3112" name="Rectangle 12"/>
          <p:cNvSpPr>
            <a:spLocks noChangeArrowheads="1"/>
          </p:cNvSpPr>
          <p:nvPr/>
        </p:nvSpPr>
        <p:spPr bwMode="auto">
          <a:xfrm>
            <a:off x="5486400" y="2438400"/>
            <a:ext cx="1974850" cy="396875"/>
          </a:xfrm>
          <a:prstGeom prst="rect">
            <a:avLst/>
          </a:prstGeom>
          <a:noFill/>
          <a:ln w="9525">
            <a:noFill/>
            <a:miter lim="800000"/>
            <a:headEnd/>
            <a:tailEnd/>
          </a:ln>
        </p:spPr>
        <p:txBody>
          <a:bodyPr wrap="none" lIns="92075" tIns="46038" rIns="92075" bIns="46038">
            <a:spAutoFit/>
          </a:bodyPr>
          <a:lstStyle/>
          <a:p>
            <a:pPr eaLnBrk="0" hangingPunct="0"/>
            <a:r>
              <a:rPr lang="en-US" altLang="en-US" sz="2000" b="1"/>
              <a:t>Office in China</a:t>
            </a:r>
          </a:p>
        </p:txBody>
      </p:sp>
      <p:sp>
        <p:nvSpPr>
          <p:cNvPr id="3113" name="Line 13"/>
          <p:cNvSpPr>
            <a:spLocks noChangeShapeType="1"/>
          </p:cNvSpPr>
          <p:nvPr/>
        </p:nvSpPr>
        <p:spPr bwMode="auto">
          <a:xfrm flipH="1">
            <a:off x="7848600" y="2971800"/>
            <a:ext cx="762000" cy="1295400"/>
          </a:xfrm>
          <a:prstGeom prst="line">
            <a:avLst/>
          </a:prstGeom>
          <a:noFill/>
          <a:ln w="12700">
            <a:solidFill>
              <a:schemeClr val="tx1"/>
            </a:solidFill>
            <a:round/>
            <a:headEnd type="none" w="sm" len="sm"/>
            <a:tailEnd type="stealth" w="med" len="lg"/>
          </a:ln>
        </p:spPr>
        <p:txBody>
          <a:bodyPr/>
          <a:lstStyle/>
          <a:p>
            <a:endParaRPr lang="nl-NL"/>
          </a:p>
        </p:txBody>
      </p:sp>
      <p:sp>
        <p:nvSpPr>
          <p:cNvPr id="2" name="Rectangle 1"/>
          <p:cNvSpPr/>
          <p:nvPr/>
        </p:nvSpPr>
        <p:spPr>
          <a:xfrm>
            <a:off x="6698538" y="1916832"/>
            <a:ext cx="2005677" cy="400110"/>
          </a:xfrm>
          <a:prstGeom prst="rect">
            <a:avLst/>
          </a:prstGeom>
        </p:spPr>
        <p:txBody>
          <a:bodyPr wrap="none">
            <a:spAutoFit/>
          </a:bodyPr>
          <a:lstStyle/>
          <a:p>
            <a:r>
              <a:rPr lang="en-US" altLang="en-US" sz="2000" b="1" dirty="0">
                <a:solidFill>
                  <a:schemeClr val="tx1"/>
                </a:solidFill>
              </a:rPr>
              <a:t>Office in Korea</a:t>
            </a:r>
          </a:p>
        </p:txBody>
      </p:sp>
      <p:sp>
        <p:nvSpPr>
          <p:cNvPr id="15" name="Line 13"/>
          <p:cNvSpPr>
            <a:spLocks noChangeShapeType="1"/>
          </p:cNvSpPr>
          <p:nvPr/>
        </p:nvSpPr>
        <p:spPr bwMode="auto">
          <a:xfrm>
            <a:off x="7655512" y="2278063"/>
            <a:ext cx="81376" cy="1935163"/>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25467501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0"/>
          <p:cNvSpPr>
            <a:spLocks noGrp="1"/>
          </p:cNvSpPr>
          <p:nvPr>
            <p:ph type="ctrTitle"/>
          </p:nvPr>
        </p:nvSpPr>
        <p:spPr/>
        <p:txBody>
          <a:bodyPr/>
          <a:lstStyle/>
          <a:p>
            <a:pPr eaLnBrk="1" hangingPunct="1"/>
            <a:r>
              <a:rPr lang="en-US" smtClean="0"/>
              <a:t>One member – One vote</a:t>
            </a:r>
          </a:p>
        </p:txBody>
      </p:sp>
      <p:sp>
        <p:nvSpPr>
          <p:cNvPr id="103426" name="Subtitle 11"/>
          <p:cNvSpPr>
            <a:spLocks noGrp="1"/>
          </p:cNvSpPr>
          <p:nvPr>
            <p:ph type="subTitle" idx="1"/>
          </p:nvPr>
        </p:nvSpPr>
        <p:spPr/>
        <p:txBody>
          <a:bodyPr/>
          <a:lstStyle/>
          <a:p>
            <a:pPr eaLnBrk="1" hangingPunct="1">
              <a:lnSpc>
                <a:spcPct val="150000"/>
              </a:lnSpc>
            </a:pPr>
            <a:r>
              <a:rPr lang="nl-NL" smtClean="0"/>
              <a:t>small companies can have the </a:t>
            </a:r>
          </a:p>
          <a:p>
            <a:pPr eaLnBrk="1" hangingPunct="1">
              <a:lnSpc>
                <a:spcPct val="150000"/>
              </a:lnSpc>
            </a:pPr>
            <a:r>
              <a:rPr lang="nl-NL" smtClean="0"/>
              <a:t>same influence as large companies</a:t>
            </a:r>
          </a:p>
        </p:txBody>
      </p:sp>
    </p:spTree>
    <p:extLst>
      <p:ext uri="{BB962C8B-B14F-4D97-AF65-F5344CB8AC3E}">
        <p14:creationId xmlns:p14="http://schemas.microsoft.com/office/powerpoint/2010/main" val="2411817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descr="Z:\PLCopen\Promotio\Marketing Strategy\logo_final.jpg"/>
          <p:cNvPicPr>
            <a:picLocks noChangeAspect="1" noChangeArrowheads="1"/>
          </p:cNvPicPr>
          <p:nvPr/>
        </p:nvPicPr>
        <p:blipFill>
          <a:blip r:embed="rId3"/>
          <a:srcRect/>
          <a:stretch>
            <a:fillRect/>
          </a:stretch>
        </p:blipFill>
        <p:spPr bwMode="auto">
          <a:xfrm>
            <a:off x="1239838" y="981075"/>
            <a:ext cx="7145337" cy="5343525"/>
          </a:xfrm>
          <a:prstGeom prst="rect">
            <a:avLst/>
          </a:prstGeom>
          <a:noFill/>
          <a:ln w="9525">
            <a:noFill/>
            <a:miter lim="800000"/>
            <a:headEnd/>
            <a:tailEnd/>
          </a:ln>
        </p:spPr>
      </p:pic>
    </p:spTree>
    <p:extLst>
      <p:ext uri="{BB962C8B-B14F-4D97-AF65-F5344CB8AC3E}">
        <p14:creationId xmlns:p14="http://schemas.microsoft.com/office/powerpoint/2010/main" val="33014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9"/>
          <p:cNvSpPr>
            <a:spLocks noGrp="1" noChangeArrowheads="1"/>
          </p:cNvSpPr>
          <p:nvPr>
            <p:ph type="title"/>
          </p:nvPr>
        </p:nvSpPr>
        <p:spPr/>
        <p:txBody>
          <a:bodyPr/>
          <a:lstStyle/>
          <a:p>
            <a:pPr eaLnBrk="1" hangingPunct="1"/>
            <a:r>
              <a:rPr lang="en-US" altLang="en-US" smtClean="0"/>
              <a:t>PLCopen – providing a suite of specifications</a:t>
            </a:r>
            <a:endParaRPr lang="en-GB" altLang="en-US" smtClean="0"/>
          </a:p>
        </p:txBody>
      </p:sp>
      <p:pic>
        <p:nvPicPr>
          <p:cNvPr id="107522" name="Picture 11" descr="plc-logic-small"/>
          <p:cNvPicPr>
            <a:picLocks noChangeAspect="1" noChangeArrowheads="1"/>
          </p:cNvPicPr>
          <p:nvPr/>
        </p:nvPicPr>
        <p:blipFill>
          <a:blip r:embed="rId3"/>
          <a:srcRect/>
          <a:stretch>
            <a:fillRect/>
          </a:stretch>
        </p:blipFill>
        <p:spPr bwMode="auto">
          <a:xfrm>
            <a:off x="560388" y="2232025"/>
            <a:ext cx="1905000" cy="1628775"/>
          </a:xfrm>
          <a:prstGeom prst="rect">
            <a:avLst/>
          </a:prstGeom>
          <a:noFill/>
          <a:ln w="9525">
            <a:noFill/>
            <a:miter lim="800000"/>
            <a:headEnd/>
            <a:tailEnd/>
          </a:ln>
        </p:spPr>
      </p:pic>
      <p:pic>
        <p:nvPicPr>
          <p:cNvPr id="107523" name="Picture 12" descr="plc-mc-small"/>
          <p:cNvPicPr>
            <a:picLocks noChangeAspect="1" noChangeArrowheads="1"/>
          </p:cNvPicPr>
          <p:nvPr/>
        </p:nvPicPr>
        <p:blipFill>
          <a:blip r:embed="rId4"/>
          <a:srcRect/>
          <a:stretch>
            <a:fillRect/>
          </a:stretch>
        </p:blipFill>
        <p:spPr bwMode="auto">
          <a:xfrm>
            <a:off x="2865438" y="2232025"/>
            <a:ext cx="1905000" cy="1628775"/>
          </a:xfrm>
          <a:prstGeom prst="rect">
            <a:avLst/>
          </a:prstGeom>
          <a:noFill/>
          <a:ln w="9525">
            <a:noFill/>
            <a:miter lim="800000"/>
            <a:headEnd/>
            <a:tailEnd/>
          </a:ln>
        </p:spPr>
      </p:pic>
      <p:pic>
        <p:nvPicPr>
          <p:cNvPr id="107524" name="Picture 13" descr="plc-safety-small"/>
          <p:cNvPicPr>
            <a:picLocks noChangeAspect="1" noChangeArrowheads="1"/>
          </p:cNvPicPr>
          <p:nvPr/>
        </p:nvPicPr>
        <p:blipFill>
          <a:blip r:embed="rId5"/>
          <a:srcRect/>
          <a:stretch>
            <a:fillRect/>
          </a:stretch>
        </p:blipFill>
        <p:spPr bwMode="auto">
          <a:xfrm>
            <a:off x="5135563" y="2232025"/>
            <a:ext cx="1905000" cy="1628775"/>
          </a:xfrm>
          <a:prstGeom prst="rect">
            <a:avLst/>
          </a:prstGeom>
          <a:noFill/>
          <a:ln w="9525">
            <a:noFill/>
            <a:miter lim="800000"/>
            <a:headEnd/>
            <a:tailEnd/>
          </a:ln>
        </p:spPr>
      </p:pic>
      <p:pic>
        <p:nvPicPr>
          <p:cNvPr id="107525" name="Picture 14" descr="plc-opc-ua-small"/>
          <p:cNvPicPr>
            <a:picLocks noChangeAspect="1" noChangeArrowheads="1"/>
          </p:cNvPicPr>
          <p:nvPr/>
        </p:nvPicPr>
        <p:blipFill>
          <a:blip r:embed="rId6"/>
          <a:srcRect/>
          <a:stretch>
            <a:fillRect/>
          </a:stretch>
        </p:blipFill>
        <p:spPr bwMode="auto">
          <a:xfrm>
            <a:off x="7440613" y="2232025"/>
            <a:ext cx="1905000" cy="1628775"/>
          </a:xfrm>
          <a:prstGeom prst="rect">
            <a:avLst/>
          </a:prstGeom>
          <a:noFill/>
          <a:ln w="9525">
            <a:noFill/>
            <a:miter lim="800000"/>
            <a:headEnd/>
            <a:tailEnd/>
          </a:ln>
        </p:spPr>
      </p:pic>
      <p:pic>
        <p:nvPicPr>
          <p:cNvPr id="107526" name="Picture 15" descr="plc-xml-small"/>
          <p:cNvPicPr>
            <a:picLocks noChangeAspect="1" noChangeArrowheads="1"/>
          </p:cNvPicPr>
          <p:nvPr/>
        </p:nvPicPr>
        <p:blipFill>
          <a:blip r:embed="rId7"/>
          <a:srcRect/>
          <a:stretch>
            <a:fillRect/>
          </a:stretch>
        </p:blipFill>
        <p:spPr bwMode="auto">
          <a:xfrm>
            <a:off x="560388" y="4392613"/>
            <a:ext cx="1905000" cy="1628775"/>
          </a:xfrm>
          <a:prstGeom prst="rect">
            <a:avLst/>
          </a:prstGeom>
          <a:noFill/>
          <a:ln w="9525">
            <a:noFill/>
            <a:miter lim="800000"/>
            <a:headEnd/>
            <a:tailEnd/>
          </a:ln>
        </p:spPr>
      </p:pic>
      <p:pic>
        <p:nvPicPr>
          <p:cNvPr id="107527" name="Picture 16" descr="plc-bm-small"/>
          <p:cNvPicPr>
            <a:picLocks noChangeAspect="1" noChangeArrowheads="1"/>
          </p:cNvPicPr>
          <p:nvPr/>
        </p:nvPicPr>
        <p:blipFill>
          <a:blip r:embed="rId8"/>
          <a:srcRect/>
          <a:stretch>
            <a:fillRect/>
          </a:stretch>
        </p:blipFill>
        <p:spPr bwMode="auto">
          <a:xfrm>
            <a:off x="7689850" y="4392613"/>
            <a:ext cx="1362075" cy="1628775"/>
          </a:xfrm>
          <a:prstGeom prst="rect">
            <a:avLst/>
          </a:prstGeom>
          <a:noFill/>
          <a:ln w="9525">
            <a:noFill/>
            <a:miter lim="800000"/>
            <a:headEnd/>
            <a:tailEnd/>
          </a:ln>
        </p:spPr>
      </p:pic>
      <p:pic>
        <p:nvPicPr>
          <p:cNvPr id="107528" name="Picture 17" descr="plc-ct-small"/>
          <p:cNvPicPr>
            <a:picLocks noChangeAspect="1" noChangeArrowheads="1"/>
          </p:cNvPicPr>
          <p:nvPr/>
        </p:nvPicPr>
        <p:blipFill>
          <a:blip r:embed="rId9"/>
          <a:srcRect/>
          <a:stretch>
            <a:fillRect/>
          </a:stretch>
        </p:blipFill>
        <p:spPr bwMode="auto">
          <a:xfrm>
            <a:off x="5391150" y="4392613"/>
            <a:ext cx="1362075" cy="1628775"/>
          </a:xfrm>
          <a:prstGeom prst="rect">
            <a:avLst/>
          </a:prstGeom>
          <a:noFill/>
          <a:ln w="9525">
            <a:noFill/>
            <a:miter lim="800000"/>
            <a:headEnd/>
            <a:tailEnd/>
          </a:ln>
        </p:spPr>
      </p:pic>
      <p:pic>
        <p:nvPicPr>
          <p:cNvPr id="107529" name="Picture 18" descr="plc-rl-small"/>
          <p:cNvPicPr>
            <a:picLocks noChangeAspect="1" noChangeArrowheads="1"/>
          </p:cNvPicPr>
          <p:nvPr/>
        </p:nvPicPr>
        <p:blipFill>
          <a:blip r:embed="rId10"/>
          <a:srcRect/>
          <a:stretch>
            <a:fillRect/>
          </a:stretch>
        </p:blipFill>
        <p:spPr bwMode="auto">
          <a:xfrm>
            <a:off x="2865438" y="4392613"/>
            <a:ext cx="1905000" cy="1628775"/>
          </a:xfrm>
          <a:prstGeom prst="rect">
            <a:avLst/>
          </a:prstGeom>
          <a:noFill/>
          <a:ln w="9525">
            <a:noFill/>
            <a:miter lim="800000"/>
            <a:headEnd/>
            <a:tailEnd/>
          </a:ln>
        </p:spPr>
      </p:pic>
    </p:spTree>
    <p:extLst>
      <p:ext uri="{BB962C8B-B14F-4D97-AF65-F5344CB8AC3E}">
        <p14:creationId xmlns:p14="http://schemas.microsoft.com/office/powerpoint/2010/main" val="589312590"/>
      </p:ext>
    </p:extLst>
  </p:cSld>
  <p:clrMapOvr>
    <a:masterClrMapping/>
  </p:clrMapOvr>
  <p:transition advTm="4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304800" y="1066800"/>
            <a:ext cx="9372600" cy="1498600"/>
          </a:xfrm>
        </p:spPr>
        <p:txBody>
          <a:bodyPr/>
          <a:lstStyle/>
          <a:p>
            <a:pPr eaLnBrk="1" hangingPunct="1"/>
            <a:r>
              <a:rPr lang="en-GB" altLang="en-US" smtClean="0"/>
              <a:t>More Information...</a:t>
            </a:r>
            <a:br>
              <a:rPr lang="en-GB" altLang="en-US" smtClean="0"/>
            </a:br>
            <a:r>
              <a:rPr lang="en-GB" altLang="en-US" smtClean="0"/>
              <a:t>and to download the specifications (f.o.c)</a:t>
            </a:r>
          </a:p>
        </p:txBody>
      </p:sp>
      <p:sp>
        <p:nvSpPr>
          <p:cNvPr id="109570" name="Rectangle 3"/>
          <p:cNvSpPr>
            <a:spLocks noGrp="1" noChangeArrowheads="1"/>
          </p:cNvSpPr>
          <p:nvPr>
            <p:ph type="body" idx="1"/>
          </p:nvPr>
        </p:nvSpPr>
        <p:spPr>
          <a:xfrm>
            <a:off x="304800" y="3141663"/>
            <a:ext cx="9372600" cy="3182937"/>
          </a:xfrm>
        </p:spPr>
        <p:txBody>
          <a:bodyPr/>
          <a:lstStyle/>
          <a:p>
            <a:pPr algn="ctr">
              <a:lnSpc>
                <a:spcPct val="110000"/>
              </a:lnSpc>
              <a:buNone/>
            </a:pPr>
            <a:r>
              <a:rPr lang="en-GB" altLang="en-US" sz="5400" dirty="0">
                <a:solidFill>
                  <a:srgbClr val="0066CC"/>
                </a:solidFill>
              </a:rPr>
              <a:t>www.PLCopen.org</a:t>
            </a:r>
          </a:p>
          <a:p>
            <a:pPr algn="ctr" eaLnBrk="1" hangingPunct="1">
              <a:lnSpc>
                <a:spcPct val="110000"/>
              </a:lnSpc>
              <a:buFont typeface="Wingdings" pitchFamily="2" charset="2"/>
              <a:buNone/>
            </a:pPr>
            <a:endParaRPr lang="en-GB" altLang="en-US" dirty="0" smtClean="0"/>
          </a:p>
          <a:p>
            <a:pPr algn="ctr" eaLnBrk="1" hangingPunct="1">
              <a:lnSpc>
                <a:spcPct val="110000"/>
              </a:lnSpc>
              <a:buFont typeface="Wingdings" pitchFamily="2" charset="2"/>
              <a:buNone/>
            </a:pPr>
            <a:endParaRPr lang="en-GB" altLang="en-US" dirty="0" smtClean="0"/>
          </a:p>
          <a:p>
            <a:pPr algn="ctr" eaLnBrk="1" hangingPunct="1">
              <a:lnSpc>
                <a:spcPct val="110000"/>
              </a:lnSpc>
              <a:buFont typeface="Wingdings" pitchFamily="2" charset="2"/>
              <a:buNone/>
            </a:pPr>
            <a:r>
              <a:rPr lang="en-GB" altLang="en-US" dirty="0" smtClean="0"/>
              <a:t>Free-of-Charge electronic Newsletter ‘</a:t>
            </a:r>
            <a:r>
              <a:rPr lang="en-GB" altLang="en-US" dirty="0" err="1" smtClean="0"/>
              <a:t>PLCopening</a:t>
            </a:r>
            <a:r>
              <a:rPr lang="en-GB" altLang="en-US" dirty="0" smtClean="0"/>
              <a:t>’ (in English)</a:t>
            </a:r>
          </a:p>
          <a:p>
            <a:pPr algn="ctr" eaLnBrk="1" hangingPunct="1">
              <a:lnSpc>
                <a:spcPct val="110000"/>
              </a:lnSpc>
              <a:buFont typeface="Wingdings" pitchFamily="2" charset="2"/>
              <a:buNone/>
            </a:pPr>
            <a:r>
              <a:rPr lang="en-GB" altLang="en-US" dirty="0" smtClean="0"/>
              <a:t>email: </a:t>
            </a:r>
            <a:r>
              <a:rPr lang="en-GB" altLang="en-US" dirty="0" err="1" smtClean="0"/>
              <a:t>evdwal</a:t>
            </a:r>
            <a:r>
              <a:rPr lang="en-GB" altLang="en-US" dirty="0" smtClean="0"/>
              <a:t>@</a:t>
            </a:r>
            <a:r>
              <a:rPr lang="en-US" altLang="en-US" dirty="0" smtClean="0"/>
              <a:t>PLC</a:t>
            </a:r>
            <a:r>
              <a:rPr lang="en-GB" altLang="en-US" dirty="0" smtClean="0"/>
              <a:t>open.org</a:t>
            </a:r>
          </a:p>
        </p:txBody>
      </p:sp>
    </p:spTree>
    <p:extLst>
      <p:ext uri="{BB962C8B-B14F-4D97-AF65-F5344CB8AC3E}">
        <p14:creationId xmlns:p14="http://schemas.microsoft.com/office/powerpoint/2010/main" val="173926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ltLang="ja-JP" sz="3200" dirty="0" smtClean="0">
                <a:ea typeface="ＭＳ Ｐゴシック"/>
                <a:cs typeface="ＭＳ Ｐゴシック"/>
              </a:rPr>
              <a:t>Reasons to merge – a changing environment</a:t>
            </a:r>
          </a:p>
        </p:txBody>
      </p:sp>
      <p:sp>
        <p:nvSpPr>
          <p:cNvPr id="62466" name="Rectangle 3"/>
          <p:cNvSpPr>
            <a:spLocks noGrp="1" noChangeArrowheads="1"/>
          </p:cNvSpPr>
          <p:nvPr>
            <p:ph type="body" idx="1"/>
          </p:nvPr>
        </p:nvSpPr>
        <p:spPr>
          <a:xfrm>
            <a:off x="304800" y="2057400"/>
            <a:ext cx="9372600" cy="4267200"/>
          </a:xfrm>
        </p:spPr>
        <p:txBody>
          <a:bodyPr/>
          <a:lstStyle/>
          <a:p>
            <a:pPr eaLnBrk="1" hangingPunct="1">
              <a:lnSpc>
                <a:spcPct val="130000"/>
              </a:lnSpc>
            </a:pPr>
            <a:r>
              <a:rPr lang="en-US" altLang="ja-JP" dirty="0" smtClean="0">
                <a:ea typeface="ＭＳ Ｐゴシック"/>
                <a:cs typeface="ＭＳ Ｐゴシック"/>
              </a:rPr>
              <a:t>The tendency to move from one motor (master axis) to multiple axes, driven by mechatronic solutions;</a:t>
            </a:r>
          </a:p>
          <a:p>
            <a:pPr eaLnBrk="1" hangingPunct="1">
              <a:lnSpc>
                <a:spcPct val="130000"/>
              </a:lnSpc>
            </a:pPr>
            <a:r>
              <a:rPr lang="en-US" altLang="ja-JP" dirty="0" smtClean="0">
                <a:ea typeface="ＭＳ Ｐゴシック"/>
                <a:cs typeface="ＭＳ Ｐゴシック"/>
              </a:rPr>
              <a:t>The availability and acceptance of digital networks with safety functionality built-in;</a:t>
            </a:r>
          </a:p>
          <a:p>
            <a:pPr eaLnBrk="1" hangingPunct="1">
              <a:lnSpc>
                <a:spcPct val="130000"/>
              </a:lnSpc>
            </a:pPr>
            <a:r>
              <a:rPr lang="en-US" altLang="ja-JP" dirty="0" smtClean="0">
                <a:ea typeface="ＭＳ Ｐゴシック"/>
                <a:cs typeface="ＭＳ Ｐゴシック"/>
              </a:rPr>
              <a:t>The inherent move from hardwired safety functionalities to software solutions;</a:t>
            </a:r>
          </a:p>
          <a:p>
            <a:pPr eaLnBrk="1" hangingPunct="1">
              <a:lnSpc>
                <a:spcPct val="130000"/>
              </a:lnSpc>
            </a:pPr>
            <a:r>
              <a:rPr lang="en-US" altLang="ja-JP" dirty="0" smtClean="0">
                <a:ea typeface="ＭＳ Ｐゴシック"/>
                <a:cs typeface="ＭＳ Ｐゴシック"/>
              </a:rPr>
              <a:t>The increasing importance of safety related issues regarding personnel and machines (Governmental requirements).</a:t>
            </a:r>
          </a:p>
        </p:txBody>
      </p:sp>
    </p:spTree>
    <p:extLst>
      <p:ext uri="{BB962C8B-B14F-4D97-AF65-F5344CB8AC3E}">
        <p14:creationId xmlns:p14="http://schemas.microsoft.com/office/powerpoint/2010/main" val="3272914265"/>
      </p:ext>
    </p:extLst>
  </p:cSld>
  <p:clrMapOvr>
    <a:masterClrMapping/>
  </p:clrMapOvr>
  <p:transition advTm="4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ChangeArrowheads="1"/>
          </p:cNvSpPr>
          <p:nvPr>
            <p:ph type="title"/>
          </p:nvPr>
        </p:nvSpPr>
        <p:spPr/>
        <p:txBody>
          <a:bodyPr/>
          <a:lstStyle/>
          <a:p>
            <a:r>
              <a:rPr lang="en-US" smtClean="0"/>
              <a:t>T</a:t>
            </a:r>
            <a:r>
              <a:rPr lang="nl-NL" smtClean="0"/>
              <a:t>C5</a:t>
            </a:r>
            <a:r>
              <a:rPr lang="en-US" smtClean="0"/>
              <a:t> - Safety : Goal</a:t>
            </a:r>
          </a:p>
        </p:txBody>
      </p:sp>
      <p:sp>
        <p:nvSpPr>
          <p:cNvPr id="149508" name="Rectangle 3"/>
          <p:cNvSpPr>
            <a:spLocks noGrp="1" noChangeArrowheads="1"/>
          </p:cNvSpPr>
          <p:nvPr>
            <p:ph type="body" idx="1"/>
          </p:nvPr>
        </p:nvSpPr>
        <p:spPr>
          <a:xfrm>
            <a:off x="304800" y="2060575"/>
            <a:ext cx="9372600" cy="4264025"/>
          </a:xfrm>
        </p:spPr>
        <p:txBody>
          <a:bodyPr/>
          <a:lstStyle/>
          <a:p>
            <a:pPr algn="ctr">
              <a:buFont typeface="Wingdings" pitchFamily="2" charset="2"/>
              <a:buNone/>
            </a:pPr>
            <a:r>
              <a:rPr lang="en-US" sz="2800" dirty="0" smtClean="0"/>
              <a:t>Allow the user to achieve the functional safety </a:t>
            </a:r>
          </a:p>
          <a:p>
            <a:pPr algn="ctr">
              <a:buFont typeface="Wingdings" pitchFamily="2" charset="2"/>
              <a:buNone/>
            </a:pPr>
            <a:r>
              <a:rPr lang="en-US" sz="2800" dirty="0" smtClean="0"/>
              <a:t>at the machine and plant level</a:t>
            </a:r>
          </a:p>
        </p:txBody>
      </p:sp>
      <p:pic>
        <p:nvPicPr>
          <p:cNvPr id="149510" name="Picture 5" descr="j0283760"/>
          <p:cNvPicPr>
            <a:picLocks noChangeAspect="1" noChangeArrowheads="1" noCrop="1"/>
          </p:cNvPicPr>
          <p:nvPr/>
        </p:nvPicPr>
        <p:blipFill>
          <a:blip r:embed="rId3"/>
          <a:srcRect/>
          <a:stretch>
            <a:fillRect/>
          </a:stretch>
        </p:blipFill>
        <p:spPr bwMode="auto">
          <a:xfrm>
            <a:off x="631825" y="4724400"/>
            <a:ext cx="1371600" cy="1336675"/>
          </a:xfrm>
          <a:prstGeom prst="rect">
            <a:avLst/>
          </a:prstGeom>
          <a:noFill/>
          <a:ln w="9525">
            <a:noFill/>
            <a:miter lim="800000"/>
            <a:headEnd/>
            <a:tailEnd/>
          </a:ln>
        </p:spPr>
      </p:pic>
      <p:pic>
        <p:nvPicPr>
          <p:cNvPr id="149511" name="Picture 7" descr="j0283512"/>
          <p:cNvPicPr>
            <a:picLocks noChangeAspect="1" noChangeArrowheads="1" noCrop="1"/>
          </p:cNvPicPr>
          <p:nvPr/>
        </p:nvPicPr>
        <p:blipFill>
          <a:blip r:embed="rId4"/>
          <a:srcRect/>
          <a:stretch>
            <a:fillRect/>
          </a:stretch>
        </p:blipFill>
        <p:spPr bwMode="auto">
          <a:xfrm>
            <a:off x="7761288" y="5013325"/>
            <a:ext cx="1160462" cy="1128713"/>
          </a:xfrm>
          <a:prstGeom prst="rect">
            <a:avLst/>
          </a:prstGeom>
          <a:noFill/>
          <a:ln w="9525">
            <a:noFill/>
            <a:miter lim="800000"/>
            <a:headEnd/>
            <a:tailEnd/>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3300" y="3657600"/>
            <a:ext cx="2857500" cy="2450306"/>
          </a:xfrm>
          <a:prstGeom prst="rect">
            <a:avLst/>
          </a:prstGeom>
        </p:spPr>
      </p:pic>
    </p:spTree>
    <p:extLst>
      <p:ext uri="{BB962C8B-B14F-4D97-AF65-F5344CB8AC3E}">
        <p14:creationId xmlns:p14="http://schemas.microsoft.com/office/powerpoint/2010/main" val="3485910506"/>
      </p:ext>
    </p:extLst>
  </p:cSld>
  <p:clrMapOvr>
    <a:masterClrMapping/>
  </p:clrMapOvr>
  <p:transition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a:xfrm>
            <a:off x="247650" y="908050"/>
            <a:ext cx="9372600" cy="1530349"/>
          </a:xfrm>
        </p:spPr>
        <p:txBody>
          <a:bodyPr/>
          <a:lstStyle/>
          <a:p>
            <a:pPr>
              <a:lnSpc>
                <a:spcPct val="120000"/>
              </a:lnSpc>
            </a:pPr>
            <a:r>
              <a:rPr lang="en-US" sz="3200" dirty="0" smtClean="0"/>
              <a:t>Why integration of safety functionality in</a:t>
            </a:r>
            <a:br>
              <a:rPr lang="en-US" sz="3200" dirty="0" smtClean="0"/>
            </a:br>
            <a:r>
              <a:rPr lang="en-US" sz="3200" dirty="0" smtClean="0"/>
              <a:t>the programming environment?</a:t>
            </a:r>
          </a:p>
        </p:txBody>
      </p:sp>
      <p:sp>
        <p:nvSpPr>
          <p:cNvPr id="150532" name="Rectangle 3"/>
          <p:cNvSpPr>
            <a:spLocks noGrp="1" noChangeArrowheads="1"/>
          </p:cNvSpPr>
          <p:nvPr>
            <p:ph type="body" idx="1"/>
          </p:nvPr>
        </p:nvSpPr>
        <p:spPr>
          <a:xfrm>
            <a:off x="304800" y="2438400"/>
            <a:ext cx="9372600" cy="3886200"/>
          </a:xfrm>
        </p:spPr>
        <p:txBody>
          <a:bodyPr/>
          <a:lstStyle/>
          <a:p>
            <a:pPr>
              <a:lnSpc>
                <a:spcPct val="150000"/>
              </a:lnSpc>
            </a:pPr>
            <a:r>
              <a:rPr lang="en-US" dirty="0" smtClean="0"/>
              <a:t>Basis for easier commissioning</a:t>
            </a:r>
          </a:p>
          <a:p>
            <a:pPr>
              <a:lnSpc>
                <a:spcPct val="150000"/>
              </a:lnSpc>
            </a:pPr>
            <a:r>
              <a:rPr lang="en-US" dirty="0" smtClean="0"/>
              <a:t>Basis for product / architecture independent training</a:t>
            </a:r>
          </a:p>
          <a:p>
            <a:pPr>
              <a:lnSpc>
                <a:spcPct val="150000"/>
              </a:lnSpc>
            </a:pPr>
            <a:r>
              <a:rPr lang="en-US" dirty="0" smtClean="0"/>
              <a:t>Support for safe programming techniques</a:t>
            </a:r>
          </a:p>
          <a:p>
            <a:pPr>
              <a:lnSpc>
                <a:spcPct val="150000"/>
              </a:lnSpc>
            </a:pPr>
            <a:r>
              <a:rPr lang="en-US" dirty="0" smtClean="0"/>
              <a:t>Guidelines for the use of the IEC standards</a:t>
            </a:r>
          </a:p>
          <a:p>
            <a:pPr>
              <a:lnSpc>
                <a:spcPct val="150000"/>
              </a:lnSpc>
            </a:pPr>
            <a:r>
              <a:rPr lang="en-US" dirty="0" smtClean="0"/>
              <a:t>In combination with Function Blocks</a:t>
            </a:r>
          </a:p>
          <a:p>
            <a:pPr>
              <a:lnSpc>
                <a:spcPct val="150000"/>
              </a:lnSpc>
            </a:pPr>
            <a:r>
              <a:rPr lang="en-US" dirty="0" smtClean="0"/>
              <a:t>Identification via SAFEBOOL datatype</a:t>
            </a:r>
          </a:p>
        </p:txBody>
      </p:sp>
    </p:spTree>
    <p:extLst>
      <p:ext uri="{BB962C8B-B14F-4D97-AF65-F5344CB8AC3E}">
        <p14:creationId xmlns:p14="http://schemas.microsoft.com/office/powerpoint/2010/main" val="3132094880"/>
      </p:ext>
    </p:extLst>
  </p:cSld>
  <p:clrMapOvr>
    <a:masterClrMapping/>
  </p:clrMapOvr>
  <p:transition spd="slow"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Overall safety related requirements</a:t>
            </a:r>
            <a:endParaRPr lang="en-US" sz="3200" dirty="0"/>
          </a:p>
        </p:txBody>
      </p:sp>
      <p:sp>
        <p:nvSpPr>
          <p:cNvPr id="3" name="Content Placeholder 2"/>
          <p:cNvSpPr>
            <a:spLocks noGrp="1"/>
          </p:cNvSpPr>
          <p:nvPr>
            <p:ph idx="1"/>
          </p:nvPr>
        </p:nvSpPr>
        <p:spPr/>
        <p:txBody>
          <a:bodyPr/>
          <a:lstStyle/>
          <a:p>
            <a:pPr marL="0" indent="0">
              <a:spcAft>
                <a:spcPts val="600"/>
              </a:spcAft>
              <a:buNone/>
            </a:pPr>
            <a:r>
              <a:rPr lang="en-US" dirty="0"/>
              <a:t>The common basic requirements of a safety application for machine builders within all applicable safety standards are:</a:t>
            </a:r>
          </a:p>
          <a:p>
            <a:pPr>
              <a:spcAft>
                <a:spcPts val="600"/>
              </a:spcAft>
            </a:pPr>
            <a:r>
              <a:rPr lang="en-US" dirty="0" smtClean="0"/>
              <a:t>Distinction </a:t>
            </a:r>
            <a:r>
              <a:rPr lang="en-US" dirty="0"/>
              <a:t>between safety and non-safety functionalities</a:t>
            </a:r>
          </a:p>
          <a:p>
            <a:pPr>
              <a:spcAft>
                <a:spcPts val="600"/>
              </a:spcAft>
            </a:pPr>
            <a:r>
              <a:rPr lang="en-US" dirty="0" smtClean="0"/>
              <a:t>Use </a:t>
            </a:r>
            <a:r>
              <a:rPr lang="en-US" dirty="0"/>
              <a:t>of applicable programming languages and language subsets</a:t>
            </a:r>
          </a:p>
          <a:p>
            <a:pPr>
              <a:spcAft>
                <a:spcPts val="600"/>
              </a:spcAft>
            </a:pPr>
            <a:r>
              <a:rPr lang="en-US" dirty="0" smtClean="0"/>
              <a:t>Use </a:t>
            </a:r>
            <a:r>
              <a:rPr lang="en-US" dirty="0"/>
              <a:t>of validated software blocks</a:t>
            </a:r>
          </a:p>
          <a:p>
            <a:pPr>
              <a:spcAft>
                <a:spcPts val="600"/>
              </a:spcAft>
            </a:pPr>
            <a:r>
              <a:rPr lang="en-US" dirty="0" smtClean="0"/>
              <a:t>Use </a:t>
            </a:r>
            <a:r>
              <a:rPr lang="en-US" dirty="0"/>
              <a:t>of applicable programming guidelines</a:t>
            </a:r>
          </a:p>
          <a:p>
            <a:pPr>
              <a:spcAft>
                <a:spcPts val="600"/>
              </a:spcAft>
            </a:pPr>
            <a:r>
              <a:rPr lang="en-US" dirty="0" smtClean="0"/>
              <a:t>Use </a:t>
            </a:r>
            <a:r>
              <a:rPr lang="en-US" dirty="0"/>
              <a:t>of recognized error-reducing measures for the lifecycle of the safety-related software</a:t>
            </a:r>
          </a:p>
        </p:txBody>
      </p:sp>
    </p:spTree>
    <p:extLst>
      <p:ext uri="{BB962C8B-B14F-4D97-AF65-F5344CB8AC3E}">
        <p14:creationId xmlns:p14="http://schemas.microsoft.com/office/powerpoint/2010/main" val="3976042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PLCopen Safety: What is included? (1/2)</a:t>
            </a:r>
            <a:endParaRPr lang="en-US" dirty="0"/>
          </a:p>
        </p:txBody>
      </p:sp>
      <p:sp>
        <p:nvSpPr>
          <p:cNvPr id="3" name="Content Placeholder 2"/>
          <p:cNvSpPr>
            <a:spLocks noGrp="1"/>
          </p:cNvSpPr>
          <p:nvPr>
            <p:ph idx="1"/>
          </p:nvPr>
        </p:nvSpPr>
        <p:spPr/>
        <p:txBody>
          <a:bodyPr/>
          <a:lstStyle/>
          <a:p>
            <a:pPr>
              <a:lnSpc>
                <a:spcPct val="150000"/>
              </a:lnSpc>
            </a:pPr>
            <a:r>
              <a:rPr lang="en-US" dirty="0" smtClean="0"/>
              <a:t>Representation of the software architecture</a:t>
            </a:r>
          </a:p>
          <a:p>
            <a:pPr>
              <a:lnSpc>
                <a:spcPct val="150000"/>
              </a:lnSpc>
            </a:pPr>
            <a:r>
              <a:rPr lang="en-US" dirty="0" smtClean="0"/>
              <a:t>Definition </a:t>
            </a:r>
            <a:r>
              <a:rPr lang="en-US" dirty="0"/>
              <a:t>of the programming languages</a:t>
            </a:r>
          </a:p>
          <a:p>
            <a:pPr>
              <a:lnSpc>
                <a:spcPct val="150000"/>
              </a:lnSpc>
            </a:pPr>
            <a:r>
              <a:rPr lang="en-US" dirty="0" smtClean="0"/>
              <a:t>Presentation </a:t>
            </a:r>
            <a:r>
              <a:rPr lang="en-US" dirty="0"/>
              <a:t>of safety-related data types</a:t>
            </a:r>
          </a:p>
          <a:p>
            <a:pPr>
              <a:lnSpc>
                <a:spcPct val="150000"/>
              </a:lnSpc>
            </a:pPr>
            <a:r>
              <a:rPr lang="en-US" dirty="0" smtClean="0"/>
              <a:t>Definition </a:t>
            </a:r>
            <a:r>
              <a:rPr lang="en-US" dirty="0"/>
              <a:t>of language </a:t>
            </a:r>
            <a:r>
              <a:rPr lang="en-US" dirty="0" smtClean="0"/>
              <a:t>subsets</a:t>
            </a:r>
          </a:p>
          <a:p>
            <a:pPr>
              <a:lnSpc>
                <a:spcPct val="150000"/>
              </a:lnSpc>
            </a:pPr>
            <a:r>
              <a:rPr lang="en-US" dirty="0"/>
              <a:t>Definition of user levels for easy programming and error </a:t>
            </a:r>
            <a:r>
              <a:rPr lang="en-US" dirty="0" smtClean="0"/>
              <a:t>prevention</a:t>
            </a:r>
            <a:endParaRPr lang="en-US" dirty="0"/>
          </a:p>
        </p:txBody>
      </p:sp>
    </p:spTree>
    <p:extLst>
      <p:ext uri="{BB962C8B-B14F-4D97-AF65-F5344CB8AC3E}">
        <p14:creationId xmlns:p14="http://schemas.microsoft.com/office/powerpoint/2010/main" val="2075818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PLCopen Safety: What is included? (2/2)</a:t>
            </a:r>
            <a:endParaRPr lang="en-US" dirty="0"/>
          </a:p>
        </p:txBody>
      </p:sp>
      <p:sp>
        <p:nvSpPr>
          <p:cNvPr id="3" name="Content Placeholder 2"/>
          <p:cNvSpPr>
            <a:spLocks noGrp="1"/>
          </p:cNvSpPr>
          <p:nvPr>
            <p:ph idx="1"/>
          </p:nvPr>
        </p:nvSpPr>
        <p:spPr/>
        <p:txBody>
          <a:bodyPr/>
          <a:lstStyle/>
          <a:p>
            <a:pPr>
              <a:lnSpc>
                <a:spcPct val="150000"/>
              </a:lnSpc>
            </a:pPr>
            <a:r>
              <a:rPr lang="en-US" dirty="0" smtClean="0"/>
              <a:t>Error </a:t>
            </a:r>
            <a:r>
              <a:rPr lang="en-US" dirty="0"/>
              <a:t>handling and diagnostic concept</a:t>
            </a:r>
          </a:p>
          <a:p>
            <a:pPr>
              <a:lnSpc>
                <a:spcPct val="150000"/>
              </a:lnSpc>
            </a:pPr>
            <a:r>
              <a:rPr lang="en-US" dirty="0" smtClean="0"/>
              <a:t>Definition </a:t>
            </a:r>
            <a:r>
              <a:rPr lang="en-US" dirty="0"/>
              <a:t>of a generic safety-related function block</a:t>
            </a:r>
          </a:p>
          <a:p>
            <a:pPr>
              <a:lnSpc>
                <a:spcPct val="150000"/>
              </a:lnSpc>
            </a:pPr>
            <a:r>
              <a:rPr lang="en-US" dirty="0" smtClean="0"/>
              <a:t>The </a:t>
            </a:r>
            <a:r>
              <a:rPr lang="en-US" dirty="0"/>
              <a:t>definition of a set of </a:t>
            </a:r>
            <a:r>
              <a:rPr lang="en-US" dirty="0" smtClean="0"/>
              <a:t>safety-related </a:t>
            </a:r>
            <a:r>
              <a:rPr lang="en-US" dirty="0"/>
              <a:t>function blocks</a:t>
            </a:r>
          </a:p>
          <a:p>
            <a:pPr>
              <a:lnSpc>
                <a:spcPct val="150000"/>
              </a:lnSpc>
            </a:pPr>
            <a:r>
              <a:rPr lang="en-US" dirty="0" smtClean="0"/>
              <a:t>The </a:t>
            </a:r>
            <a:r>
              <a:rPr lang="en-US" dirty="0"/>
              <a:t>definition of a PLCopen compliance procedure combined with the use of the PLCopen Safety logo</a:t>
            </a:r>
          </a:p>
        </p:txBody>
      </p:sp>
    </p:spTree>
    <p:extLst>
      <p:ext uri="{BB962C8B-B14F-4D97-AF65-F5344CB8AC3E}">
        <p14:creationId xmlns:p14="http://schemas.microsoft.com/office/powerpoint/2010/main" val="4294310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PLCopen tes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lcop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285750" marR="0" indent="-285750" algn="ctr" defTabSz="914400" rtl="0" eaLnBrk="0" fontAlgn="base" latinLnBrk="0" hangingPunct="0">
          <a:lnSpc>
            <a:spcPct val="210000"/>
          </a:lnSpc>
          <a:spcBef>
            <a:spcPct val="30000"/>
          </a:spcBef>
          <a:spcAft>
            <a:spcPct val="0"/>
          </a:spcAft>
          <a:buClr>
            <a:srgbClr val="790015"/>
          </a:buClr>
          <a:buSzPct val="100000"/>
          <a:buFont typeface="Wingdings" pitchFamily="2" charset="2"/>
          <a:buNone/>
          <a:tabLst/>
          <a:defRPr kumimoji="0" lang="en-US" sz="24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rgbClr val="E5E5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285750" marR="0" indent="-285750" algn="ctr" defTabSz="914400" rtl="0" eaLnBrk="0" fontAlgn="base" latinLnBrk="0" hangingPunct="0">
          <a:lnSpc>
            <a:spcPct val="210000"/>
          </a:lnSpc>
          <a:spcBef>
            <a:spcPct val="30000"/>
          </a:spcBef>
          <a:spcAft>
            <a:spcPct val="0"/>
          </a:spcAft>
          <a:buClr>
            <a:srgbClr val="790015"/>
          </a:buClr>
          <a:buSzPct val="100000"/>
          <a:buFont typeface="Wingdings" pitchFamily="2" charset="2"/>
          <a:buNone/>
          <a:tabLst/>
          <a:defRPr kumimoji="0" lang="en-US" sz="24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plcope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cop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lcope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cope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cope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cope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lcope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TotalTime>
  <Pages>31</Pages>
  <Words>3395</Words>
  <Application>Microsoft Office PowerPoint</Application>
  <PresentationFormat>A4 Paper (210x297 mm)</PresentationFormat>
  <Paragraphs>359</Paragraphs>
  <Slides>38</Slides>
  <Notes>37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2" baseType="lpstr">
      <vt:lpstr>Template PLCopen test</vt:lpstr>
      <vt:lpstr>Presentation</vt:lpstr>
      <vt:lpstr>Visio</vt:lpstr>
      <vt:lpstr>ClipArt</vt:lpstr>
      <vt:lpstr>Welcome   at this  PLCopen presentation  on Safety</vt:lpstr>
      <vt:lpstr>PLCopen Safety</vt:lpstr>
      <vt:lpstr>Reasons to merge – a changing environment</vt:lpstr>
      <vt:lpstr>Reasons to merge – a changing environment</vt:lpstr>
      <vt:lpstr>TC5 - Safety : Goal</vt:lpstr>
      <vt:lpstr>Why integration of safety functionality in the programming environment?</vt:lpstr>
      <vt:lpstr>Overall safety related requirements</vt:lpstr>
      <vt:lpstr>PLCopen Safety: What is included? (1/2)</vt:lpstr>
      <vt:lpstr>PLCopen Safety: What is included? (2/2)</vt:lpstr>
      <vt:lpstr>PLCopen Safety – a suite of Specifications</vt:lpstr>
      <vt:lpstr>Architectural Model</vt:lpstr>
      <vt:lpstr>Definition of User Levels</vt:lpstr>
      <vt:lpstr>Positioning of the work</vt:lpstr>
      <vt:lpstr>Reduction in the development environment</vt:lpstr>
      <vt:lpstr>Defined Safety FBs in Part 1 (1/2)</vt:lpstr>
      <vt:lpstr>Defined Safety FBs in Part 1 (2/2)</vt:lpstr>
      <vt:lpstr>Definitions per Safety Function Block</vt:lpstr>
      <vt:lpstr>Example : FB Emergency Stop</vt:lpstr>
      <vt:lpstr>FB Estop – Interface Description (partly)</vt:lpstr>
      <vt:lpstr>FB Estop – Interface Description (partly)</vt:lpstr>
      <vt:lpstr>Typical Timing Diagram</vt:lpstr>
      <vt:lpstr>State Diagram</vt:lpstr>
      <vt:lpstr>FB Specific Error and Status Codes (partly)</vt:lpstr>
      <vt:lpstr>Short example of usage (1 of 2)</vt:lpstr>
      <vt:lpstr>Short example of usage (2 of 2)</vt:lpstr>
      <vt:lpstr>Defined Safety FBs in Part 3 (1/2)</vt:lpstr>
      <vt:lpstr>Part 4 – Application for Presses</vt:lpstr>
      <vt:lpstr>Basic Press Cycle</vt:lpstr>
      <vt:lpstr>Safety on Presses</vt:lpstr>
      <vt:lpstr>Function Blocks for Presses (1/2)</vt:lpstr>
      <vt:lpstr>Function Blocks for Presses (2/2)</vt:lpstr>
      <vt:lpstr>PLCopen</vt:lpstr>
      <vt:lpstr>PowerPoint Presentation</vt:lpstr>
      <vt:lpstr>PLCopen as a World-wide association</vt:lpstr>
      <vt:lpstr>One member – One vote</vt:lpstr>
      <vt:lpstr>PowerPoint Presentation</vt:lpstr>
      <vt:lpstr>PLCopen – providing a suite of specifications</vt:lpstr>
      <vt:lpstr>More Information... and to download the specifications (f.o.c)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Presentatie</dc:subject>
  <dc:creator>EvdWal</dc:creator>
  <cp:keywords>PLCopen template</cp:keywords>
  <cp:lastModifiedBy>Wendelien</cp:lastModifiedBy>
  <cp:revision>10</cp:revision>
  <cp:lastPrinted>2013-05-07T13:57:47Z</cp:lastPrinted>
  <dcterms:created xsi:type="dcterms:W3CDTF">2014-02-25T11:41:29Z</dcterms:created>
  <dcterms:modified xsi:type="dcterms:W3CDTF">2015-02-18T10:43:40Z</dcterms:modified>
</cp:coreProperties>
</file>